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1"/>
  </p:sldMasterIdLst>
  <p:notesMasterIdLst>
    <p:notesMasterId r:id="rId42"/>
  </p:notesMasterIdLst>
  <p:handoutMasterIdLst>
    <p:handoutMasterId r:id="rId43"/>
  </p:handoutMasterIdLst>
  <p:sldIdLst>
    <p:sldId id="1338" r:id="rId2"/>
    <p:sldId id="384" r:id="rId3"/>
    <p:sldId id="420" r:id="rId4"/>
    <p:sldId id="391" r:id="rId5"/>
    <p:sldId id="394" r:id="rId6"/>
    <p:sldId id="428" r:id="rId7"/>
    <p:sldId id="421" r:id="rId8"/>
    <p:sldId id="425" r:id="rId9"/>
    <p:sldId id="431" r:id="rId10"/>
    <p:sldId id="432" r:id="rId11"/>
    <p:sldId id="422" r:id="rId12"/>
    <p:sldId id="430" r:id="rId13"/>
    <p:sldId id="433" r:id="rId14"/>
    <p:sldId id="387" r:id="rId15"/>
    <p:sldId id="388" r:id="rId16"/>
    <p:sldId id="389" r:id="rId17"/>
    <p:sldId id="390" r:id="rId18"/>
    <p:sldId id="392" r:id="rId19"/>
    <p:sldId id="395" r:id="rId20"/>
    <p:sldId id="396" r:id="rId21"/>
    <p:sldId id="398" r:id="rId22"/>
    <p:sldId id="399" r:id="rId23"/>
    <p:sldId id="400" r:id="rId24"/>
    <p:sldId id="401" r:id="rId25"/>
    <p:sldId id="402" r:id="rId26"/>
    <p:sldId id="403" r:id="rId27"/>
    <p:sldId id="404" r:id="rId28"/>
    <p:sldId id="406" r:id="rId29"/>
    <p:sldId id="407" r:id="rId30"/>
    <p:sldId id="408" r:id="rId31"/>
    <p:sldId id="409" r:id="rId32"/>
    <p:sldId id="410" r:id="rId33"/>
    <p:sldId id="411" r:id="rId34"/>
    <p:sldId id="412" r:id="rId35"/>
    <p:sldId id="413" r:id="rId36"/>
    <p:sldId id="414" r:id="rId37"/>
    <p:sldId id="415" r:id="rId38"/>
    <p:sldId id="416" r:id="rId39"/>
    <p:sldId id="417" r:id="rId40"/>
    <p:sldId id="418" r:id="rId41"/>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正文" id="{7D5BDEA9-F264-4704-AFF8-2524518B7B8A}">
          <p14:sldIdLst>
            <p14:sldId id="1338"/>
            <p14:sldId id="384"/>
            <p14:sldId id="420"/>
            <p14:sldId id="391"/>
            <p14:sldId id="394"/>
            <p14:sldId id="428"/>
            <p14:sldId id="421"/>
            <p14:sldId id="425"/>
            <p14:sldId id="431"/>
            <p14:sldId id="432"/>
            <p14:sldId id="422"/>
            <p14:sldId id="430"/>
            <p14:sldId id="433"/>
            <p14:sldId id="387"/>
            <p14:sldId id="388"/>
            <p14:sldId id="389"/>
            <p14:sldId id="390"/>
            <p14:sldId id="392"/>
            <p14:sldId id="395"/>
            <p14:sldId id="396"/>
            <p14:sldId id="398"/>
            <p14:sldId id="399"/>
            <p14:sldId id="400"/>
            <p14:sldId id="401"/>
            <p14:sldId id="402"/>
            <p14:sldId id="403"/>
            <p14:sldId id="404"/>
            <p14:sldId id="406"/>
            <p14:sldId id="407"/>
            <p14:sldId id="408"/>
            <p14:sldId id="409"/>
            <p14:sldId id="410"/>
            <p14:sldId id="411"/>
            <p14:sldId id="412"/>
            <p14:sldId id="413"/>
            <p14:sldId id="414"/>
            <p14:sldId id="415"/>
            <p14:sldId id="416"/>
            <p14:sldId id="417"/>
            <p14:sldId id="418"/>
          </p14:sldIdLst>
        </p14:section>
      </p14:sectionLst>
    </p:ext>
    <p:ext uri="{EFAFB233-063F-42B5-8137-9DF3F51BA10A}">
      <p15:sldGuideLst xmlns:p15="http://schemas.microsoft.com/office/powerpoint/2012/main">
        <p15:guide id="12" orient="horz" pos="288" userDrawn="1">
          <p15:clr>
            <a:srgbClr val="A4A3A4"/>
          </p15:clr>
        </p15:guide>
        <p15:guide id="13" pos="5307" userDrawn="1">
          <p15:clr>
            <a:srgbClr val="A4A3A4"/>
          </p15:clr>
        </p15:guide>
        <p15:guide id="14" pos="453" userDrawn="1">
          <p15:clr>
            <a:srgbClr val="A4A3A4"/>
          </p15:clr>
        </p15:guide>
        <p15:guide id="15" pos="272" userDrawn="1">
          <p15:clr>
            <a:srgbClr val="A4A3A4"/>
          </p15:clr>
        </p15:guide>
        <p15:guide id="16" pos="54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32D"/>
    <a:srgbClr val="F9F9F9"/>
    <a:srgbClr val="FCF2F3"/>
    <a:srgbClr val="F4CCCF"/>
    <a:srgbClr val="0070C0"/>
    <a:srgbClr val="FFFFFF"/>
    <a:srgbClr val="F5F5F5"/>
    <a:srgbClr val="F2F2F2"/>
    <a:srgbClr val="AFDDFF"/>
    <a:srgbClr val="FE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5780E6-A8F4-46B0-B82D-9E7F56C639EF}">
  <a:tblStyle styleId="{1C5780E6-A8F4-46B0-B82D-9E7F56C639EF}" styleName="Novartis Table">
    <a:wholeTbl>
      <a:tcTxStyle>
        <a:fontRef idx="minor"/>
        <a:srgbClr val="000000"/>
      </a:tcTxStyle>
      <a:tcStyle>
        <a:tcBdr>
          <a:left>
            <a:ln>
              <a:noFill/>
            </a:ln>
          </a:left>
          <a:right>
            <a:ln>
              <a:noFill/>
            </a:ln>
          </a:right>
          <a:top>
            <a:ln w="6350">
              <a:solidFill>
                <a:srgbClr val="646464"/>
              </a:solidFill>
            </a:ln>
          </a:top>
          <a:bottom>
            <a:ln w="6350">
              <a:solidFill>
                <a:srgbClr val="646464"/>
              </a:solidFill>
            </a:ln>
          </a:bottom>
          <a:insideH>
            <a:ln w="6350">
              <a:solidFill>
                <a:srgbClr val="646464"/>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19050">
              <a:solidFill>
                <a:srgbClr val="000000"/>
              </a:solidFill>
            </a:ln>
          </a:top>
          <a:bottom>
            <a:ln>
              <a:noFill/>
            </a:ln>
          </a:bottom>
        </a:tcBdr>
        <a:fill>
          <a:noFill/>
        </a:fill>
      </a:tcStyle>
    </a:lastRow>
    <a:firstRow>
      <a:tcTxStyle b="on">
        <a:fontRef idx="minor"/>
        <a:srgbClr val="0460A9"/>
      </a:tcTxStyle>
      <a:tcStyle>
        <a:tcBdr>
          <a:top>
            <a:ln>
              <a:noFill/>
            </a:ln>
          </a:top>
          <a:bottom>
            <a:ln w="19050">
              <a:solidFill>
                <a:srgbClr val="0460A9"/>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4" autoAdjust="0"/>
    <p:restoredTop sz="93716" autoAdjust="0"/>
  </p:normalViewPr>
  <p:slideViewPr>
    <p:cSldViewPr snapToGrid="0" showGuides="1">
      <p:cViewPr varScale="1">
        <p:scale>
          <a:sx n="62" d="100"/>
          <a:sy n="62" d="100"/>
        </p:scale>
        <p:origin x="1020" y="36"/>
      </p:cViewPr>
      <p:guideLst>
        <p:guide orient="horz" pos="288"/>
        <p:guide pos="5307"/>
        <p:guide pos="453"/>
        <p:guide pos="272"/>
        <p:guide pos="5488"/>
      </p:guideLst>
    </p:cSldViewPr>
  </p:slideViewPr>
  <p:outlineViewPr>
    <p:cViewPr>
      <p:scale>
        <a:sx n="33" d="100"/>
        <a:sy n="33" d="100"/>
      </p:scale>
      <p:origin x="0" y="-28072"/>
    </p:cViewPr>
  </p:outlineViewPr>
  <p:notesTextViewPr>
    <p:cViewPr>
      <p:scale>
        <a:sx n="1" d="1"/>
        <a:sy n="1" d="1"/>
      </p:scale>
      <p:origin x="0" y="0"/>
    </p:cViewPr>
  </p:notesTextViewPr>
  <p:sorterViewPr>
    <p:cViewPr>
      <p:scale>
        <a:sx n="33" d="100"/>
        <a:sy n="33" d="100"/>
      </p:scale>
      <p:origin x="0" y="0"/>
    </p:cViewPr>
  </p:sorterViewPr>
  <p:notesViewPr>
    <p:cSldViewPr snapToGrid="0" snapToObjects="1" showGuides="1">
      <p:cViewPr varScale="1">
        <p:scale>
          <a:sx n="160" d="100"/>
          <a:sy n="160" d="100"/>
        </p:scale>
        <p:origin x="558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48000564339064"/>
          <c:y val="3.2848297766880072E-2"/>
          <c:w val="0.62249843484088296"/>
          <c:h val="0.93430340446623983"/>
        </c:manualLayout>
      </c:layout>
      <c:barChart>
        <c:barDir val="bar"/>
        <c:grouping val="clustered"/>
        <c:varyColors val="0"/>
        <c:ser>
          <c:idx val="0"/>
          <c:order val="0"/>
          <c:tx>
            <c:strRef>
              <c:f>Sheet1!$B$1</c:f>
              <c:strCache>
                <c:ptCount val="1"/>
                <c:pt idx="0">
                  <c:v>患者比例</c:v>
                </c:pt>
              </c:strCache>
            </c:strRef>
          </c:tx>
          <c:spPr>
            <a:solidFill>
              <a:sysClr val="window" lastClr="FFFFFF">
                <a:lumMod val="50000"/>
              </a:sysClr>
            </a:solidFill>
            <a:ln>
              <a:noFill/>
            </a:ln>
          </c:spPr>
          <c:invertIfNegative val="0"/>
          <c:dPt>
            <c:idx val="0"/>
            <c:invertIfNegative val="0"/>
            <c:bubble3D val="0"/>
            <c:extLst>
              <c:ext xmlns:c16="http://schemas.microsoft.com/office/drawing/2014/chart" uri="{C3380CC4-5D6E-409C-BE32-E72D297353CC}">
                <c16:uniqueId val="{00000000-061B-4797-A299-6D34875479B4}"/>
              </c:ext>
            </c:extLst>
          </c:dPt>
          <c:dPt>
            <c:idx val="1"/>
            <c:invertIfNegative val="0"/>
            <c:bubble3D val="0"/>
            <c:extLst>
              <c:ext xmlns:c16="http://schemas.microsoft.com/office/drawing/2014/chart" uri="{C3380CC4-5D6E-409C-BE32-E72D297353CC}">
                <c16:uniqueId val="{00000001-061B-4797-A299-6D34875479B4}"/>
              </c:ext>
            </c:extLst>
          </c:dPt>
          <c:dPt>
            <c:idx val="2"/>
            <c:invertIfNegative val="0"/>
            <c:bubble3D val="0"/>
            <c:extLst>
              <c:ext xmlns:c16="http://schemas.microsoft.com/office/drawing/2014/chart" uri="{C3380CC4-5D6E-409C-BE32-E72D297353CC}">
                <c16:uniqueId val="{00000002-061B-4797-A299-6D34875479B4}"/>
              </c:ext>
            </c:extLst>
          </c:dPt>
          <c:dPt>
            <c:idx val="3"/>
            <c:invertIfNegative val="0"/>
            <c:bubble3D val="0"/>
            <c:extLst>
              <c:ext xmlns:c16="http://schemas.microsoft.com/office/drawing/2014/chart" uri="{C3380CC4-5D6E-409C-BE32-E72D297353CC}">
                <c16:uniqueId val="{00000003-061B-4797-A299-6D34875479B4}"/>
              </c:ext>
            </c:extLst>
          </c:dPt>
          <c:dPt>
            <c:idx val="4"/>
            <c:invertIfNegative val="0"/>
            <c:bubble3D val="0"/>
            <c:extLst>
              <c:ext xmlns:c16="http://schemas.microsoft.com/office/drawing/2014/chart" uri="{C3380CC4-5D6E-409C-BE32-E72D297353CC}">
                <c16:uniqueId val="{00000004-061B-4797-A299-6D34875479B4}"/>
              </c:ext>
            </c:extLst>
          </c:dPt>
          <c:dPt>
            <c:idx val="5"/>
            <c:invertIfNegative val="0"/>
            <c:bubble3D val="0"/>
            <c:extLst>
              <c:ext xmlns:c16="http://schemas.microsoft.com/office/drawing/2014/chart" uri="{C3380CC4-5D6E-409C-BE32-E72D297353CC}">
                <c16:uniqueId val="{00000005-061B-4797-A299-6D34875479B4}"/>
              </c:ext>
            </c:extLst>
          </c:dPt>
          <c:dPt>
            <c:idx val="6"/>
            <c:invertIfNegative val="0"/>
            <c:bubble3D val="0"/>
            <c:extLst>
              <c:ext xmlns:c16="http://schemas.microsoft.com/office/drawing/2014/chart" uri="{C3380CC4-5D6E-409C-BE32-E72D297353CC}">
                <c16:uniqueId val="{00000006-061B-4797-A299-6D34875479B4}"/>
              </c:ext>
            </c:extLst>
          </c:dPt>
          <c:dPt>
            <c:idx val="7"/>
            <c:invertIfNegative val="0"/>
            <c:bubble3D val="0"/>
            <c:extLst>
              <c:ext xmlns:c16="http://schemas.microsoft.com/office/drawing/2014/chart" uri="{C3380CC4-5D6E-409C-BE32-E72D297353CC}">
                <c16:uniqueId val="{00000007-061B-4797-A299-6D34875479B4}"/>
              </c:ext>
            </c:extLst>
          </c:dPt>
          <c:dPt>
            <c:idx val="8"/>
            <c:invertIfNegative val="0"/>
            <c:bubble3D val="0"/>
            <c:spPr>
              <a:solidFill>
                <a:srgbClr val="A9232D"/>
              </a:solidFill>
              <a:ln>
                <a:noFill/>
              </a:ln>
            </c:spPr>
            <c:extLst>
              <c:ext xmlns:c16="http://schemas.microsoft.com/office/drawing/2014/chart" uri="{C3380CC4-5D6E-409C-BE32-E72D297353CC}">
                <c16:uniqueId val="{00000009-061B-4797-A299-6D34875479B4}"/>
              </c:ext>
            </c:extLst>
          </c:dPt>
          <c:dLbls>
            <c:dLbl>
              <c:idx val="8"/>
              <c:numFmt formatCode="0.0%" sourceLinked="0"/>
              <c:spPr>
                <a:noFill/>
                <a:ln>
                  <a:noFill/>
                </a:ln>
                <a:effectLst/>
              </c:spPr>
              <c:txPr>
                <a:bodyPr/>
                <a:lstStyle/>
                <a:p>
                  <a:pPr>
                    <a:defRPr sz="1400" b="1">
                      <a:solidFill>
                        <a:srgbClr val="A9232D"/>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061B-4797-A299-6D34875479B4}"/>
                </c:ext>
              </c:extLst>
            </c:dLbl>
            <c:numFmt formatCode="0.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缓解疼痛或灼烧感</c:v>
                </c:pt>
                <c:pt idx="1">
                  <c:v>减少就医次数
或缩短治疗时间</c:v>
                </c:pt>
                <c:pt idx="2">
                  <c:v>减少社会歧视</c:v>
                </c:pt>
                <c:pt idx="3">
                  <c:v>改善心理状态</c:v>
                </c:pt>
                <c:pt idx="4">
                  <c:v>明显减少瘙痒</c:v>
                </c:pt>
                <c:pt idx="5">
                  <c:v>减少药物副作用</c:v>
                </c:pt>
                <c:pt idx="6">
                  <c:v>降低治疗费用</c:v>
                </c:pt>
                <c:pt idx="7">
                  <c:v>正常参与社会活动或工作</c:v>
                </c:pt>
                <c:pt idx="8">
                  <c:v>快速修复皮肤</c:v>
                </c:pt>
              </c:strCache>
            </c:strRef>
          </c:cat>
          <c:val>
            <c:numRef>
              <c:f>Sheet1!$B$2:$B$10</c:f>
              <c:numCache>
                <c:formatCode>0.00%</c:formatCode>
                <c:ptCount val="9"/>
                <c:pt idx="0">
                  <c:v>0.03</c:v>
                </c:pt>
                <c:pt idx="1">
                  <c:v>0.03</c:v>
                </c:pt>
                <c:pt idx="2">
                  <c:v>0.03</c:v>
                </c:pt>
                <c:pt idx="3">
                  <c:v>0.04</c:v>
                </c:pt>
                <c:pt idx="4">
                  <c:v>0.05</c:v>
                </c:pt>
                <c:pt idx="5">
                  <c:v>7.0000000000000007E-2</c:v>
                </c:pt>
                <c:pt idx="6" formatCode="0%">
                  <c:v>0.18</c:v>
                </c:pt>
                <c:pt idx="7">
                  <c:v>0.22</c:v>
                </c:pt>
                <c:pt idx="8">
                  <c:v>0.35</c:v>
                </c:pt>
              </c:numCache>
            </c:numRef>
          </c:val>
          <c:extLst>
            <c:ext xmlns:c16="http://schemas.microsoft.com/office/drawing/2014/chart" uri="{C3380CC4-5D6E-409C-BE32-E72D297353CC}">
              <c16:uniqueId val="{0000000A-061B-4797-A299-6D34875479B4}"/>
            </c:ext>
          </c:extLst>
        </c:ser>
        <c:dLbls>
          <c:showLegendKey val="0"/>
          <c:showVal val="1"/>
          <c:showCatName val="0"/>
          <c:showSerName val="0"/>
          <c:showPercent val="0"/>
          <c:showBubbleSize val="0"/>
        </c:dLbls>
        <c:gapWidth val="78"/>
        <c:overlap val="19"/>
        <c:axId val="125406592"/>
        <c:axId val="125421440"/>
      </c:barChart>
      <c:catAx>
        <c:axId val="125406592"/>
        <c:scaling>
          <c:orientation val="minMax"/>
        </c:scaling>
        <c:delete val="0"/>
        <c:axPos val="l"/>
        <c:numFmt formatCode="General" sourceLinked="0"/>
        <c:majorTickMark val="none"/>
        <c:minorTickMark val="none"/>
        <c:tickLblPos val="nextTo"/>
        <c:txPr>
          <a:bodyPr/>
          <a:lstStyle/>
          <a:p>
            <a:pPr>
              <a:defRPr sz="1200"/>
            </a:pPr>
            <a:endParaRPr lang="en-US"/>
          </a:p>
        </c:txPr>
        <c:crossAx val="125421440"/>
        <c:crosses val="autoZero"/>
        <c:auto val="1"/>
        <c:lblAlgn val="ctr"/>
        <c:lblOffset val="100"/>
        <c:noMultiLvlLbl val="0"/>
      </c:catAx>
      <c:valAx>
        <c:axId val="125421440"/>
        <c:scaling>
          <c:orientation val="minMax"/>
        </c:scaling>
        <c:delete val="1"/>
        <c:axPos val="b"/>
        <c:numFmt formatCode="0.00%" sourceLinked="1"/>
        <c:majorTickMark val="out"/>
        <c:minorTickMark val="none"/>
        <c:tickLblPos val="nextTo"/>
        <c:crossAx val="125406592"/>
        <c:crosses val="autoZero"/>
        <c:crossBetween val="between"/>
      </c:valAx>
    </c:plotArea>
    <c:plotVisOnly val="1"/>
    <c:dispBlanksAs val="gap"/>
    <c:showDLblsOverMax val="0"/>
  </c:chart>
  <c:txPr>
    <a:bodyPr/>
    <a:lstStyle/>
    <a:p>
      <a:pPr>
        <a:defRPr sz="1800">
          <a:latin typeface="Calibri" panose="020F0502020204030204" pitchFamily="34" charset="0"/>
          <a:ea typeface="微软雅黑" panose="020B0503020204020204" pitchFamily="34" charset="-122"/>
          <a:sym typeface="Calibri" panose="020F0502020204030204"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BB60FF-ACF0-5A4A-9C79-4881E6B16567}" type="datetimeFigureOut">
              <a:rPr lang="en-US" smtClean="0">
                <a:latin typeface="Arial"/>
              </a:rPr>
              <a:pPr/>
              <a:t>9/21/2020</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ABA786-EB35-BA4C-A7F7-24740D3067F1}"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37994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0C4595FF-6E7F-4C41-B8DF-4AE76FC1F075}" type="datetimeFigureOut">
              <a:rPr lang="en-US" smtClean="0"/>
              <a:pPr/>
              <a:t>9/21/2020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5A6330BE-D91A-D240-B266-E5D5F99B4CCE}" type="slidenum">
              <a:rPr lang="en-US" smtClean="0"/>
              <a:pPr/>
              <a:t>‹#›</a:t>
            </a:fld>
            <a:endParaRPr lang="en-US" dirty="0"/>
          </a:p>
        </p:txBody>
      </p:sp>
    </p:spTree>
    <p:extLst>
      <p:ext uri="{BB962C8B-B14F-4D97-AF65-F5344CB8AC3E}">
        <p14:creationId xmlns:p14="http://schemas.microsoft.com/office/powerpoint/2010/main" val="31263167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2895"/>
          </a:xfrm>
          <a:prstGeom prst="rect">
            <a:avLst/>
          </a:prstGeom>
        </p:spPr>
      </p:pic>
      <p:sp>
        <p:nvSpPr>
          <p:cNvPr id="2" name="标题 1"/>
          <p:cNvSpPr>
            <a:spLocks noGrp="1"/>
          </p:cNvSpPr>
          <p:nvPr>
            <p:ph type="ctrTitle"/>
          </p:nvPr>
        </p:nvSpPr>
        <p:spPr>
          <a:xfrm>
            <a:off x="622300" y="1122363"/>
            <a:ext cx="7912100" cy="1773237"/>
          </a:xfrm>
        </p:spPr>
        <p:txBody>
          <a:bodyPr anchor="ctr">
            <a:normAutofit/>
          </a:bodyPr>
          <a:lstStyle>
            <a:lvl1pPr algn="ctr">
              <a:lnSpc>
                <a:spcPct val="100000"/>
              </a:lnSpc>
              <a:defRPr sz="4000">
                <a:solidFill>
                  <a:schemeClr val="bg1"/>
                </a:solidFill>
                <a:effectLst>
                  <a:outerShdw blurRad="38100" dist="38100" dir="2700000" algn="tl">
                    <a:srgbClr val="000000">
                      <a:alpha val="43137"/>
                    </a:srgbClr>
                  </a:outerShdw>
                </a:effectLst>
              </a:defRPr>
            </a:lvl1pPr>
          </a:lstStyle>
          <a:p>
            <a:r>
              <a:rPr lang="zh-CN" altLang="en-US"/>
              <a:t>单击此处编辑母版标题样式</a:t>
            </a:r>
          </a:p>
        </p:txBody>
      </p:sp>
      <p:sp>
        <p:nvSpPr>
          <p:cNvPr id="3" name="副标题 2"/>
          <p:cNvSpPr>
            <a:spLocks noGrp="1"/>
          </p:cNvSpPr>
          <p:nvPr>
            <p:ph type="subTitle" idx="1"/>
          </p:nvPr>
        </p:nvSpPr>
        <p:spPr>
          <a:xfrm>
            <a:off x="622300" y="2895600"/>
            <a:ext cx="7912100" cy="533400"/>
          </a:xfrm>
        </p:spPr>
        <p:txBody>
          <a:bodyPr anchor="ctr">
            <a:normAutofit/>
          </a:bodyPr>
          <a:lstStyle>
            <a:lvl1pPr marL="0" indent="0" algn="ctr">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pic>
        <p:nvPicPr>
          <p:cNvPr id="6" name="图片 5"/>
          <p:cNvPicPr>
            <a:picLocks noChangeAspect="1"/>
          </p:cNvPicPr>
          <p:nvPr userDrawn="1"/>
        </p:nvPicPr>
        <p:blipFill>
          <a:blip r:embed="rId3"/>
          <a:stretch>
            <a:fillRect/>
          </a:stretch>
        </p:blipFill>
        <p:spPr>
          <a:xfrm>
            <a:off x="1370849" y="5327003"/>
            <a:ext cx="6660479" cy="938255"/>
          </a:xfrm>
          <a:prstGeom prst="rect">
            <a:avLst/>
          </a:prstGeom>
        </p:spPr>
      </p:pic>
    </p:spTree>
    <p:extLst>
      <p:ext uri="{BB962C8B-B14F-4D97-AF65-F5344CB8AC3E}">
        <p14:creationId xmlns:p14="http://schemas.microsoft.com/office/powerpoint/2010/main" val="38367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5" name="标题 4"/>
          <p:cNvSpPr>
            <a:spLocks noGrp="1"/>
          </p:cNvSpPr>
          <p:nvPr>
            <p:ph type="title"/>
          </p:nvPr>
        </p:nvSpPr>
        <p:spPr>
          <a:xfrm>
            <a:off x="628650" y="625930"/>
            <a:ext cx="7886700" cy="698500"/>
          </a:xfrm>
        </p:spPr>
        <p:txBody>
          <a:bodyPr/>
          <a:lstStyle>
            <a:lvl1pPr algn="ctr">
              <a:defRPr/>
            </a:lvl1pPr>
          </a:lstStyle>
          <a:p>
            <a:r>
              <a:rPr lang="zh-CN" altLang="en-US"/>
              <a:t>单击此处编辑母版标题样式</a:t>
            </a: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6421" y="144195"/>
            <a:ext cx="1867660" cy="430391"/>
          </a:xfrm>
          <a:prstGeom prst="rect">
            <a:avLst/>
          </a:prstGeom>
        </p:spPr>
      </p:pic>
    </p:spTree>
    <p:extLst>
      <p:ext uri="{BB962C8B-B14F-4D97-AF65-F5344CB8AC3E}">
        <p14:creationId xmlns:p14="http://schemas.microsoft.com/office/powerpoint/2010/main" val="2149098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5" name="标题 4"/>
          <p:cNvSpPr>
            <a:spLocks noGrp="1"/>
          </p:cNvSpPr>
          <p:nvPr>
            <p:ph type="title"/>
          </p:nvPr>
        </p:nvSpPr>
        <p:spPr>
          <a:xfrm>
            <a:off x="628650" y="625930"/>
            <a:ext cx="7886700" cy="698500"/>
          </a:xfrm>
        </p:spPr>
        <p:txBody>
          <a:bodyPr/>
          <a:lstStyle>
            <a:lvl1pPr algn="ctr">
              <a:defRPr/>
            </a:lvl1pPr>
          </a:lstStyle>
          <a:p>
            <a:r>
              <a:rPr lang="zh-CN" altLang="en-US"/>
              <a:t>单击此处编辑母版标题样式</a:t>
            </a:r>
          </a:p>
        </p:txBody>
      </p:sp>
      <p:sp>
        <p:nvSpPr>
          <p:cNvPr id="2" name="矩形 1"/>
          <p:cNvSpPr/>
          <p:nvPr userDrawn="1"/>
        </p:nvSpPr>
        <p:spPr>
          <a:xfrm>
            <a:off x="2814084" y="191386"/>
            <a:ext cx="2062716" cy="425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6421" y="144195"/>
            <a:ext cx="1867660" cy="430391"/>
          </a:xfrm>
          <a:prstGeom prst="rect">
            <a:avLst/>
          </a:prstGeom>
        </p:spPr>
      </p:pic>
      <p:sp>
        <p:nvSpPr>
          <p:cNvPr id="6" name="文本占位符 5">
            <a:extLst>
              <a:ext uri="{FF2B5EF4-FFF2-40B4-BE49-F238E27FC236}">
                <a16:creationId xmlns:a16="http://schemas.microsoft.com/office/drawing/2014/main" id="{8CD9F1D9-6CE5-43F3-8499-74EB9DBDCE2F}"/>
              </a:ext>
            </a:extLst>
          </p:cNvPr>
          <p:cNvSpPr>
            <a:spLocks noGrp="1"/>
          </p:cNvSpPr>
          <p:nvPr>
            <p:ph type="body" sz="quarter" idx="10" hasCustomPrompt="1"/>
          </p:nvPr>
        </p:nvSpPr>
        <p:spPr>
          <a:xfrm>
            <a:off x="125004" y="6311900"/>
            <a:ext cx="8572500" cy="456314"/>
          </a:xfrm>
        </p:spPr>
        <p:txBody>
          <a:bodyPr anchor="b">
            <a:noAutofit/>
          </a:bodyPr>
          <a:lstStyle>
            <a:lvl1pPr>
              <a:lnSpc>
                <a:spcPct val="100000"/>
              </a:lnSpc>
              <a:spcBef>
                <a:spcPts val="0"/>
              </a:spcBef>
              <a:buNone/>
              <a:defRPr sz="700"/>
            </a:lvl1pPr>
          </a:lstStyle>
          <a:p>
            <a:pPr lvl="0"/>
            <a:r>
              <a:rPr lang="zh-CN" altLang="en-US" dirty="0"/>
              <a:t>参考文献</a:t>
            </a:r>
          </a:p>
        </p:txBody>
      </p:sp>
    </p:spTree>
    <p:extLst>
      <p:ext uri="{BB962C8B-B14F-4D97-AF65-F5344CB8AC3E}">
        <p14:creationId xmlns:p14="http://schemas.microsoft.com/office/powerpoint/2010/main" val="28299329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78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标题 4"/>
          <p:cNvSpPr>
            <a:spLocks noGrp="1"/>
          </p:cNvSpPr>
          <p:nvPr>
            <p:ph type="title"/>
          </p:nvPr>
        </p:nvSpPr>
        <p:spPr/>
        <p:txBody>
          <a:bodyPr/>
          <a:lstStyle/>
          <a:p>
            <a:r>
              <a:rPr lang="zh-CN" altLang="en-US"/>
              <a:t>单击此处编辑母版标题样式</a:t>
            </a:r>
          </a:p>
        </p:txBody>
      </p:sp>
      <p:sp>
        <p:nvSpPr>
          <p:cNvPr id="2" name="矩形 1"/>
          <p:cNvSpPr/>
          <p:nvPr userDrawn="1"/>
        </p:nvSpPr>
        <p:spPr>
          <a:xfrm>
            <a:off x="2814084" y="191386"/>
            <a:ext cx="2062716" cy="425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6421" y="144195"/>
            <a:ext cx="1867660" cy="430391"/>
          </a:xfrm>
          <a:prstGeom prst="rect">
            <a:avLst/>
          </a:prstGeom>
        </p:spPr>
      </p:pic>
    </p:spTree>
    <p:extLst>
      <p:ext uri="{BB962C8B-B14F-4D97-AF65-F5344CB8AC3E}">
        <p14:creationId xmlns:p14="http://schemas.microsoft.com/office/powerpoint/2010/main" val="388488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userDrawn="1">
            <p:custDataLst>
              <p:tags r:id="rId8"/>
            </p:custDataLst>
            <p:extLst>
              <p:ext uri="{D42A27DB-BD31-4B8C-83A1-F6EECF244321}">
                <p14:modId xmlns:p14="http://schemas.microsoft.com/office/powerpoint/2010/main" val="540482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02" name="think-cell 幻灯片" r:id="rId9" imgW="225" imgH="225" progId="TCLayout.ActiveDocument.1">
                  <p:embed/>
                </p:oleObj>
              </mc:Choice>
              <mc:Fallback>
                <p:oleObj name="think-cell 幻灯片" r:id="rId9" imgW="225" imgH="225" progId="TCLayout.ActiveDocument.1">
                  <p:embed/>
                  <p:pic>
                    <p:nvPicPr>
                      <p:cNvPr id="4" name="对象 3"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标题占位符 1"/>
          <p:cNvSpPr>
            <a:spLocks noGrp="1"/>
          </p:cNvSpPr>
          <p:nvPr>
            <p:ph type="title"/>
          </p:nvPr>
        </p:nvSpPr>
        <p:spPr>
          <a:xfrm>
            <a:off x="628650" y="889000"/>
            <a:ext cx="7886700" cy="738188"/>
          </a:xfrm>
          <a:prstGeom prst="rect">
            <a:avLst/>
          </a:prstGeom>
        </p:spPr>
        <p:txBody>
          <a:bodyPr vert="horz" lIns="91440" tIns="45720" rIns="91440" bIns="45720" rtlCol="0" anchor="ctr">
            <a:normAutofit/>
          </a:bodyPr>
          <a:lstStyle/>
          <a:p>
            <a:pPr lvl="0" defTabSz="685800"/>
            <a:r>
              <a:rPr lang="zh-CN" altLang="en-US" dirty="0"/>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marL="171450" lvl="0" indent="-171450" defTabSz="685800">
              <a:lnSpc>
                <a:spcPct val="150000"/>
              </a:lnSpc>
              <a:spcBef>
                <a:spcPts val="750"/>
              </a:spcBef>
            </a:pPr>
            <a:r>
              <a:rPr lang="zh-CN" altLang="en-US"/>
              <a:t>单击此处编辑母版文本样式</a:t>
            </a:r>
          </a:p>
          <a:p>
            <a:pPr marL="514350" lvl="1" indent="-171450" defTabSz="685800">
              <a:lnSpc>
                <a:spcPct val="150000"/>
              </a:lnSpc>
              <a:spcBef>
                <a:spcPts val="375"/>
              </a:spcBef>
            </a:pPr>
            <a:r>
              <a:rPr lang="zh-CN" altLang="en-US"/>
              <a:t>二级</a:t>
            </a:r>
          </a:p>
          <a:p>
            <a:pPr marL="857250" lvl="2" indent="-171450" defTabSz="685800">
              <a:lnSpc>
                <a:spcPct val="150000"/>
              </a:lnSpc>
              <a:spcBef>
                <a:spcPts val="375"/>
              </a:spcBef>
            </a:pPr>
            <a:r>
              <a:rPr lang="zh-CN" altLang="en-US"/>
              <a:t>三级</a:t>
            </a:r>
          </a:p>
          <a:p>
            <a:pPr marL="1200150" lvl="3" indent="-171450" defTabSz="685800">
              <a:lnSpc>
                <a:spcPct val="150000"/>
              </a:lnSpc>
              <a:spcBef>
                <a:spcPts val="375"/>
              </a:spcBef>
            </a:pPr>
            <a:r>
              <a:rPr lang="zh-CN" altLang="en-US"/>
              <a:t>四级</a:t>
            </a:r>
          </a:p>
          <a:p>
            <a:pPr marL="1543050" lvl="4" indent="-171450" defTabSz="685800">
              <a:lnSpc>
                <a:spcPct val="150000"/>
              </a:lnSpc>
              <a:spcBef>
                <a:spcPts val="375"/>
              </a:spcBef>
            </a:pPr>
            <a:r>
              <a:rPr lang="zh-CN" altLang="en-US"/>
              <a:t>五级</a:t>
            </a:r>
          </a:p>
        </p:txBody>
      </p:sp>
      <p:pic>
        <p:nvPicPr>
          <p:cNvPr id="8" name="图片 7"/>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a:xfrm>
            <a:off x="226015" y="230190"/>
            <a:ext cx="2495414" cy="331987"/>
          </a:xfrm>
          <a:prstGeom prst="rect">
            <a:avLst/>
          </a:prstGeom>
        </p:spPr>
      </p:pic>
      <p:pic>
        <p:nvPicPr>
          <p:cNvPr id="6" name="图片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196421" y="144195"/>
            <a:ext cx="1867660" cy="430391"/>
          </a:xfrm>
          <a:prstGeom prst="rect">
            <a:avLst/>
          </a:prstGeom>
        </p:spPr>
      </p:pic>
    </p:spTree>
    <p:extLst>
      <p:ext uri="{BB962C8B-B14F-4D97-AF65-F5344CB8AC3E}">
        <p14:creationId xmlns:p14="http://schemas.microsoft.com/office/powerpoint/2010/main" val="613573672"/>
      </p:ext>
    </p:extLst>
  </p:cSld>
  <p:clrMap bg1="lt1" tx1="dk1" bg2="lt2" tx2="dk2" accent1="accent1" accent2="accent2" accent3="accent3" accent4="accent4" accent5="accent5" accent6="accent6" hlink="hlink" folHlink="folHlink"/>
  <p:sldLayoutIdLst>
    <p:sldLayoutId id="2147483688" r:id="rId1"/>
    <p:sldLayoutId id="2147483691" r:id="rId2"/>
    <p:sldLayoutId id="2147483692" r:id="rId3"/>
    <p:sldLayoutId id="2147483690" r:id="rId4"/>
    <p:sldLayoutId id="2147483693" r:id="rId5"/>
  </p:sldLayoutIdLst>
  <p:hf hdr="0" dt="0"/>
  <p:txStyles>
    <p:titleStyle>
      <a:lvl1pPr algn="l" defTabSz="914400" rtl="0" eaLnBrk="1" latinLnBrk="0" hangingPunct="1">
        <a:lnSpc>
          <a:spcPct val="90000"/>
        </a:lnSpc>
        <a:spcBef>
          <a:spcPct val="0"/>
        </a:spcBef>
        <a:buNone/>
        <a:defRPr lang="zh-CN" altLang="en-US" sz="2800" b="1" kern="1200" smtClean="0">
          <a:solidFill>
            <a:srgbClr val="A9232D"/>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100"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1500"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350"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350"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vmlDrawing" Target="../drawings/vmlDrawing10.vml"/><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10.sv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bin"/><Relationship Id="rId9" Type="http://schemas.openxmlformats.org/officeDocument/2006/relationships/image" Target="../media/image12.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8BB037-07AA-4E3A-AF20-0E5E9498B4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78" r="10064"/>
          <a:stretch/>
        </p:blipFill>
        <p:spPr>
          <a:xfrm>
            <a:off x="-115503" y="0"/>
            <a:ext cx="9346130" cy="6858000"/>
          </a:xfrm>
          <a:prstGeom prst="rect">
            <a:avLst/>
          </a:prstGeom>
        </p:spPr>
      </p:pic>
      <p:pic>
        <p:nvPicPr>
          <p:cNvPr id="7" name="图片 6">
            <a:extLst>
              <a:ext uri="{FF2B5EF4-FFF2-40B4-BE49-F238E27FC236}">
                <a16:creationId xmlns:a16="http://schemas.microsoft.com/office/drawing/2014/main" id="{3B29752A-0797-47A4-9079-A226D1640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40" y="226476"/>
            <a:ext cx="2525574" cy="526858"/>
          </a:xfrm>
          <a:prstGeom prst="rect">
            <a:avLst/>
          </a:prstGeom>
        </p:spPr>
      </p:pic>
      <p:sp>
        <p:nvSpPr>
          <p:cNvPr id="10" name="文本框 9">
            <a:extLst>
              <a:ext uri="{FF2B5EF4-FFF2-40B4-BE49-F238E27FC236}">
                <a16:creationId xmlns:a16="http://schemas.microsoft.com/office/drawing/2014/main" id="{7503F325-7D09-4857-8D52-17D00157497A}"/>
              </a:ext>
            </a:extLst>
          </p:cNvPr>
          <p:cNvSpPr txBox="1"/>
          <p:nvPr/>
        </p:nvSpPr>
        <p:spPr>
          <a:xfrm>
            <a:off x="704228" y="2513006"/>
            <a:ext cx="7706667" cy="861774"/>
          </a:xfrm>
          <a:prstGeom prst="rect">
            <a:avLst/>
          </a:prstGeom>
          <a:noFill/>
        </p:spPr>
        <p:txBody>
          <a:bodyPr wrap="square" anchor="ctr">
            <a:spAutoFit/>
          </a:bodyPr>
          <a:lstStyle/>
          <a:p>
            <a:pPr algn="ctr"/>
            <a:r>
              <a:rPr lang="zh-CN" altLang="en-US" sz="5000" b="1" spc="300" dirty="0">
                <a:solidFill>
                  <a:schemeClr val="bg1"/>
                </a:solidFill>
                <a:effectLst>
                  <a:outerShdw blurRad="50800" dist="114300" dir="5400000" algn="t" rotWithShape="0">
                    <a:srgbClr val="A9232D"/>
                  </a:outerShdw>
                </a:effectLst>
                <a:latin typeface="微软雅黑" panose="020B0503020204020204" pitchFamily="34" charset="-122"/>
                <a:ea typeface="微软雅黑" panose="020B0503020204020204" pitchFamily="34" charset="-122"/>
              </a:rPr>
              <a:t>银屑</a:t>
            </a:r>
            <a:r>
              <a:rPr lang="zh-CN" altLang="en-US" sz="5000" b="1" spc="300" dirty="0" smtClean="0">
                <a:solidFill>
                  <a:schemeClr val="bg1"/>
                </a:solidFill>
                <a:effectLst>
                  <a:outerShdw blurRad="50800" dist="114300" dir="5400000" algn="t" rotWithShape="0">
                    <a:srgbClr val="A9232D"/>
                  </a:outerShdw>
                </a:effectLst>
                <a:latin typeface="微软雅黑" panose="020B0503020204020204" pitchFamily="34" charset="-122"/>
                <a:ea typeface="微软雅黑" panose="020B0503020204020204" pitchFamily="34" charset="-122"/>
              </a:rPr>
              <a:t>病规范化治疗</a:t>
            </a:r>
            <a:r>
              <a:rPr lang="zh-CN" altLang="en-US" sz="5000" b="1" spc="300" dirty="0">
                <a:solidFill>
                  <a:schemeClr val="bg1"/>
                </a:solidFill>
                <a:effectLst>
                  <a:outerShdw blurRad="50800" dist="114300" dir="5400000" algn="t" rotWithShape="0">
                    <a:srgbClr val="A9232D"/>
                  </a:outerShdw>
                </a:effectLst>
                <a:latin typeface="微软雅黑" panose="020B0503020204020204" pitchFamily="34" charset="-122"/>
                <a:ea typeface="微软雅黑" panose="020B0503020204020204" pitchFamily="34" charset="-122"/>
              </a:rPr>
              <a:t>与</a:t>
            </a:r>
            <a:r>
              <a:rPr lang="zh-CN" altLang="en-US" sz="5000" b="1" spc="300" dirty="0" smtClean="0">
                <a:solidFill>
                  <a:schemeClr val="bg1"/>
                </a:solidFill>
                <a:effectLst>
                  <a:outerShdw blurRad="50800" dist="114300" dir="5400000" algn="t" rotWithShape="0">
                    <a:srgbClr val="A9232D"/>
                  </a:outerShdw>
                </a:effectLst>
                <a:latin typeface="微软雅黑" panose="020B0503020204020204" pitchFamily="34" charset="-122"/>
                <a:ea typeface="微软雅黑" panose="020B0503020204020204" pitchFamily="34" charset="-122"/>
              </a:rPr>
              <a:t>管理</a:t>
            </a:r>
            <a:endParaRPr lang="zh-CN" altLang="en-US" sz="5000" b="1" spc="300" dirty="0">
              <a:solidFill>
                <a:schemeClr val="bg1"/>
              </a:solidFill>
              <a:effectLst>
                <a:outerShdw blurRad="50800" dist="114300" dir="5400000" algn="t" rotWithShape="0">
                  <a:srgbClr val="A9232D"/>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35913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a16="http://schemas.microsoft.com/office/drawing/2014/main" id="{EDE35D6A-E5CE-455C-A996-FC2359067424}"/>
              </a:ext>
            </a:extLst>
          </p:cNvPr>
          <p:cNvGrpSpPr/>
          <p:nvPr/>
        </p:nvGrpSpPr>
        <p:grpSpPr>
          <a:xfrm>
            <a:off x="946973" y="3022600"/>
            <a:ext cx="7250054" cy="3209470"/>
            <a:chOff x="650399" y="1079097"/>
            <a:chExt cx="7843203" cy="3209470"/>
          </a:xfrm>
        </p:grpSpPr>
        <p:sp>
          <p:nvSpPr>
            <p:cNvPr id="45" name="圆角矩形 4">
              <a:extLst>
                <a:ext uri="{FF2B5EF4-FFF2-40B4-BE49-F238E27FC236}">
                  <a16:creationId xmlns:a16="http://schemas.microsoft.com/office/drawing/2014/main" id="{26E7DA05-B6A0-4F9B-8660-C71221656A08}"/>
                </a:ext>
              </a:extLst>
            </p:cNvPr>
            <p:cNvSpPr/>
            <p:nvPr/>
          </p:nvSpPr>
          <p:spPr>
            <a:xfrm>
              <a:off x="650399" y="1079097"/>
              <a:ext cx="7843203" cy="3209470"/>
            </a:xfrm>
            <a:prstGeom prst="roundRect">
              <a:avLst>
                <a:gd name="adj" fmla="val 2203"/>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sym typeface="+mn-lt"/>
              </a:endParaRPr>
            </a:p>
          </p:txBody>
        </p:sp>
        <p:sp>
          <p:nvSpPr>
            <p:cNvPr id="46" name="矩形 45">
              <a:extLst>
                <a:ext uri="{FF2B5EF4-FFF2-40B4-BE49-F238E27FC236}">
                  <a16:creationId xmlns:a16="http://schemas.microsoft.com/office/drawing/2014/main" id="{BD7B07E6-66C1-4AF4-9E5E-8B3DF162E6DB}"/>
                </a:ext>
              </a:extLst>
            </p:cNvPr>
            <p:cNvSpPr/>
            <p:nvPr/>
          </p:nvSpPr>
          <p:spPr>
            <a:xfrm>
              <a:off x="2329792" y="1284383"/>
              <a:ext cx="4484418" cy="400110"/>
            </a:xfrm>
            <a:prstGeom prst="rect">
              <a:avLst/>
            </a:prstGeom>
          </p:spPr>
          <p:txBody>
            <a:bodyPr wrap="square">
              <a:spAutoFit/>
            </a:bodyPr>
            <a:lstStyle/>
            <a:p>
              <a:pPr algn="ctr"/>
              <a:r>
                <a:rPr kumimoji="1" lang="en-US" altLang="zh-CN" sz="2000" b="1" dirty="0">
                  <a:cs typeface="+mn-ea"/>
                  <a:sym typeface="+mn-lt"/>
                </a:rPr>
                <a:t>2019</a:t>
              </a:r>
              <a:r>
                <a:rPr kumimoji="1" lang="zh-CN" altLang="en-US" sz="2000" b="1" dirty="0">
                  <a:cs typeface="+mn-ea"/>
                  <a:sym typeface="+mn-lt"/>
                </a:rPr>
                <a:t>法国银屑病系统治疗指南</a:t>
              </a:r>
              <a:r>
                <a:rPr kumimoji="1" lang="en-US" altLang="zh-CN" sz="2000" b="1" baseline="30000" dirty="0">
                  <a:cs typeface="+mn-ea"/>
                  <a:sym typeface="+mn-lt"/>
                </a:rPr>
                <a:t>2</a:t>
              </a:r>
              <a:endParaRPr kumimoji="1" lang="zh-CN" altLang="en-US" sz="2000" b="1" baseline="30000" dirty="0">
                <a:cs typeface="+mn-ea"/>
                <a:sym typeface="+mn-lt"/>
              </a:endParaRPr>
            </a:p>
          </p:txBody>
        </p:sp>
      </p:grpSp>
      <p:grpSp>
        <p:nvGrpSpPr>
          <p:cNvPr id="4" name="组合 3">
            <a:extLst>
              <a:ext uri="{FF2B5EF4-FFF2-40B4-BE49-F238E27FC236}">
                <a16:creationId xmlns:a16="http://schemas.microsoft.com/office/drawing/2014/main" id="{19F79B5D-E232-48DF-949B-81816DEC401E}"/>
              </a:ext>
            </a:extLst>
          </p:cNvPr>
          <p:cNvGrpSpPr/>
          <p:nvPr/>
        </p:nvGrpSpPr>
        <p:grpSpPr>
          <a:xfrm>
            <a:off x="1280832" y="3793787"/>
            <a:ext cx="6582337" cy="2160198"/>
            <a:chOff x="1064033" y="3024609"/>
            <a:chExt cx="6958664" cy="2283701"/>
          </a:xfrm>
        </p:grpSpPr>
        <p:sp>
          <p:nvSpPr>
            <p:cNvPr id="23" name="圆角矩形 35">
              <a:extLst>
                <a:ext uri="{FF2B5EF4-FFF2-40B4-BE49-F238E27FC236}">
                  <a16:creationId xmlns:a16="http://schemas.microsoft.com/office/drawing/2014/main" id="{62F136EF-3E67-4E78-9C9A-118F8B8C73DB}"/>
                </a:ext>
              </a:extLst>
            </p:cNvPr>
            <p:cNvSpPr/>
            <p:nvPr/>
          </p:nvSpPr>
          <p:spPr>
            <a:xfrm>
              <a:off x="1064033" y="3043659"/>
              <a:ext cx="1871662" cy="471487"/>
            </a:xfrm>
            <a:prstGeom prst="roundRect">
              <a:avLst/>
            </a:prstGeom>
            <a:solidFill>
              <a:schemeClr val="bg1"/>
            </a:solidFill>
            <a:ln w="12700">
              <a:solidFill>
                <a:srgbClr val="A92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zh-CN" sz="1600" b="1" dirty="0">
                  <a:solidFill>
                    <a:srgbClr val="A9232D"/>
                  </a:solidFill>
                  <a:latin typeface="Arial" panose="020B0604020202020204" pitchFamily="34" charset="0"/>
                  <a:ea typeface="微软雅黑" panose="020B0503020204020204" pitchFamily="34" charset="-122"/>
                </a:rPr>
                <a:t>Δ </a:t>
              </a:r>
              <a:r>
                <a:rPr lang="en-US" altLang="zh-CN" sz="1600" b="1" dirty="0">
                  <a:solidFill>
                    <a:srgbClr val="A9232D"/>
                  </a:solidFill>
                  <a:latin typeface="Arial" panose="020B0604020202020204" pitchFamily="34" charset="0"/>
                  <a:ea typeface="微软雅黑" panose="020B0503020204020204" pitchFamily="34" charset="-122"/>
                </a:rPr>
                <a:t>PASI</a:t>
              </a:r>
              <a:r>
                <a:rPr lang="zh-CN" altLang="en-US" sz="1600" b="1" dirty="0">
                  <a:solidFill>
                    <a:srgbClr val="A9232D"/>
                  </a:solidFill>
                  <a:latin typeface="Arial" panose="020B0604020202020204" pitchFamily="34" charset="0"/>
                  <a:ea typeface="微软雅黑" panose="020B0503020204020204" pitchFamily="34" charset="-122"/>
                </a:rPr>
                <a:t>＜</a:t>
              </a:r>
              <a:r>
                <a:rPr lang="en-US" altLang="zh-CN" sz="1600" b="1" dirty="0">
                  <a:solidFill>
                    <a:srgbClr val="A9232D"/>
                  </a:solidFill>
                  <a:latin typeface="Arial" panose="020B0604020202020204" pitchFamily="34" charset="0"/>
                  <a:ea typeface="微软雅黑" panose="020B0503020204020204" pitchFamily="34" charset="-122"/>
                </a:rPr>
                <a:t>75</a:t>
              </a:r>
              <a:endParaRPr lang="zh-CN" altLang="en-US" sz="1600" b="1" dirty="0">
                <a:solidFill>
                  <a:srgbClr val="A9232D"/>
                </a:solidFill>
                <a:latin typeface="Arial" panose="020B0604020202020204" pitchFamily="34" charset="0"/>
                <a:ea typeface="微软雅黑" panose="020B0503020204020204" pitchFamily="34" charset="-122"/>
              </a:endParaRPr>
            </a:p>
          </p:txBody>
        </p:sp>
        <p:sp>
          <p:nvSpPr>
            <p:cNvPr id="24" name="圆角矩形 36">
              <a:extLst>
                <a:ext uri="{FF2B5EF4-FFF2-40B4-BE49-F238E27FC236}">
                  <a16:creationId xmlns:a16="http://schemas.microsoft.com/office/drawing/2014/main" id="{8F7E44EF-55F7-4E99-8C69-A24FC7431601}"/>
                </a:ext>
              </a:extLst>
            </p:cNvPr>
            <p:cNvSpPr/>
            <p:nvPr/>
          </p:nvSpPr>
          <p:spPr>
            <a:xfrm>
              <a:off x="3645890" y="3024609"/>
              <a:ext cx="1871662" cy="471487"/>
            </a:xfrm>
            <a:prstGeom prst="roundRect">
              <a:avLst/>
            </a:prstGeom>
            <a:solidFill>
              <a:schemeClr val="bg1"/>
            </a:solidFill>
            <a:ln w="12700">
              <a:solidFill>
                <a:srgbClr val="A92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A9232D"/>
                  </a:solidFill>
                  <a:latin typeface="Arial" panose="020B0604020202020204" pitchFamily="34" charset="0"/>
                  <a:ea typeface="微软雅黑" panose="020B0503020204020204" pitchFamily="34" charset="-122"/>
                </a:rPr>
                <a:t>75≥</a:t>
              </a:r>
              <a:r>
                <a:rPr lang="el-GR" altLang="zh-CN" sz="1600" b="1" dirty="0">
                  <a:solidFill>
                    <a:srgbClr val="A9232D"/>
                  </a:solidFill>
                  <a:latin typeface="Arial" panose="020B0604020202020204" pitchFamily="34" charset="0"/>
                  <a:ea typeface="微软雅黑" panose="020B0503020204020204" pitchFamily="34" charset="-122"/>
                </a:rPr>
                <a:t>Δ </a:t>
              </a:r>
              <a:r>
                <a:rPr lang="en-US" altLang="zh-CN" sz="1600" b="1" dirty="0">
                  <a:solidFill>
                    <a:srgbClr val="A9232D"/>
                  </a:solidFill>
                  <a:latin typeface="Arial" panose="020B0604020202020204" pitchFamily="34" charset="0"/>
                  <a:ea typeface="微软雅黑" panose="020B0503020204020204" pitchFamily="34" charset="-122"/>
                </a:rPr>
                <a:t>PASI</a:t>
              </a:r>
              <a:r>
                <a:rPr lang="zh-CN" altLang="en-US" sz="1600" b="1" dirty="0">
                  <a:solidFill>
                    <a:srgbClr val="A9232D"/>
                  </a:solidFill>
                  <a:latin typeface="Arial" panose="020B0604020202020204" pitchFamily="34" charset="0"/>
                  <a:ea typeface="微软雅黑" panose="020B0503020204020204" pitchFamily="34" charset="-122"/>
                </a:rPr>
                <a:t>＜</a:t>
              </a:r>
              <a:r>
                <a:rPr lang="en-US" altLang="zh-CN" sz="1600" b="1" dirty="0">
                  <a:solidFill>
                    <a:srgbClr val="A9232D"/>
                  </a:solidFill>
                  <a:latin typeface="Arial" panose="020B0604020202020204" pitchFamily="34" charset="0"/>
                  <a:ea typeface="微软雅黑" panose="020B0503020204020204" pitchFamily="34" charset="-122"/>
                </a:rPr>
                <a:t>90</a:t>
              </a:r>
              <a:endParaRPr lang="zh-CN" altLang="en-US" sz="1600" b="1" dirty="0">
                <a:solidFill>
                  <a:srgbClr val="A9232D"/>
                </a:solidFill>
                <a:latin typeface="Arial" panose="020B0604020202020204" pitchFamily="34" charset="0"/>
                <a:ea typeface="微软雅黑" panose="020B0503020204020204" pitchFamily="34" charset="-122"/>
              </a:endParaRPr>
            </a:p>
          </p:txBody>
        </p:sp>
        <p:sp>
          <p:nvSpPr>
            <p:cNvPr id="26" name="圆角矩形 37">
              <a:extLst>
                <a:ext uri="{FF2B5EF4-FFF2-40B4-BE49-F238E27FC236}">
                  <a16:creationId xmlns:a16="http://schemas.microsoft.com/office/drawing/2014/main" id="{053120BC-7CB1-43D4-8399-6F0637ADA10E}"/>
                </a:ext>
              </a:extLst>
            </p:cNvPr>
            <p:cNvSpPr/>
            <p:nvPr/>
          </p:nvSpPr>
          <p:spPr>
            <a:xfrm>
              <a:off x="6151035" y="3034135"/>
              <a:ext cx="1871662" cy="471487"/>
            </a:xfrm>
            <a:prstGeom prst="roundRect">
              <a:avLst/>
            </a:prstGeom>
            <a:solidFill>
              <a:schemeClr val="bg1"/>
            </a:solidFill>
            <a:ln w="12700">
              <a:solidFill>
                <a:srgbClr val="A92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zh-CN" sz="1600" b="1" dirty="0">
                  <a:solidFill>
                    <a:srgbClr val="A9232D"/>
                  </a:solidFill>
                  <a:latin typeface="Arial" panose="020B0604020202020204" pitchFamily="34" charset="0"/>
                  <a:ea typeface="微软雅黑" panose="020B0503020204020204" pitchFamily="34" charset="-122"/>
                </a:rPr>
                <a:t>Δ </a:t>
              </a:r>
              <a:r>
                <a:rPr lang="en-US" altLang="zh-CN" sz="1600" b="1" dirty="0">
                  <a:solidFill>
                    <a:srgbClr val="A9232D"/>
                  </a:solidFill>
                  <a:latin typeface="Arial" panose="020B0604020202020204" pitchFamily="34" charset="0"/>
                  <a:ea typeface="微软雅黑" panose="020B0503020204020204" pitchFamily="34" charset="-122"/>
                </a:rPr>
                <a:t>PASI</a:t>
              </a:r>
              <a:r>
                <a:rPr lang="zh-CN" altLang="en-US" sz="1600" b="1" dirty="0">
                  <a:solidFill>
                    <a:srgbClr val="A9232D"/>
                  </a:solidFill>
                  <a:latin typeface="Arial" panose="020B0604020202020204" pitchFamily="34" charset="0"/>
                  <a:ea typeface="微软雅黑" panose="020B0503020204020204" pitchFamily="34" charset="-122"/>
                </a:rPr>
                <a:t> </a:t>
              </a:r>
              <a:r>
                <a:rPr lang="en-US" altLang="zh-CN" sz="1600" b="1" dirty="0">
                  <a:solidFill>
                    <a:srgbClr val="A9232D"/>
                  </a:solidFill>
                  <a:latin typeface="Arial" panose="020B0604020202020204" pitchFamily="34" charset="0"/>
                  <a:ea typeface="微软雅黑" panose="020B0503020204020204" pitchFamily="34" charset="-122"/>
                </a:rPr>
                <a:t>≥90</a:t>
              </a:r>
              <a:endParaRPr lang="zh-CN" altLang="en-US" sz="1600" b="1" dirty="0">
                <a:solidFill>
                  <a:srgbClr val="A9232D"/>
                </a:solidFill>
                <a:latin typeface="Arial" panose="020B0604020202020204" pitchFamily="34" charset="0"/>
                <a:ea typeface="微软雅黑" panose="020B0503020204020204" pitchFamily="34" charset="-122"/>
              </a:endParaRPr>
            </a:p>
          </p:txBody>
        </p:sp>
        <p:sp>
          <p:nvSpPr>
            <p:cNvPr id="27" name="圆角矩形 38">
              <a:extLst>
                <a:ext uri="{FF2B5EF4-FFF2-40B4-BE49-F238E27FC236}">
                  <a16:creationId xmlns:a16="http://schemas.microsoft.com/office/drawing/2014/main" id="{B9A0F910-E5FC-4731-908A-E35AE0F56077}"/>
                </a:ext>
              </a:extLst>
            </p:cNvPr>
            <p:cNvSpPr/>
            <p:nvPr/>
          </p:nvSpPr>
          <p:spPr>
            <a:xfrm>
              <a:off x="3036288" y="3859240"/>
              <a:ext cx="1395413" cy="47148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Arial" panose="020B0604020202020204" pitchFamily="34" charset="0"/>
                  <a:ea typeface="微软雅黑" panose="020B0503020204020204" pitchFamily="34" charset="-122"/>
                </a:rPr>
                <a:t>DLQI≥5</a:t>
              </a:r>
              <a:r>
                <a:rPr lang="zh-CN" altLang="en-US" sz="1600" b="1" dirty="0">
                  <a:solidFill>
                    <a:schemeClr val="tx1"/>
                  </a:solidFill>
                  <a:latin typeface="Arial" panose="020B0604020202020204" pitchFamily="34" charset="0"/>
                  <a:ea typeface="微软雅黑" panose="020B0503020204020204" pitchFamily="34" charset="-122"/>
                </a:rPr>
                <a:t> </a:t>
              </a:r>
            </a:p>
          </p:txBody>
        </p:sp>
        <p:sp>
          <p:nvSpPr>
            <p:cNvPr id="28" name="圆角矩形 39">
              <a:extLst>
                <a:ext uri="{FF2B5EF4-FFF2-40B4-BE49-F238E27FC236}">
                  <a16:creationId xmlns:a16="http://schemas.microsoft.com/office/drawing/2014/main" id="{7180A5D8-1186-4522-8E7E-0742242C59BE}"/>
                </a:ext>
              </a:extLst>
            </p:cNvPr>
            <p:cNvSpPr/>
            <p:nvPr/>
          </p:nvSpPr>
          <p:spPr>
            <a:xfrm>
              <a:off x="4631726" y="3859240"/>
              <a:ext cx="1395413" cy="47148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Arial" panose="020B0604020202020204" pitchFamily="34" charset="0"/>
                  <a:ea typeface="微软雅黑" panose="020B0503020204020204" pitchFamily="34" charset="-122"/>
                </a:rPr>
                <a:t>DLQI</a:t>
              </a:r>
              <a:r>
                <a:rPr lang="zh-CN" altLang="en-US" sz="1600" b="1" dirty="0">
                  <a:solidFill>
                    <a:schemeClr val="tx1"/>
                  </a:solidFill>
                  <a:latin typeface="Arial" panose="020B0604020202020204" pitchFamily="34" charset="0"/>
                  <a:ea typeface="微软雅黑" panose="020B0503020204020204" pitchFamily="34" charset="-122"/>
                </a:rPr>
                <a:t>＜</a:t>
              </a:r>
              <a:r>
                <a:rPr lang="en-US" altLang="zh-CN" sz="1600" b="1" dirty="0">
                  <a:solidFill>
                    <a:schemeClr val="tx1"/>
                  </a:solidFill>
                  <a:latin typeface="Arial" panose="020B0604020202020204" pitchFamily="34" charset="0"/>
                  <a:ea typeface="微软雅黑" panose="020B0503020204020204" pitchFamily="34" charset="-122"/>
                </a:rPr>
                <a:t>5</a:t>
              </a:r>
              <a:r>
                <a:rPr lang="zh-CN" altLang="en-US" sz="1600" b="1" dirty="0">
                  <a:solidFill>
                    <a:schemeClr val="tx1"/>
                  </a:solidFill>
                  <a:latin typeface="Arial" panose="020B0604020202020204" pitchFamily="34" charset="0"/>
                  <a:ea typeface="微软雅黑" panose="020B0503020204020204" pitchFamily="34" charset="-122"/>
                </a:rPr>
                <a:t> </a:t>
              </a:r>
            </a:p>
          </p:txBody>
        </p:sp>
        <p:cxnSp>
          <p:nvCxnSpPr>
            <p:cNvPr id="29" name="直线箭头连接符 40">
              <a:extLst>
                <a:ext uri="{FF2B5EF4-FFF2-40B4-BE49-F238E27FC236}">
                  <a16:creationId xmlns:a16="http://schemas.microsoft.com/office/drawing/2014/main" id="{41827794-8B45-4562-A44D-AF2F4563595A}"/>
                </a:ext>
              </a:extLst>
            </p:cNvPr>
            <p:cNvCxnSpPr>
              <a:cxnSpLocks/>
            </p:cNvCxnSpPr>
            <p:nvPr/>
          </p:nvCxnSpPr>
          <p:spPr>
            <a:xfrm>
              <a:off x="4079174" y="3546475"/>
              <a:ext cx="0" cy="2857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线箭头连接符 41">
              <a:extLst>
                <a:ext uri="{FF2B5EF4-FFF2-40B4-BE49-F238E27FC236}">
                  <a16:creationId xmlns:a16="http://schemas.microsoft.com/office/drawing/2014/main" id="{1C22AED9-B657-4620-B187-813E67E3C548}"/>
                </a:ext>
              </a:extLst>
            </p:cNvPr>
            <p:cNvCxnSpPr>
              <a:cxnSpLocks/>
            </p:cNvCxnSpPr>
            <p:nvPr/>
          </p:nvCxnSpPr>
          <p:spPr>
            <a:xfrm>
              <a:off x="5112724" y="3546475"/>
              <a:ext cx="0" cy="2857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圆角矩形 42">
              <a:extLst>
                <a:ext uri="{FF2B5EF4-FFF2-40B4-BE49-F238E27FC236}">
                  <a16:creationId xmlns:a16="http://schemas.microsoft.com/office/drawing/2014/main" id="{3F422F9A-FB71-425B-8BB4-FF5E223E3712}"/>
                </a:ext>
              </a:extLst>
            </p:cNvPr>
            <p:cNvSpPr/>
            <p:nvPr/>
          </p:nvSpPr>
          <p:spPr>
            <a:xfrm>
              <a:off x="1064033" y="4715321"/>
              <a:ext cx="3391945" cy="592989"/>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Arial" panose="020B0604020202020204" pitchFamily="34" charset="0"/>
                  <a:ea typeface="微软雅黑" panose="020B0503020204020204" pitchFamily="34" charset="-122"/>
                </a:rPr>
                <a:t>更换治疗方案</a:t>
              </a:r>
            </a:p>
          </p:txBody>
        </p:sp>
        <p:cxnSp>
          <p:nvCxnSpPr>
            <p:cNvPr id="32" name="直线箭头连接符 43">
              <a:extLst>
                <a:ext uri="{FF2B5EF4-FFF2-40B4-BE49-F238E27FC236}">
                  <a16:creationId xmlns:a16="http://schemas.microsoft.com/office/drawing/2014/main" id="{D4241649-BDF5-4622-A9D0-D6ED592D61F7}"/>
                </a:ext>
              </a:extLst>
            </p:cNvPr>
            <p:cNvCxnSpPr>
              <a:cxnSpLocks/>
            </p:cNvCxnSpPr>
            <p:nvPr/>
          </p:nvCxnSpPr>
          <p:spPr>
            <a:xfrm>
              <a:off x="1999864" y="3557484"/>
              <a:ext cx="0" cy="10770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圆角矩形 45">
              <a:extLst>
                <a:ext uri="{FF2B5EF4-FFF2-40B4-BE49-F238E27FC236}">
                  <a16:creationId xmlns:a16="http://schemas.microsoft.com/office/drawing/2014/main" id="{01119886-AF53-4C07-9BCD-CD59F49CBB02}"/>
                </a:ext>
              </a:extLst>
            </p:cNvPr>
            <p:cNvSpPr/>
            <p:nvPr/>
          </p:nvSpPr>
          <p:spPr>
            <a:xfrm>
              <a:off x="4630752" y="4708330"/>
              <a:ext cx="3391945" cy="592989"/>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Arial" panose="020B0604020202020204" pitchFamily="34" charset="0"/>
                  <a:ea typeface="微软雅黑" panose="020B0503020204020204" pitchFamily="34" charset="-122"/>
                </a:rPr>
                <a:t>维持治疗方案</a:t>
              </a:r>
            </a:p>
          </p:txBody>
        </p:sp>
        <p:cxnSp>
          <p:nvCxnSpPr>
            <p:cNvPr id="34" name="直线箭头连接符 44">
              <a:extLst>
                <a:ext uri="{FF2B5EF4-FFF2-40B4-BE49-F238E27FC236}">
                  <a16:creationId xmlns:a16="http://schemas.microsoft.com/office/drawing/2014/main" id="{FBD3EAF7-CCE8-4F50-AFDA-3A878A452139}"/>
                </a:ext>
              </a:extLst>
            </p:cNvPr>
            <p:cNvCxnSpPr/>
            <p:nvPr/>
          </p:nvCxnSpPr>
          <p:spPr>
            <a:xfrm>
              <a:off x="4063897" y="4380044"/>
              <a:ext cx="0" cy="2877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线箭头连接符 46">
              <a:extLst>
                <a:ext uri="{FF2B5EF4-FFF2-40B4-BE49-F238E27FC236}">
                  <a16:creationId xmlns:a16="http://schemas.microsoft.com/office/drawing/2014/main" id="{2FDB4AD6-BFBC-4FF2-ABF6-A7CDCD16519B}"/>
                </a:ext>
              </a:extLst>
            </p:cNvPr>
            <p:cNvCxnSpPr/>
            <p:nvPr/>
          </p:nvCxnSpPr>
          <p:spPr>
            <a:xfrm>
              <a:off x="5105837" y="4365784"/>
              <a:ext cx="0" cy="2877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线箭头连接符 47">
              <a:extLst>
                <a:ext uri="{FF2B5EF4-FFF2-40B4-BE49-F238E27FC236}">
                  <a16:creationId xmlns:a16="http://schemas.microsoft.com/office/drawing/2014/main" id="{BD8198C4-2829-48DD-8EEC-841FFD7DD084}"/>
                </a:ext>
              </a:extLst>
            </p:cNvPr>
            <p:cNvCxnSpPr>
              <a:cxnSpLocks/>
            </p:cNvCxnSpPr>
            <p:nvPr/>
          </p:nvCxnSpPr>
          <p:spPr>
            <a:xfrm>
              <a:off x="7086866" y="3557484"/>
              <a:ext cx="0" cy="10770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标题 1">
            <a:extLst>
              <a:ext uri="{FF2B5EF4-FFF2-40B4-BE49-F238E27FC236}">
                <a16:creationId xmlns:a16="http://schemas.microsoft.com/office/drawing/2014/main" id="{C740DB8E-F1DB-0549-AE24-770B45F06267}"/>
              </a:ext>
            </a:extLst>
          </p:cNvPr>
          <p:cNvSpPr>
            <a:spLocks noGrp="1"/>
          </p:cNvSpPr>
          <p:nvPr>
            <p:ph type="title"/>
          </p:nvPr>
        </p:nvSpPr>
        <p:spPr/>
        <p:txBody>
          <a:bodyPr/>
          <a:lstStyle/>
          <a:p>
            <a:r>
              <a:rPr lang="zh-CN" altLang="en-US" dirty="0"/>
              <a:t>六、银屑病系统治疗药物 </a:t>
            </a:r>
            <a:r>
              <a:rPr lang="en-US" altLang="zh-CN" dirty="0"/>
              <a:t>- </a:t>
            </a:r>
            <a:r>
              <a:rPr lang="zh-CN" altLang="en-US" dirty="0"/>
              <a:t>治疗原则</a:t>
            </a:r>
          </a:p>
        </p:txBody>
      </p:sp>
      <p:sp>
        <p:nvSpPr>
          <p:cNvPr id="25" name="文本占位符 24">
            <a:extLst>
              <a:ext uri="{FF2B5EF4-FFF2-40B4-BE49-F238E27FC236}">
                <a16:creationId xmlns:a16="http://schemas.microsoft.com/office/drawing/2014/main" id="{5663FAC2-416D-4132-8B10-30BD19D81600}"/>
              </a:ext>
            </a:extLst>
          </p:cNvPr>
          <p:cNvSpPr>
            <a:spLocks noGrp="1"/>
          </p:cNvSpPr>
          <p:nvPr>
            <p:ph type="body" sz="quarter" idx="10"/>
          </p:nvPr>
        </p:nvSpPr>
        <p:spPr/>
        <p:txBody>
          <a:bodyPr/>
          <a:lstStyle/>
          <a:p>
            <a:r>
              <a:rPr lang="en-US" altLang="zh-CN" dirty="0"/>
              <a:t>1.</a:t>
            </a:r>
            <a:r>
              <a:rPr lang="zh-CN" altLang="en-US" dirty="0"/>
              <a:t> </a:t>
            </a:r>
            <a:r>
              <a:rPr lang="en-US" altLang="zh-CN" dirty="0" err="1"/>
              <a:t>Gisondi</a:t>
            </a:r>
            <a:r>
              <a:rPr lang="en-US" altLang="zh-CN" dirty="0"/>
              <a:t> P, et al. JEADV.2017,31(5):774-790</a:t>
            </a:r>
          </a:p>
          <a:p>
            <a:r>
              <a:rPr lang="en" altLang="zh-CN" dirty="0"/>
              <a:t>2. Amatore F,et al. JEADV.2019,146(6-7):429-439.</a:t>
            </a:r>
            <a:endParaRPr lang="zh-CN" altLang="zh-CN" dirty="0"/>
          </a:p>
        </p:txBody>
      </p:sp>
      <p:sp>
        <p:nvSpPr>
          <p:cNvPr id="3" name="内容占位符 2">
            <a:extLst>
              <a:ext uri="{FF2B5EF4-FFF2-40B4-BE49-F238E27FC236}">
                <a16:creationId xmlns:a16="http://schemas.microsoft.com/office/drawing/2014/main" id="{8BCF0DDB-AE9E-4AB3-9788-1EF3C138F1BD}"/>
              </a:ext>
            </a:extLst>
          </p:cNvPr>
          <p:cNvSpPr txBox="1">
            <a:spLocks/>
          </p:cNvSpPr>
          <p:nvPr/>
        </p:nvSpPr>
        <p:spPr>
          <a:xfrm>
            <a:off x="628650" y="1326900"/>
            <a:ext cx="7886700" cy="15892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25000"/>
              </a:lnSpc>
              <a:spcBef>
                <a:spcPts val="600"/>
              </a:spcBef>
              <a:buClrTx/>
              <a:buSzTx/>
              <a:buFont typeface="+mj-lt"/>
              <a:buAutoNum type="arabicPeriod"/>
              <a:tabLst/>
              <a:defRPr/>
            </a:pPr>
            <a:r>
              <a:rPr kumimoji="0" lang="zh-CN" altLang="en-US"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疗效评价</a:t>
            </a:r>
            <a:r>
              <a:rPr kumimoji="0" lang="en-US" altLang="zh-CN" sz="1800" b="1" i="0" u="none" strike="noStrike" kern="1200" cap="none" spc="0" normalizeH="0" baseline="3000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1</a:t>
            </a:r>
          </a:p>
          <a:p>
            <a:pPr marL="612000">
              <a:lnSpc>
                <a:spcPct val="125000"/>
              </a:lnSpc>
              <a:spcBef>
                <a:spcPts val="300"/>
              </a:spcBef>
              <a:defRPr/>
            </a:pPr>
            <a:r>
              <a:rPr lang="zh-CN" altLang="en-US" sz="1500" dirty="0">
                <a:solidFill>
                  <a:sysClr val="windowText" lastClr="000000"/>
                </a:solidFill>
              </a:rPr>
              <a:t>诱导期：首次评价为开始用药的第</a:t>
            </a:r>
            <a:r>
              <a:rPr lang="en-US" altLang="zh-CN" sz="1500" dirty="0">
                <a:solidFill>
                  <a:sysClr val="windowText" lastClr="000000"/>
                </a:solidFill>
              </a:rPr>
              <a:t>12-16</a:t>
            </a:r>
            <a:r>
              <a:rPr lang="zh-CN" altLang="en-US" sz="1500" dirty="0">
                <a:solidFill>
                  <a:sysClr val="windowText" lastClr="000000"/>
                </a:solidFill>
              </a:rPr>
              <a:t>周（</a:t>
            </a:r>
            <a:r>
              <a:rPr lang="en-US" altLang="zh-CN" sz="1500" dirty="0">
                <a:solidFill>
                  <a:sysClr val="windowText" lastClr="000000"/>
                </a:solidFill>
              </a:rPr>
              <a:t>3-4</a:t>
            </a:r>
            <a:r>
              <a:rPr lang="zh-CN" altLang="en-US" sz="1500" dirty="0">
                <a:solidFill>
                  <a:sysClr val="windowText" lastClr="000000"/>
                </a:solidFill>
              </a:rPr>
              <a:t>个月）</a:t>
            </a:r>
          </a:p>
          <a:p>
            <a:pPr marL="612000">
              <a:lnSpc>
                <a:spcPct val="125000"/>
              </a:lnSpc>
              <a:spcBef>
                <a:spcPts val="300"/>
              </a:spcBef>
              <a:defRPr/>
            </a:pPr>
            <a:r>
              <a:rPr lang="zh-CN" altLang="en-US" sz="1500" dirty="0">
                <a:solidFill>
                  <a:sysClr val="windowText" lastClr="000000"/>
                </a:solidFill>
              </a:rPr>
              <a:t>维持期：如达到治疗目标</a:t>
            </a:r>
            <a:r>
              <a:rPr lang="en-US" altLang="zh-CN" sz="1500" dirty="0">
                <a:solidFill>
                  <a:sysClr val="windowText" lastClr="000000"/>
                </a:solidFill>
              </a:rPr>
              <a:t>PASI 90</a:t>
            </a:r>
            <a:r>
              <a:rPr lang="zh-CN" altLang="en-US" sz="1500" dirty="0">
                <a:solidFill>
                  <a:sysClr val="windowText" lastClr="000000"/>
                </a:solidFill>
              </a:rPr>
              <a:t>，此后每</a:t>
            </a:r>
            <a:r>
              <a:rPr lang="en-US" altLang="zh-CN" sz="1500" dirty="0">
                <a:solidFill>
                  <a:sysClr val="windowText" lastClr="000000"/>
                </a:solidFill>
              </a:rPr>
              <a:t>8~12</a:t>
            </a:r>
            <a:r>
              <a:rPr lang="zh-CN" altLang="en-US" sz="1500" dirty="0">
                <a:solidFill>
                  <a:sysClr val="windowText" lastClr="000000"/>
                </a:solidFill>
              </a:rPr>
              <a:t>周（</a:t>
            </a:r>
            <a:r>
              <a:rPr lang="en-US" altLang="zh-CN" sz="1500" dirty="0">
                <a:solidFill>
                  <a:sysClr val="windowText" lastClr="000000"/>
                </a:solidFill>
              </a:rPr>
              <a:t>2-3</a:t>
            </a:r>
            <a:r>
              <a:rPr lang="zh-CN" altLang="en-US" sz="1500" dirty="0">
                <a:solidFill>
                  <a:sysClr val="windowText" lastClr="000000"/>
                </a:solidFill>
              </a:rPr>
              <a:t>个月）评价一次</a:t>
            </a:r>
          </a:p>
          <a:p>
            <a:pPr marL="342900" indent="-342900">
              <a:lnSpc>
                <a:spcPct val="125000"/>
              </a:lnSpc>
              <a:spcBef>
                <a:spcPts val="900"/>
              </a:spcBef>
              <a:buFont typeface="+mj-lt"/>
              <a:buAutoNum type="arabicPeriod" startAt="2"/>
              <a:defRPr/>
            </a:pPr>
            <a:r>
              <a:rPr lang="zh-CN" altLang="en-US" sz="1800" b="1" dirty="0">
                <a:solidFill>
                  <a:sysClr val="windowText" lastClr="000000"/>
                </a:solidFill>
              </a:rPr>
              <a:t>疗效评价未达</a:t>
            </a:r>
            <a:r>
              <a:rPr lang="en-US" altLang="zh-CN" sz="1800" b="1" dirty="0">
                <a:solidFill>
                  <a:sysClr val="windowText" lastClr="000000"/>
                </a:solidFill>
              </a:rPr>
              <a:t>PASI </a:t>
            </a:r>
            <a:r>
              <a:rPr lang="en-US" altLang="zh-CN" sz="1800" b="1" dirty="0" smtClean="0">
                <a:solidFill>
                  <a:sysClr val="windowText" lastClr="000000"/>
                </a:solidFill>
              </a:rPr>
              <a:t>75</a:t>
            </a:r>
            <a:r>
              <a:rPr lang="zh-CN" altLang="en-US" sz="1800" b="1" dirty="0" smtClean="0">
                <a:solidFill>
                  <a:sysClr val="windowText" lastClr="000000"/>
                </a:solidFill>
              </a:rPr>
              <a:t>或</a:t>
            </a:r>
            <a:r>
              <a:rPr lang="en-US" altLang="zh-CN" sz="1800" b="1" dirty="0" smtClean="0">
                <a:solidFill>
                  <a:sysClr val="windowText" lastClr="000000"/>
                </a:solidFill>
              </a:rPr>
              <a:t>DLQI</a:t>
            </a:r>
            <a:r>
              <a:rPr lang="zh-CN" altLang="en-US" sz="1800" b="1" dirty="0" smtClean="0">
                <a:solidFill>
                  <a:sysClr val="windowText" lastClr="000000"/>
                </a:solidFill>
              </a:rPr>
              <a:t>评分超过</a:t>
            </a:r>
            <a:r>
              <a:rPr lang="en-US" altLang="zh-CN" sz="1800" b="1" dirty="0" smtClean="0">
                <a:solidFill>
                  <a:sysClr val="windowText" lastClr="000000"/>
                </a:solidFill>
              </a:rPr>
              <a:t>5</a:t>
            </a:r>
            <a:r>
              <a:rPr lang="zh-CN" altLang="en-US" sz="1800" b="1" dirty="0" smtClean="0">
                <a:solidFill>
                  <a:sysClr val="windowText" lastClr="000000"/>
                </a:solidFill>
              </a:rPr>
              <a:t>分需</a:t>
            </a:r>
            <a:r>
              <a:rPr lang="zh-CN" altLang="en-US" sz="1800" b="1" dirty="0">
                <a:solidFill>
                  <a:sysClr val="windowText" lastClr="000000"/>
                </a:solidFill>
              </a:rPr>
              <a:t>更换治疗方案</a:t>
            </a:r>
          </a:p>
        </p:txBody>
      </p:sp>
    </p:spTree>
    <p:extLst>
      <p:ext uri="{BB962C8B-B14F-4D97-AF65-F5344CB8AC3E}">
        <p14:creationId xmlns:p14="http://schemas.microsoft.com/office/powerpoint/2010/main" val="1027498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9" name="think-cell 幻灯片" r:id="rId4" imgW="225" imgH="225" progId="TCLayout.ActiveDocument.1">
                  <p:embed/>
                </p:oleObj>
              </mc:Choice>
              <mc:Fallback>
                <p:oleObj name="think-cell 幻灯片" r:id="rId4" imgW="225" imgH="225" progId="TCLayout.ActiveDocument.1">
                  <p:embed/>
                  <p:pic>
                    <p:nvPicPr>
                      <p:cNvPr id="4" name="对象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p:txBody>
          <a:bodyPr/>
          <a:lstStyle/>
          <a:p>
            <a:r>
              <a:rPr lang="zh-CN" altLang="en-US" dirty="0"/>
              <a:t>六、银屑病系统治疗药物 </a:t>
            </a:r>
            <a:r>
              <a:rPr lang="en-US" altLang="zh-CN" dirty="0"/>
              <a:t>- </a:t>
            </a:r>
            <a:r>
              <a:rPr lang="zh-CN" altLang="en-US" dirty="0"/>
              <a:t>传统系统治疗</a:t>
            </a:r>
            <a:endParaRPr lang="en-US" dirty="0"/>
          </a:p>
        </p:txBody>
      </p:sp>
      <p:sp>
        <p:nvSpPr>
          <p:cNvPr id="10" name="文本占位符 9">
            <a:extLst>
              <a:ext uri="{FF2B5EF4-FFF2-40B4-BE49-F238E27FC236}">
                <a16:creationId xmlns:a16="http://schemas.microsoft.com/office/drawing/2014/main" id="{2743BB42-7CC5-4C4E-A9DB-10366C749D99}"/>
              </a:ext>
            </a:extLst>
          </p:cNvPr>
          <p:cNvSpPr>
            <a:spLocks noGrp="1"/>
          </p:cNvSpPr>
          <p:nvPr>
            <p:ph type="body" sz="quarter" idx="10"/>
          </p:nvPr>
        </p:nvSpPr>
        <p:spPr/>
        <p:txBody>
          <a:bodyPr/>
          <a:lstStyle/>
          <a:p>
            <a:r>
              <a:rPr lang="zh-CN" altLang="en-US" noProof="0" dirty="0"/>
              <a:t>中国银屑病诊疗指南（</a:t>
            </a:r>
            <a:r>
              <a:rPr lang="en-US" altLang="zh-CN" noProof="0" dirty="0"/>
              <a:t>2018</a:t>
            </a:r>
            <a:r>
              <a:rPr lang="zh-CN" altLang="en-US" noProof="0" dirty="0"/>
              <a:t>完整版）</a:t>
            </a:r>
            <a:endParaRPr lang="en-US" altLang="zh-CN" noProof="0" dirty="0"/>
          </a:p>
        </p:txBody>
      </p:sp>
      <p:sp>
        <p:nvSpPr>
          <p:cNvPr id="8" name="矩形: 圆角 7">
            <a:extLst>
              <a:ext uri="{FF2B5EF4-FFF2-40B4-BE49-F238E27FC236}">
                <a16:creationId xmlns:a16="http://schemas.microsoft.com/office/drawing/2014/main" id="{5DDDB744-5060-49F1-831D-5CC1A5E4BC4E}"/>
              </a:ext>
            </a:extLst>
          </p:cNvPr>
          <p:cNvSpPr/>
          <p:nvPr/>
        </p:nvSpPr>
        <p:spPr>
          <a:xfrm>
            <a:off x="435474" y="1324431"/>
            <a:ext cx="8273052" cy="4336321"/>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6B3A2EB9-8E7C-4270-B798-5D2E9722B8D5}"/>
              </a:ext>
            </a:extLst>
          </p:cNvPr>
          <p:cNvSpPr txBox="1">
            <a:spLocks/>
          </p:cNvSpPr>
          <p:nvPr/>
        </p:nvSpPr>
        <p:spPr>
          <a:xfrm>
            <a:off x="846509" y="2116657"/>
            <a:ext cx="6352577" cy="670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25000"/>
              </a:lnSpc>
              <a:spcBef>
                <a:spcPts val="300"/>
              </a:spcBef>
              <a:defRPr/>
            </a:pPr>
            <a:r>
              <a:rPr lang="zh-CN" altLang="en-US" sz="1400" dirty="0">
                <a:solidFill>
                  <a:sysClr val="windowText" lastClr="000000"/>
                </a:solidFill>
              </a:rPr>
              <a:t>常用药物包括甲氨蝶呤、环孢素、维</a:t>
            </a:r>
            <a:r>
              <a:rPr lang="en-US" altLang="zh-CN" sz="1400" dirty="0">
                <a:solidFill>
                  <a:sysClr val="windowText" lastClr="000000"/>
                </a:solidFill>
              </a:rPr>
              <a:t>A</a:t>
            </a:r>
            <a:r>
              <a:rPr lang="zh-CN" altLang="en-US" sz="1400" dirty="0">
                <a:solidFill>
                  <a:sysClr val="windowText" lastClr="000000"/>
                </a:solidFill>
              </a:rPr>
              <a:t>酸类</a:t>
            </a:r>
          </a:p>
          <a:p>
            <a:pPr marL="180000" indent="-180000">
              <a:lnSpc>
                <a:spcPct val="125000"/>
              </a:lnSpc>
              <a:spcBef>
                <a:spcPts val="300"/>
              </a:spcBef>
              <a:defRPr/>
            </a:pPr>
            <a:r>
              <a:rPr lang="zh-CN" altLang="en-US" sz="1400" dirty="0">
                <a:solidFill>
                  <a:sysClr val="windowText" lastClr="000000"/>
                </a:solidFill>
              </a:rPr>
              <a:t>其他类型包括硫唑嘌呤、来氟米特、吗替麦考酚酯、糖皮质激素、抗生素</a:t>
            </a:r>
          </a:p>
        </p:txBody>
      </p:sp>
      <p:grpSp>
        <p:nvGrpSpPr>
          <p:cNvPr id="11" name="组合 10">
            <a:extLst>
              <a:ext uri="{FF2B5EF4-FFF2-40B4-BE49-F238E27FC236}">
                <a16:creationId xmlns:a16="http://schemas.microsoft.com/office/drawing/2014/main" id="{999D1B57-D69C-423B-8062-BCEEA31288EC}"/>
              </a:ext>
            </a:extLst>
          </p:cNvPr>
          <p:cNvGrpSpPr/>
          <p:nvPr/>
        </p:nvGrpSpPr>
        <p:grpSpPr>
          <a:xfrm>
            <a:off x="846509" y="2001910"/>
            <a:ext cx="7306891" cy="77971"/>
            <a:chOff x="802638" y="3363729"/>
            <a:chExt cx="7306891" cy="77971"/>
          </a:xfrm>
        </p:grpSpPr>
        <p:sp>
          <p:nvSpPr>
            <p:cNvPr id="13" name="平行四边形 12">
              <a:extLst>
                <a:ext uri="{FF2B5EF4-FFF2-40B4-BE49-F238E27FC236}">
                  <a16:creationId xmlns:a16="http://schemas.microsoft.com/office/drawing/2014/main" id="{19743B1A-5F4E-4C4E-A20F-355C8788345D}"/>
                </a:ext>
              </a:extLst>
            </p:cNvPr>
            <p:cNvSpPr/>
            <p:nvPr/>
          </p:nvSpPr>
          <p:spPr>
            <a:xfrm>
              <a:off x="802638" y="3363729"/>
              <a:ext cx="475085"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14" name="直接连接符 13">
              <a:extLst>
                <a:ext uri="{FF2B5EF4-FFF2-40B4-BE49-F238E27FC236}">
                  <a16:creationId xmlns:a16="http://schemas.microsoft.com/office/drawing/2014/main" id="{8081F65F-1674-4A80-86A7-B5A5952CE18E}"/>
                </a:ext>
              </a:extLst>
            </p:cNvPr>
            <p:cNvCxnSpPr>
              <a:cxnSpLocks/>
            </p:cNvCxnSpPr>
            <p:nvPr/>
          </p:nvCxnSpPr>
          <p:spPr>
            <a:xfrm flipH="1">
              <a:off x="871315" y="3441700"/>
              <a:ext cx="7238214" cy="0"/>
            </a:xfrm>
            <a:prstGeom prst="line">
              <a:avLst/>
            </a:prstGeom>
            <a:noFill/>
            <a:ln w="6350" cap="flat" cmpd="sng" algn="ctr">
              <a:solidFill>
                <a:sysClr val="window" lastClr="FFFFFF">
                  <a:lumMod val="75000"/>
                  <a:alpha val="61000"/>
                </a:sysClr>
              </a:solidFill>
              <a:prstDash val="solid"/>
              <a:miter lim="800000"/>
            </a:ln>
            <a:effectLst/>
          </p:spPr>
        </p:cxnSp>
      </p:grpSp>
      <p:sp>
        <p:nvSpPr>
          <p:cNvPr id="15" name="文本框 14">
            <a:extLst>
              <a:ext uri="{FF2B5EF4-FFF2-40B4-BE49-F238E27FC236}">
                <a16:creationId xmlns:a16="http://schemas.microsoft.com/office/drawing/2014/main" id="{744B899A-BB59-40DE-892F-D77752D10204}"/>
              </a:ext>
            </a:extLst>
          </p:cNvPr>
          <p:cNvSpPr txBox="1"/>
          <p:nvPr/>
        </p:nvSpPr>
        <p:spPr>
          <a:xfrm>
            <a:off x="846508" y="1568607"/>
            <a:ext cx="7668841" cy="406971"/>
          </a:xfrm>
          <a:prstGeom prst="rect">
            <a:avLst/>
          </a:prstGeom>
          <a:noFill/>
        </p:spPr>
        <p:txBody>
          <a:bodyPr wrap="square">
            <a:spAutoFit/>
          </a:bodyPr>
          <a:lstStyle/>
          <a:p>
            <a:pPr marR="0" lvl="0" algn="l" defTabSz="914400" rtl="0" eaLnBrk="1" fontAlgn="auto" latinLnBrk="0" hangingPunct="1">
              <a:lnSpc>
                <a:spcPct val="125000"/>
              </a:lnSpc>
              <a:spcBef>
                <a:spcPts val="600"/>
              </a:spcBef>
              <a:spcAft>
                <a:spcPts val="0"/>
              </a:spcAft>
              <a:buClrTx/>
              <a:buSzTx/>
              <a:tabLst/>
              <a:defRPr/>
            </a:pPr>
            <a:r>
              <a:rPr kumimoji="0" lang="en-US" altLang="zh-CN"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1.</a:t>
            </a:r>
            <a:r>
              <a:rPr kumimoji="0" lang="zh-CN" altLang="en-US"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传统系统治疗药物类型，主要以口服方式给药，发挥全身系统治疗作用</a:t>
            </a:r>
          </a:p>
        </p:txBody>
      </p:sp>
      <p:sp>
        <p:nvSpPr>
          <p:cNvPr id="16" name="内容占位符 2">
            <a:extLst>
              <a:ext uri="{FF2B5EF4-FFF2-40B4-BE49-F238E27FC236}">
                <a16:creationId xmlns:a16="http://schemas.microsoft.com/office/drawing/2014/main" id="{4F8BBD88-9E42-4210-812A-94A989F2D08F}"/>
              </a:ext>
            </a:extLst>
          </p:cNvPr>
          <p:cNvSpPr txBox="1">
            <a:spLocks/>
          </p:cNvSpPr>
          <p:nvPr/>
        </p:nvSpPr>
        <p:spPr>
          <a:xfrm>
            <a:off x="846510" y="3429973"/>
            <a:ext cx="7239600" cy="18024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25000"/>
              </a:lnSpc>
              <a:spcBef>
                <a:spcPts val="300"/>
              </a:spcBef>
              <a:defRPr/>
            </a:pPr>
            <a:r>
              <a:rPr lang="zh-CN" altLang="en-US" sz="1400" dirty="0">
                <a:solidFill>
                  <a:sysClr val="windowText" lastClr="000000"/>
                </a:solidFill>
              </a:rPr>
              <a:t>甲氨蝶呤（</a:t>
            </a:r>
            <a:r>
              <a:rPr lang="en-US" altLang="zh-CN" sz="1400" dirty="0">
                <a:solidFill>
                  <a:sysClr val="windowText" lastClr="000000"/>
                </a:solidFill>
              </a:rPr>
              <a:t>methotrexate</a:t>
            </a:r>
            <a:r>
              <a:rPr lang="zh-CN" altLang="en-US" sz="1400" dirty="0">
                <a:solidFill>
                  <a:sysClr val="windowText" lastClr="000000"/>
                </a:solidFill>
              </a:rPr>
              <a:t>，</a:t>
            </a:r>
            <a:r>
              <a:rPr lang="en-US" altLang="zh-CN" sz="1400" dirty="0">
                <a:solidFill>
                  <a:sysClr val="windowText" lastClr="000000"/>
                </a:solidFill>
              </a:rPr>
              <a:t>MTX</a:t>
            </a:r>
            <a:r>
              <a:rPr lang="zh-CN" altLang="en-US" sz="1400" dirty="0">
                <a:solidFill>
                  <a:sysClr val="windowText" lastClr="000000"/>
                </a:solidFill>
              </a:rPr>
              <a:t>）：</a:t>
            </a:r>
            <a:r>
              <a:rPr lang="en-US" altLang="zh-CN" sz="1400" dirty="0">
                <a:solidFill>
                  <a:sysClr val="windowText" lastClr="000000"/>
                </a:solidFill>
              </a:rPr>
              <a:t>MTX</a:t>
            </a:r>
            <a:r>
              <a:rPr lang="zh-CN" altLang="en-US" sz="1400" dirty="0">
                <a:solidFill>
                  <a:sysClr val="windowText" lastClr="000000"/>
                </a:solidFill>
              </a:rPr>
              <a:t>对中重度斑块状、关节病型、红皮病型、泛发性脓疱型银屑病均显示较好的疗效，对甲银屑病和掌跖部位银屑病也有疗效。</a:t>
            </a:r>
          </a:p>
          <a:p>
            <a:pPr marL="180000" indent="-180000">
              <a:lnSpc>
                <a:spcPct val="125000"/>
              </a:lnSpc>
              <a:spcBef>
                <a:spcPts val="300"/>
              </a:spcBef>
              <a:defRPr/>
            </a:pPr>
            <a:r>
              <a:rPr lang="zh-CN" altLang="en-US" sz="1400" dirty="0">
                <a:solidFill>
                  <a:sysClr val="windowText" lastClr="000000"/>
                </a:solidFill>
              </a:rPr>
              <a:t>环孢素</a:t>
            </a:r>
            <a:r>
              <a:rPr lang="en-US" altLang="zh-CN" sz="1400" dirty="0">
                <a:solidFill>
                  <a:sysClr val="windowText" lastClr="000000"/>
                </a:solidFill>
              </a:rPr>
              <a:t>(cyclosporine)</a:t>
            </a:r>
            <a:r>
              <a:rPr lang="zh-CN" altLang="en-US" sz="1400" dirty="0">
                <a:solidFill>
                  <a:sysClr val="windowText" lastClr="000000"/>
                </a:solidFill>
              </a:rPr>
              <a:t>：可用于治疗严重、光疗及其他传统系统治疗失败的中重度银屑病患者。对于儿童和青少年，只能在严重病例和其他药物治疗无效的情况下慎重使用。 </a:t>
            </a:r>
          </a:p>
          <a:p>
            <a:pPr marL="180000" indent="-180000">
              <a:lnSpc>
                <a:spcPct val="125000"/>
              </a:lnSpc>
              <a:spcBef>
                <a:spcPts val="300"/>
              </a:spcBef>
              <a:defRPr/>
            </a:pPr>
            <a:r>
              <a:rPr lang="zh-CN" altLang="en-US" sz="1400" dirty="0">
                <a:solidFill>
                  <a:sysClr val="windowText" lastClr="000000"/>
                </a:solidFill>
              </a:rPr>
              <a:t>维</a:t>
            </a:r>
            <a:r>
              <a:rPr lang="en-US" altLang="zh-CN" sz="1400" dirty="0">
                <a:solidFill>
                  <a:sysClr val="windowText" lastClr="000000"/>
                </a:solidFill>
              </a:rPr>
              <a:t>A</a:t>
            </a:r>
            <a:r>
              <a:rPr lang="zh-CN" altLang="en-US" sz="1400" dirty="0">
                <a:solidFill>
                  <a:sysClr val="windowText" lastClr="000000"/>
                </a:solidFill>
              </a:rPr>
              <a:t>酸类：斑块状银屑病、脓疱型银屑病。阿维 </a:t>
            </a:r>
            <a:r>
              <a:rPr lang="en-US" altLang="zh-CN" sz="1400" dirty="0">
                <a:solidFill>
                  <a:sysClr val="windowText" lastClr="000000"/>
                </a:solidFill>
              </a:rPr>
              <a:t>A </a:t>
            </a:r>
            <a:r>
              <a:rPr lang="zh-CN" altLang="en-US" sz="1400" dirty="0">
                <a:solidFill>
                  <a:sysClr val="windowText" lastClr="000000"/>
                </a:solidFill>
              </a:rPr>
              <a:t>是脓疱型银屑病的一线用药，尤其是掌跖脓疱型，可用于持续性长程、交替、序贯疗法。阿维 </a:t>
            </a:r>
            <a:r>
              <a:rPr lang="en-US" altLang="zh-CN" sz="1400" dirty="0">
                <a:solidFill>
                  <a:sysClr val="windowText" lastClr="000000"/>
                </a:solidFill>
              </a:rPr>
              <a:t>A </a:t>
            </a:r>
            <a:r>
              <a:rPr lang="zh-CN" altLang="en-US" sz="1400" dirty="0">
                <a:solidFill>
                  <a:sysClr val="windowText" lastClr="000000"/>
                </a:solidFill>
              </a:rPr>
              <a:t>不适用于治疗关节型银屑病</a:t>
            </a:r>
          </a:p>
        </p:txBody>
      </p:sp>
      <p:grpSp>
        <p:nvGrpSpPr>
          <p:cNvPr id="17" name="组合 16">
            <a:extLst>
              <a:ext uri="{FF2B5EF4-FFF2-40B4-BE49-F238E27FC236}">
                <a16:creationId xmlns:a16="http://schemas.microsoft.com/office/drawing/2014/main" id="{9FC93084-58BD-4A28-9605-0910D748C590}"/>
              </a:ext>
            </a:extLst>
          </p:cNvPr>
          <p:cNvGrpSpPr/>
          <p:nvPr/>
        </p:nvGrpSpPr>
        <p:grpSpPr>
          <a:xfrm>
            <a:off x="846509" y="3318189"/>
            <a:ext cx="7308277" cy="77971"/>
            <a:chOff x="802638" y="3363729"/>
            <a:chExt cx="7308277" cy="77971"/>
          </a:xfrm>
        </p:grpSpPr>
        <p:sp>
          <p:nvSpPr>
            <p:cNvPr id="18" name="平行四边形 17">
              <a:extLst>
                <a:ext uri="{FF2B5EF4-FFF2-40B4-BE49-F238E27FC236}">
                  <a16:creationId xmlns:a16="http://schemas.microsoft.com/office/drawing/2014/main" id="{D643BB41-A35C-4A3C-8BB4-6D627471E474}"/>
                </a:ext>
              </a:extLst>
            </p:cNvPr>
            <p:cNvSpPr/>
            <p:nvPr/>
          </p:nvSpPr>
          <p:spPr>
            <a:xfrm>
              <a:off x="802638" y="3363729"/>
              <a:ext cx="475200"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19" name="直接连接符 18">
              <a:extLst>
                <a:ext uri="{FF2B5EF4-FFF2-40B4-BE49-F238E27FC236}">
                  <a16:creationId xmlns:a16="http://schemas.microsoft.com/office/drawing/2014/main" id="{880B93B0-DDD8-4F69-A035-A81D90AE8620}"/>
                </a:ext>
              </a:extLst>
            </p:cNvPr>
            <p:cNvCxnSpPr>
              <a:cxnSpLocks/>
            </p:cNvCxnSpPr>
            <p:nvPr/>
          </p:nvCxnSpPr>
          <p:spPr>
            <a:xfrm flipH="1">
              <a:off x="871315" y="3441700"/>
              <a:ext cx="7239600" cy="0"/>
            </a:xfrm>
            <a:prstGeom prst="line">
              <a:avLst/>
            </a:prstGeom>
            <a:noFill/>
            <a:ln w="6350" cap="flat" cmpd="sng" algn="ctr">
              <a:solidFill>
                <a:sysClr val="window" lastClr="FFFFFF">
                  <a:lumMod val="75000"/>
                  <a:alpha val="61000"/>
                </a:sysClr>
              </a:solidFill>
              <a:prstDash val="solid"/>
              <a:miter lim="800000"/>
            </a:ln>
            <a:effectLst/>
          </p:spPr>
        </p:cxnSp>
      </p:grpSp>
      <p:sp>
        <p:nvSpPr>
          <p:cNvPr id="20" name="文本框 19">
            <a:extLst>
              <a:ext uri="{FF2B5EF4-FFF2-40B4-BE49-F238E27FC236}">
                <a16:creationId xmlns:a16="http://schemas.microsoft.com/office/drawing/2014/main" id="{A868ED8F-21EE-44DC-A555-6B8005D8D7A0}"/>
              </a:ext>
            </a:extLst>
          </p:cNvPr>
          <p:cNvSpPr txBox="1"/>
          <p:nvPr/>
        </p:nvSpPr>
        <p:spPr>
          <a:xfrm>
            <a:off x="846509" y="2884886"/>
            <a:ext cx="7034748" cy="406971"/>
          </a:xfrm>
          <a:prstGeom prst="rect">
            <a:avLst/>
          </a:prstGeom>
          <a:noFill/>
        </p:spPr>
        <p:txBody>
          <a:bodyPr wrap="square">
            <a:spAutoFit/>
          </a:bodyPr>
          <a:lstStyle/>
          <a:p>
            <a:pPr marR="0" lvl="0" algn="l" defTabSz="914400" rtl="0" eaLnBrk="1" fontAlgn="auto" latinLnBrk="0" hangingPunct="1">
              <a:lnSpc>
                <a:spcPct val="125000"/>
              </a:lnSpc>
              <a:spcBef>
                <a:spcPts val="600"/>
              </a:spcBef>
              <a:spcAft>
                <a:spcPts val="0"/>
              </a:spcAft>
              <a:buClrTx/>
              <a:buSzTx/>
              <a:tabLst/>
              <a:defRPr/>
            </a:pPr>
            <a:r>
              <a:rPr kumimoji="0" lang="en-US" altLang="zh-CN"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2.</a:t>
            </a:r>
            <a:r>
              <a:rPr kumimoji="0" lang="zh-CN" altLang="en-US"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传统系统治疗药物特点：</a:t>
            </a:r>
          </a:p>
        </p:txBody>
      </p:sp>
    </p:spTree>
    <p:extLst>
      <p:ext uri="{BB962C8B-B14F-4D97-AF65-F5344CB8AC3E}">
        <p14:creationId xmlns:p14="http://schemas.microsoft.com/office/powerpoint/2010/main" val="35863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5FE599-188E-FF4E-B581-9B93AC50DA6B}"/>
              </a:ext>
            </a:extLst>
          </p:cNvPr>
          <p:cNvSpPr>
            <a:spLocks noGrp="1"/>
          </p:cNvSpPr>
          <p:nvPr>
            <p:ph type="title"/>
          </p:nvPr>
        </p:nvSpPr>
        <p:spPr/>
        <p:txBody>
          <a:bodyPr/>
          <a:lstStyle/>
          <a:p>
            <a:r>
              <a:rPr lang="zh-CN" altLang="en-US" dirty="0"/>
              <a:t>六、银屑病系统治疗药物 </a:t>
            </a:r>
            <a:r>
              <a:rPr lang="en-US" altLang="zh-CN" dirty="0"/>
              <a:t>- </a:t>
            </a:r>
            <a:r>
              <a:rPr lang="zh-CN" altLang="en-US" dirty="0"/>
              <a:t>传统系统治疗</a:t>
            </a:r>
          </a:p>
        </p:txBody>
      </p:sp>
      <p:sp>
        <p:nvSpPr>
          <p:cNvPr id="9" name="文本占位符 8">
            <a:extLst>
              <a:ext uri="{FF2B5EF4-FFF2-40B4-BE49-F238E27FC236}">
                <a16:creationId xmlns:a16="http://schemas.microsoft.com/office/drawing/2014/main" id="{333EF4A8-3619-4C72-AC55-4D681DE5C157}"/>
              </a:ext>
            </a:extLst>
          </p:cNvPr>
          <p:cNvSpPr>
            <a:spLocks noGrp="1"/>
          </p:cNvSpPr>
          <p:nvPr>
            <p:ph type="body" sz="quarter" idx="10"/>
          </p:nvPr>
        </p:nvSpPr>
        <p:spPr/>
        <p:txBody>
          <a:bodyPr/>
          <a:lstStyle/>
          <a:p>
            <a:r>
              <a:rPr lang="zh-CN" altLang="en-US" noProof="0" dirty="0"/>
              <a:t>中国银屑病诊疗指南（</a:t>
            </a:r>
            <a:r>
              <a:rPr lang="en-US" altLang="zh-CN" noProof="0" dirty="0"/>
              <a:t>2018</a:t>
            </a:r>
            <a:r>
              <a:rPr lang="zh-CN" altLang="en-US" noProof="0" dirty="0"/>
              <a:t>完整版）</a:t>
            </a:r>
            <a:endParaRPr lang="en-US" altLang="zh-CN" noProof="0" dirty="0"/>
          </a:p>
        </p:txBody>
      </p:sp>
      <p:sp>
        <p:nvSpPr>
          <p:cNvPr id="7" name="矩形: 圆角 6">
            <a:extLst>
              <a:ext uri="{FF2B5EF4-FFF2-40B4-BE49-F238E27FC236}">
                <a16:creationId xmlns:a16="http://schemas.microsoft.com/office/drawing/2014/main" id="{455E03E4-D816-44A0-9FFB-A387D0D4F907}"/>
              </a:ext>
            </a:extLst>
          </p:cNvPr>
          <p:cNvSpPr/>
          <p:nvPr/>
        </p:nvSpPr>
        <p:spPr>
          <a:xfrm>
            <a:off x="435474" y="1324431"/>
            <a:ext cx="8273052" cy="5090883"/>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45E8A8B6-A54B-48AD-A8CF-1A13483F8296}"/>
              </a:ext>
            </a:extLst>
          </p:cNvPr>
          <p:cNvGrpSpPr/>
          <p:nvPr/>
        </p:nvGrpSpPr>
        <p:grpSpPr>
          <a:xfrm>
            <a:off x="846509" y="2001910"/>
            <a:ext cx="7306891" cy="77971"/>
            <a:chOff x="802638" y="3363729"/>
            <a:chExt cx="7306891" cy="77971"/>
          </a:xfrm>
        </p:grpSpPr>
        <p:sp>
          <p:nvSpPr>
            <p:cNvPr id="12" name="平行四边形 11">
              <a:extLst>
                <a:ext uri="{FF2B5EF4-FFF2-40B4-BE49-F238E27FC236}">
                  <a16:creationId xmlns:a16="http://schemas.microsoft.com/office/drawing/2014/main" id="{2F34A299-A39F-416E-BC19-8E8D5625B5E5}"/>
                </a:ext>
              </a:extLst>
            </p:cNvPr>
            <p:cNvSpPr/>
            <p:nvPr/>
          </p:nvSpPr>
          <p:spPr>
            <a:xfrm>
              <a:off x="802638" y="3363729"/>
              <a:ext cx="475085"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13" name="直接连接符 12">
              <a:extLst>
                <a:ext uri="{FF2B5EF4-FFF2-40B4-BE49-F238E27FC236}">
                  <a16:creationId xmlns:a16="http://schemas.microsoft.com/office/drawing/2014/main" id="{AD489E7A-F6AC-4FFF-93D1-87D18742D846}"/>
                </a:ext>
              </a:extLst>
            </p:cNvPr>
            <p:cNvCxnSpPr>
              <a:cxnSpLocks/>
            </p:cNvCxnSpPr>
            <p:nvPr/>
          </p:nvCxnSpPr>
          <p:spPr>
            <a:xfrm flipH="1">
              <a:off x="871315" y="3441700"/>
              <a:ext cx="7238214" cy="0"/>
            </a:xfrm>
            <a:prstGeom prst="line">
              <a:avLst/>
            </a:prstGeom>
            <a:noFill/>
            <a:ln w="6350" cap="flat" cmpd="sng" algn="ctr">
              <a:solidFill>
                <a:sysClr val="window" lastClr="FFFFFF">
                  <a:lumMod val="75000"/>
                  <a:alpha val="61000"/>
                </a:sysClr>
              </a:solidFill>
              <a:prstDash val="solid"/>
              <a:miter lim="800000"/>
            </a:ln>
            <a:effectLst/>
          </p:spPr>
        </p:cxnSp>
      </p:grpSp>
      <p:sp>
        <p:nvSpPr>
          <p:cNvPr id="14" name="文本框 13">
            <a:extLst>
              <a:ext uri="{FF2B5EF4-FFF2-40B4-BE49-F238E27FC236}">
                <a16:creationId xmlns:a16="http://schemas.microsoft.com/office/drawing/2014/main" id="{680E3034-A9AF-429E-B99F-FFC9FFE21451}"/>
              </a:ext>
            </a:extLst>
          </p:cNvPr>
          <p:cNvSpPr txBox="1"/>
          <p:nvPr/>
        </p:nvSpPr>
        <p:spPr>
          <a:xfrm>
            <a:off x="846508" y="1568607"/>
            <a:ext cx="7668841" cy="406971"/>
          </a:xfrm>
          <a:prstGeom prst="rect">
            <a:avLst/>
          </a:prstGeom>
          <a:noFill/>
        </p:spPr>
        <p:txBody>
          <a:bodyPr wrap="square">
            <a:spAutoFit/>
          </a:bodyPr>
          <a:lstStyle/>
          <a:p>
            <a:pPr marR="0" lvl="0" algn="l" defTabSz="914400" rtl="0" eaLnBrk="1" fontAlgn="auto" latinLnBrk="0" hangingPunct="1">
              <a:lnSpc>
                <a:spcPct val="125000"/>
              </a:lnSpc>
              <a:spcBef>
                <a:spcPts val="600"/>
              </a:spcBef>
              <a:spcAft>
                <a:spcPts val="0"/>
              </a:spcAft>
              <a:buClrTx/>
              <a:buSzTx/>
              <a:tabLst/>
              <a:defRPr/>
            </a:pPr>
            <a:r>
              <a:rPr kumimoji="0" lang="en-US" altLang="zh-CN"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3. </a:t>
            </a:r>
            <a:r>
              <a:rPr kumimoji="0" lang="zh-CN" altLang="en-US"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治疗前及治疗过程中监测：</a:t>
            </a:r>
          </a:p>
        </p:txBody>
      </p:sp>
      <p:sp>
        <p:nvSpPr>
          <p:cNvPr id="3" name="内容占位符 2">
            <a:extLst>
              <a:ext uri="{FF2B5EF4-FFF2-40B4-BE49-F238E27FC236}">
                <a16:creationId xmlns:a16="http://schemas.microsoft.com/office/drawing/2014/main" id="{CAA72C4F-368A-4CCF-A599-C787D37C57A0}"/>
              </a:ext>
            </a:extLst>
          </p:cNvPr>
          <p:cNvSpPr txBox="1">
            <a:spLocks/>
          </p:cNvSpPr>
          <p:nvPr/>
        </p:nvSpPr>
        <p:spPr>
          <a:xfrm>
            <a:off x="446496" y="2103039"/>
            <a:ext cx="7899218" cy="4137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2000">
              <a:lnSpc>
                <a:spcPct val="125000"/>
              </a:lnSpc>
              <a:spcBef>
                <a:spcPts val="300"/>
              </a:spcBef>
              <a:defRPr/>
            </a:pPr>
            <a:r>
              <a:rPr lang="zh-CN" altLang="en-US" sz="1400" b="1" dirty="0">
                <a:solidFill>
                  <a:sysClr val="windowText" lastClr="000000"/>
                </a:solidFill>
              </a:rPr>
              <a:t>甲氨蝶呤检查项目</a:t>
            </a:r>
            <a:r>
              <a:rPr lang="en-US" altLang="zh-CN" sz="1400" b="1" dirty="0">
                <a:solidFill>
                  <a:sysClr val="windowText" lastClr="000000"/>
                </a:solidFill>
              </a:rPr>
              <a:t>:</a:t>
            </a:r>
          </a:p>
          <a:p>
            <a:pPr marL="864000" indent="-216000">
              <a:lnSpc>
                <a:spcPct val="125000"/>
              </a:lnSpc>
              <a:spcBef>
                <a:spcPts val="300"/>
              </a:spcBef>
              <a:buFont typeface="+mj-ea"/>
              <a:buAutoNum type="circleNumDbPlain"/>
              <a:defRPr/>
            </a:pPr>
            <a:r>
              <a:rPr lang="zh-CN" altLang="en-US" sz="1100" dirty="0">
                <a:solidFill>
                  <a:sysClr val="windowText" lastClr="000000"/>
                </a:solidFill>
              </a:rPr>
              <a:t>治疗前必查项目：血尿常规、肝肾功能、肝纤维化 </a:t>
            </a:r>
            <a:r>
              <a:rPr lang="en-US" altLang="zh-CN" sz="1100" dirty="0">
                <a:solidFill>
                  <a:sysClr val="windowText" lastClr="000000"/>
                </a:solidFill>
              </a:rPr>
              <a:t>(P3NP)</a:t>
            </a:r>
          </a:p>
          <a:p>
            <a:pPr marL="864000" indent="-216000">
              <a:lnSpc>
                <a:spcPct val="125000"/>
              </a:lnSpc>
              <a:spcBef>
                <a:spcPts val="300"/>
              </a:spcBef>
              <a:buFont typeface="+mj-ea"/>
              <a:buAutoNum type="circleNumDbPlain"/>
              <a:defRPr/>
            </a:pPr>
            <a:r>
              <a:rPr lang="zh-CN" altLang="en-US" sz="1100" dirty="0">
                <a:solidFill>
                  <a:sysClr val="windowText" lastClr="000000"/>
                </a:solidFill>
              </a:rPr>
              <a:t>治疗前建议查项目：尿妊娠</a:t>
            </a:r>
            <a:r>
              <a:rPr lang="en-US" altLang="zh-CN" sz="1100" dirty="0">
                <a:solidFill>
                  <a:sysClr val="windowText" lastClr="000000"/>
                </a:solidFill>
              </a:rPr>
              <a:t>(</a:t>
            </a:r>
            <a:r>
              <a:rPr lang="zh-CN" altLang="en-US" sz="1100" dirty="0">
                <a:solidFill>
                  <a:sysClr val="windowText" lastClr="000000"/>
                </a:solidFill>
              </a:rPr>
              <a:t>育龄期妇女</a:t>
            </a:r>
            <a:r>
              <a:rPr lang="en-US" altLang="zh-CN" sz="1100" dirty="0">
                <a:solidFill>
                  <a:sysClr val="windowText" lastClr="000000"/>
                </a:solidFill>
              </a:rPr>
              <a:t>)</a:t>
            </a:r>
            <a:r>
              <a:rPr lang="zh-CN" altLang="en-US" sz="1100" dirty="0">
                <a:solidFill>
                  <a:sysClr val="windowText" lastClr="000000"/>
                </a:solidFill>
              </a:rPr>
              <a:t>、</a:t>
            </a:r>
            <a:r>
              <a:rPr lang="en-US" altLang="zh-CN" sz="1100" dirty="0">
                <a:solidFill>
                  <a:sysClr val="windowText" lastClr="000000"/>
                </a:solidFill>
              </a:rPr>
              <a:t>HIV</a:t>
            </a:r>
            <a:r>
              <a:rPr lang="zh-CN" altLang="en-US" sz="1100" dirty="0">
                <a:solidFill>
                  <a:sysClr val="windowText" lastClr="000000"/>
                </a:solidFill>
              </a:rPr>
              <a:t>、乙型肝炎</a:t>
            </a:r>
            <a:r>
              <a:rPr lang="en-US" altLang="zh-CN" sz="1100" dirty="0">
                <a:solidFill>
                  <a:sysClr val="windowText" lastClr="000000"/>
                </a:solidFill>
              </a:rPr>
              <a:t>(</a:t>
            </a:r>
            <a:r>
              <a:rPr lang="en-US" altLang="zh-CN" sz="1100" dirty="0" err="1">
                <a:solidFill>
                  <a:sysClr val="windowText" lastClr="000000"/>
                </a:solidFill>
              </a:rPr>
              <a:t>HbsAg</a:t>
            </a:r>
            <a:r>
              <a:rPr lang="en-US" altLang="zh-CN" sz="1100" dirty="0">
                <a:solidFill>
                  <a:sysClr val="windowText" lastClr="000000"/>
                </a:solidFill>
              </a:rPr>
              <a:t>)</a:t>
            </a:r>
            <a:r>
              <a:rPr lang="zh-CN" altLang="en-US" sz="1100" dirty="0">
                <a:solidFill>
                  <a:sysClr val="windowText" lastClr="000000"/>
                </a:solidFill>
              </a:rPr>
              <a:t>、丙型肝炎</a:t>
            </a:r>
            <a:r>
              <a:rPr lang="en-US" altLang="zh-CN" sz="1100" dirty="0">
                <a:solidFill>
                  <a:sysClr val="windowText" lastClr="000000"/>
                </a:solidFill>
              </a:rPr>
              <a:t>(HCV-ab)</a:t>
            </a:r>
            <a:r>
              <a:rPr lang="zh-CN" altLang="en-US" sz="1100" dirty="0">
                <a:solidFill>
                  <a:sysClr val="windowText" lastClr="000000"/>
                </a:solidFill>
              </a:rPr>
              <a:t>、</a:t>
            </a:r>
            <a:r>
              <a:rPr lang="en-US" altLang="zh-CN" sz="1100" dirty="0">
                <a:solidFill>
                  <a:sysClr val="windowText" lastClr="000000"/>
                </a:solidFill>
              </a:rPr>
              <a:t>T </a:t>
            </a:r>
            <a:r>
              <a:rPr lang="zh-CN" altLang="en-US" sz="1100" dirty="0">
                <a:solidFill>
                  <a:sysClr val="windowText" lastClr="000000"/>
                </a:solidFill>
              </a:rPr>
              <a:t>细胞斑点检测</a:t>
            </a:r>
          </a:p>
          <a:p>
            <a:pPr marL="864000" indent="-216000">
              <a:lnSpc>
                <a:spcPct val="125000"/>
              </a:lnSpc>
              <a:spcBef>
                <a:spcPts val="300"/>
              </a:spcBef>
              <a:buFont typeface="+mj-ea"/>
              <a:buAutoNum type="circleNumDbPlain"/>
              <a:defRPr/>
            </a:pPr>
            <a:r>
              <a:rPr lang="zh-CN" altLang="en-US" sz="1100" dirty="0">
                <a:solidFill>
                  <a:sysClr val="windowText" lastClr="000000"/>
                </a:solidFill>
              </a:rPr>
              <a:t>定期复查项目：血常规、肝功能</a:t>
            </a:r>
            <a:r>
              <a:rPr lang="en-US" altLang="zh-CN" sz="1100" dirty="0">
                <a:solidFill>
                  <a:sysClr val="windowText" lastClr="000000"/>
                </a:solidFill>
              </a:rPr>
              <a:t>(ALT</a:t>
            </a:r>
            <a:r>
              <a:rPr lang="zh-CN" altLang="en-US" sz="1100" dirty="0">
                <a:solidFill>
                  <a:sysClr val="windowText" lastClr="000000"/>
                </a:solidFill>
              </a:rPr>
              <a:t>、</a:t>
            </a:r>
            <a:r>
              <a:rPr lang="en-US" altLang="zh-CN" sz="1100" dirty="0">
                <a:solidFill>
                  <a:sysClr val="windowText" lastClr="000000"/>
                </a:solidFill>
              </a:rPr>
              <a:t>AST</a:t>
            </a:r>
            <a:r>
              <a:rPr lang="zh-CN" altLang="en-US" sz="1100" dirty="0">
                <a:solidFill>
                  <a:sysClr val="windowText" lastClr="000000"/>
                </a:solidFill>
              </a:rPr>
              <a:t>、直接胆红素、总胆红素</a:t>
            </a:r>
            <a:r>
              <a:rPr lang="en-US" altLang="zh-CN" sz="1100" dirty="0">
                <a:solidFill>
                  <a:sysClr val="windowText" lastClr="000000"/>
                </a:solidFill>
              </a:rPr>
              <a:t>)</a:t>
            </a:r>
            <a:r>
              <a:rPr lang="zh-CN" altLang="en-US" sz="1100" dirty="0">
                <a:solidFill>
                  <a:sysClr val="windowText" lastClr="000000"/>
                </a:solidFill>
              </a:rPr>
              <a:t>治疗后前 </a:t>
            </a:r>
            <a:r>
              <a:rPr lang="en-US" altLang="zh-CN" sz="1100" dirty="0">
                <a:solidFill>
                  <a:sysClr val="windowText" lastClr="000000"/>
                </a:solidFill>
              </a:rPr>
              <a:t>3</a:t>
            </a:r>
            <a:r>
              <a:rPr lang="zh-CN" altLang="en-US" sz="1100" dirty="0">
                <a:solidFill>
                  <a:sysClr val="windowText" lastClr="000000"/>
                </a:solidFill>
              </a:rPr>
              <a:t> 个月每月查 </a:t>
            </a:r>
            <a:r>
              <a:rPr lang="en-US" altLang="zh-CN" sz="1100" dirty="0">
                <a:solidFill>
                  <a:sysClr val="windowText" lastClr="000000"/>
                </a:solidFill>
              </a:rPr>
              <a:t>1</a:t>
            </a:r>
            <a:r>
              <a:rPr lang="zh-CN" altLang="en-US" sz="1100" dirty="0">
                <a:solidFill>
                  <a:sysClr val="windowText" lastClr="000000"/>
                </a:solidFill>
              </a:rPr>
              <a:t> 次，以后每 </a:t>
            </a:r>
            <a:r>
              <a:rPr lang="en-US" altLang="zh-CN" sz="1100" dirty="0">
                <a:solidFill>
                  <a:sysClr val="windowText" lastClr="000000"/>
                </a:solidFill>
              </a:rPr>
              <a:t>2~3</a:t>
            </a:r>
            <a:r>
              <a:rPr lang="zh-CN" altLang="en-US" sz="1100" dirty="0">
                <a:solidFill>
                  <a:sysClr val="windowText" lastClr="000000"/>
                </a:solidFill>
              </a:rPr>
              <a:t>个月复查 </a:t>
            </a:r>
            <a:r>
              <a:rPr lang="en-US" altLang="zh-CN" sz="1100" dirty="0">
                <a:solidFill>
                  <a:sysClr val="windowText" lastClr="000000"/>
                </a:solidFill>
              </a:rPr>
              <a:t>1</a:t>
            </a:r>
            <a:r>
              <a:rPr lang="zh-CN" altLang="en-US" sz="1100" dirty="0">
                <a:solidFill>
                  <a:sysClr val="windowText" lastClr="000000"/>
                </a:solidFill>
              </a:rPr>
              <a:t> 次，如出现异常，每 </a:t>
            </a:r>
            <a:r>
              <a:rPr lang="en-US" altLang="zh-CN" sz="1100" dirty="0">
                <a:solidFill>
                  <a:sysClr val="windowText" lastClr="000000"/>
                </a:solidFill>
              </a:rPr>
              <a:t>2</a:t>
            </a:r>
            <a:r>
              <a:rPr lang="zh-CN" altLang="en-US" sz="1100" dirty="0">
                <a:solidFill>
                  <a:sysClr val="windowText" lastClr="000000"/>
                </a:solidFill>
              </a:rPr>
              <a:t> 周复查 </a:t>
            </a:r>
            <a:r>
              <a:rPr lang="en-US" altLang="zh-CN" sz="1100" dirty="0">
                <a:solidFill>
                  <a:sysClr val="windowText" lastClr="000000"/>
                </a:solidFill>
              </a:rPr>
              <a:t>1</a:t>
            </a:r>
            <a:r>
              <a:rPr lang="zh-CN" altLang="en-US" sz="1100" dirty="0">
                <a:solidFill>
                  <a:sysClr val="windowText" lastClr="000000"/>
                </a:solidFill>
              </a:rPr>
              <a:t> 次，肝纤维化</a:t>
            </a:r>
            <a:r>
              <a:rPr lang="en-US" altLang="zh-CN" sz="1100" dirty="0">
                <a:solidFill>
                  <a:sysClr val="windowText" lastClr="000000"/>
                </a:solidFill>
              </a:rPr>
              <a:t>(P3NP)</a:t>
            </a:r>
            <a:r>
              <a:rPr lang="zh-CN" altLang="en-US" sz="1100" dirty="0">
                <a:solidFill>
                  <a:sysClr val="windowText" lastClr="000000"/>
                </a:solidFill>
              </a:rPr>
              <a:t>、肾功能、尿常规每 </a:t>
            </a:r>
            <a:r>
              <a:rPr lang="en-US" altLang="zh-CN" sz="1100" dirty="0">
                <a:solidFill>
                  <a:sysClr val="windowText" lastClr="000000"/>
                </a:solidFill>
              </a:rPr>
              <a:t>3</a:t>
            </a:r>
            <a:r>
              <a:rPr lang="zh-CN" altLang="en-US" sz="1100" dirty="0">
                <a:solidFill>
                  <a:sysClr val="windowText" lastClr="000000"/>
                </a:solidFill>
              </a:rPr>
              <a:t> 个月复查 </a:t>
            </a:r>
            <a:r>
              <a:rPr lang="en-US" altLang="zh-CN" sz="1100" dirty="0">
                <a:solidFill>
                  <a:sysClr val="windowText" lastClr="000000"/>
                </a:solidFill>
              </a:rPr>
              <a:t>1 </a:t>
            </a:r>
            <a:r>
              <a:rPr lang="zh-CN" altLang="en-US" sz="1100" dirty="0">
                <a:solidFill>
                  <a:sysClr val="windowText" lastClr="000000"/>
                </a:solidFill>
              </a:rPr>
              <a:t>次</a:t>
            </a:r>
          </a:p>
          <a:p>
            <a:pPr marL="864000" indent="-216000">
              <a:lnSpc>
                <a:spcPct val="125000"/>
              </a:lnSpc>
              <a:spcBef>
                <a:spcPts val="300"/>
              </a:spcBef>
              <a:buFont typeface="+mj-ea"/>
              <a:buAutoNum type="circleNumDbPlain"/>
              <a:defRPr/>
            </a:pPr>
            <a:r>
              <a:rPr lang="zh-CN" altLang="en-US" sz="1100" dirty="0">
                <a:solidFill>
                  <a:sysClr val="windowText" lastClr="000000"/>
                </a:solidFill>
              </a:rPr>
              <a:t>有肺部疾病病史或有临床症状体征的患者需做胸部 </a:t>
            </a:r>
            <a:r>
              <a:rPr lang="en-US" altLang="zh-CN" sz="1100" dirty="0">
                <a:solidFill>
                  <a:sysClr val="windowText" lastClr="000000"/>
                </a:solidFill>
              </a:rPr>
              <a:t>X </a:t>
            </a:r>
            <a:r>
              <a:rPr lang="zh-CN" altLang="en-US" sz="1100" dirty="0">
                <a:solidFill>
                  <a:sysClr val="windowText" lastClr="000000"/>
                </a:solidFill>
              </a:rPr>
              <a:t>线检查</a:t>
            </a:r>
          </a:p>
          <a:p>
            <a:pPr marL="864000" indent="-216000">
              <a:lnSpc>
                <a:spcPct val="125000"/>
              </a:lnSpc>
              <a:spcBef>
                <a:spcPts val="300"/>
              </a:spcBef>
              <a:buFont typeface="+mj-ea"/>
              <a:buAutoNum type="circleNumDbPlain"/>
              <a:defRPr/>
            </a:pPr>
            <a:r>
              <a:rPr lang="zh-CN" altLang="en-US" sz="1100" dirty="0">
                <a:solidFill>
                  <a:sysClr val="windowText" lastClr="000000"/>
                </a:solidFill>
              </a:rPr>
              <a:t>关于结核，部分专家推荐应进行结核菌素纯蛋白衍生物试验</a:t>
            </a:r>
            <a:r>
              <a:rPr lang="en-US" altLang="zh-CN" sz="1100" dirty="0">
                <a:solidFill>
                  <a:sysClr val="windowText" lastClr="000000"/>
                </a:solidFill>
              </a:rPr>
              <a:t>(PPD)</a:t>
            </a:r>
            <a:r>
              <a:rPr lang="zh-CN" altLang="en-US" sz="1100" dirty="0">
                <a:solidFill>
                  <a:sysClr val="windowText" lastClr="000000"/>
                </a:solidFill>
              </a:rPr>
              <a:t>或其他筛查试验以排除潜伏结核，尤其对于有感染风险的患者</a:t>
            </a:r>
            <a:endParaRPr lang="en-US" altLang="zh-CN" sz="1100" dirty="0">
              <a:solidFill>
                <a:sysClr val="windowText" lastClr="000000"/>
              </a:solidFill>
            </a:endParaRPr>
          </a:p>
          <a:p>
            <a:pPr marL="612000">
              <a:lnSpc>
                <a:spcPct val="125000"/>
              </a:lnSpc>
              <a:spcBef>
                <a:spcPts val="900"/>
              </a:spcBef>
              <a:defRPr/>
            </a:pPr>
            <a:r>
              <a:rPr lang="zh-CN" altLang="en-US" sz="1400" b="1" dirty="0">
                <a:solidFill>
                  <a:sysClr val="windowText" lastClr="000000"/>
                </a:solidFill>
              </a:rPr>
              <a:t>环孢素检查项目：</a:t>
            </a:r>
            <a:endParaRPr lang="en-US" altLang="zh-CN" sz="1400" b="1" dirty="0">
              <a:solidFill>
                <a:sysClr val="windowText" lastClr="000000"/>
              </a:solidFill>
            </a:endParaRPr>
          </a:p>
          <a:p>
            <a:pPr marL="864000" marR="0" lvl="1" indent="-216000" fontAlgn="auto">
              <a:lnSpc>
                <a:spcPct val="125000"/>
              </a:lnSpc>
              <a:spcBef>
                <a:spcPts val="300"/>
              </a:spcBef>
              <a:spcAft>
                <a:spcPts val="0"/>
              </a:spcAft>
              <a:buClrTx/>
              <a:buSzTx/>
              <a:buFont typeface="+mj-ea"/>
              <a:buAutoNum type="circleNumDbPlain"/>
              <a:tabLst/>
              <a:defRPr/>
            </a:pPr>
            <a:r>
              <a:rPr lang="zh-CN" altLang="en-US" sz="1100" dirty="0">
                <a:solidFill>
                  <a:sysClr val="windowText" lastClr="000000"/>
                </a:solidFill>
              </a:rPr>
              <a:t>治疗前检查：血压、血尿常规、尿妊娠试验、肝肾功能、血脂、血电解质、血尿酸。排除感染、皮肤肿瘤、慢性丙型肝炎、恶性肿瘤、结核</a:t>
            </a:r>
            <a:endParaRPr lang="en-US" altLang="zh-CN" sz="1100" dirty="0">
              <a:solidFill>
                <a:sysClr val="windowText" lastClr="000000"/>
              </a:solidFill>
            </a:endParaRPr>
          </a:p>
          <a:p>
            <a:pPr marL="864000" marR="0" lvl="1" indent="-216000" fontAlgn="auto">
              <a:lnSpc>
                <a:spcPct val="125000"/>
              </a:lnSpc>
              <a:spcBef>
                <a:spcPts val="300"/>
              </a:spcBef>
              <a:spcAft>
                <a:spcPts val="0"/>
              </a:spcAft>
              <a:buClrTx/>
              <a:buSzTx/>
              <a:buFont typeface="+mj-ea"/>
              <a:buAutoNum type="circleNumDbPlain"/>
              <a:tabLst/>
              <a:defRPr/>
            </a:pPr>
            <a:r>
              <a:rPr lang="zh-CN" altLang="en-US" sz="1100" dirty="0">
                <a:solidFill>
                  <a:sysClr val="windowText" lastClr="000000"/>
                </a:solidFill>
              </a:rPr>
              <a:t>定期复查：血压、血肌酐、肝功能、电解质、尿酸、血脂</a:t>
            </a:r>
            <a:endParaRPr lang="en-US" altLang="zh-CN" sz="1100" dirty="0">
              <a:solidFill>
                <a:sysClr val="windowText" lastClr="000000"/>
              </a:solidFill>
            </a:endParaRPr>
          </a:p>
          <a:p>
            <a:pPr marL="612000" marR="0" lvl="1" fontAlgn="auto">
              <a:lnSpc>
                <a:spcPct val="125000"/>
              </a:lnSpc>
              <a:spcBef>
                <a:spcPts val="900"/>
              </a:spcBef>
              <a:spcAft>
                <a:spcPts val="0"/>
              </a:spcAft>
              <a:buClrTx/>
              <a:buSzTx/>
              <a:tabLst/>
              <a:defRPr/>
            </a:pPr>
            <a:r>
              <a:rPr lang="zh-CN" altLang="en-US" sz="1400" b="1" dirty="0">
                <a:solidFill>
                  <a:sysClr val="windowText" lastClr="000000"/>
                </a:solidFill>
              </a:rPr>
              <a:t>阿维 </a:t>
            </a:r>
            <a:r>
              <a:rPr lang="en-US" altLang="zh-CN" sz="1400" b="1" dirty="0">
                <a:solidFill>
                  <a:sysClr val="windowText" lastClr="000000"/>
                </a:solidFill>
              </a:rPr>
              <a:t>A</a:t>
            </a:r>
            <a:r>
              <a:rPr lang="zh-CN" altLang="en-US" sz="1400" b="1" dirty="0">
                <a:solidFill>
                  <a:sysClr val="windowText" lastClr="000000"/>
                </a:solidFill>
              </a:rPr>
              <a:t> 检查项目：</a:t>
            </a:r>
          </a:p>
          <a:p>
            <a:pPr marL="864000" lvl="1" indent="-216000">
              <a:lnSpc>
                <a:spcPct val="125000"/>
              </a:lnSpc>
              <a:spcBef>
                <a:spcPts val="300"/>
              </a:spcBef>
              <a:buFont typeface="+mj-ea"/>
              <a:buAutoNum type="circleNumDbPlain"/>
              <a:defRPr/>
            </a:pPr>
            <a:r>
              <a:rPr lang="zh-CN" altLang="en-US" sz="1100" dirty="0">
                <a:solidFill>
                  <a:sysClr val="windowText" lastClr="000000"/>
                </a:solidFill>
              </a:rPr>
              <a:t>治疗第 </a:t>
            </a:r>
            <a:r>
              <a:rPr lang="en-US" altLang="zh-CN" sz="1100" dirty="0">
                <a:solidFill>
                  <a:sysClr val="windowText" lastClr="000000"/>
                </a:solidFill>
              </a:rPr>
              <a:t>4</a:t>
            </a:r>
            <a:r>
              <a:rPr lang="zh-CN" altLang="en-US" sz="1100" dirty="0">
                <a:solidFill>
                  <a:sysClr val="windowText" lastClr="000000"/>
                </a:solidFill>
              </a:rPr>
              <a:t> 周与第 </a:t>
            </a:r>
            <a:r>
              <a:rPr lang="en-US" altLang="zh-CN" sz="1100" dirty="0">
                <a:solidFill>
                  <a:sysClr val="windowText" lastClr="000000"/>
                </a:solidFill>
              </a:rPr>
              <a:t>8</a:t>
            </a:r>
            <a:r>
              <a:rPr lang="zh-CN" altLang="en-US" sz="1100" dirty="0">
                <a:solidFill>
                  <a:sysClr val="windowText" lastClr="000000"/>
                </a:solidFill>
              </a:rPr>
              <a:t> 周复查肝功能，第 </a:t>
            </a:r>
            <a:r>
              <a:rPr lang="en-US" altLang="zh-CN" sz="1100" dirty="0">
                <a:solidFill>
                  <a:sysClr val="windowText" lastClr="000000"/>
                </a:solidFill>
              </a:rPr>
              <a:t>8</a:t>
            </a:r>
            <a:r>
              <a:rPr lang="zh-CN" altLang="en-US" sz="1100" dirty="0">
                <a:solidFill>
                  <a:sysClr val="windowText" lastClr="000000"/>
                </a:solidFill>
              </a:rPr>
              <a:t> 周和第 </a:t>
            </a:r>
            <a:r>
              <a:rPr lang="en-US" altLang="zh-CN" sz="1100" dirty="0">
                <a:solidFill>
                  <a:sysClr val="windowText" lastClr="000000"/>
                </a:solidFill>
              </a:rPr>
              <a:t>16</a:t>
            </a:r>
            <a:r>
              <a:rPr lang="zh-CN" altLang="en-US" sz="1100" dirty="0">
                <a:solidFill>
                  <a:sysClr val="windowText" lastClr="000000"/>
                </a:solidFill>
              </a:rPr>
              <a:t> 周行血常规检查；第 </a:t>
            </a:r>
            <a:r>
              <a:rPr lang="en-US" altLang="zh-CN" sz="1100" dirty="0">
                <a:solidFill>
                  <a:sysClr val="windowText" lastClr="000000"/>
                </a:solidFill>
              </a:rPr>
              <a:t>4</a:t>
            </a:r>
            <a:r>
              <a:rPr lang="zh-CN" altLang="en-US" sz="1100" dirty="0">
                <a:solidFill>
                  <a:sysClr val="windowText" lastClr="000000"/>
                </a:solidFill>
              </a:rPr>
              <a:t> 周和第 </a:t>
            </a:r>
            <a:r>
              <a:rPr lang="en-US" altLang="zh-CN" sz="1100" dirty="0">
                <a:solidFill>
                  <a:sysClr val="windowText" lastClr="000000"/>
                </a:solidFill>
              </a:rPr>
              <a:t>16</a:t>
            </a:r>
            <a:r>
              <a:rPr lang="zh-CN" altLang="en-US" sz="1100" dirty="0">
                <a:solidFill>
                  <a:sysClr val="windowText" lastClr="000000"/>
                </a:solidFill>
              </a:rPr>
              <a:t> 周复查血脂</a:t>
            </a:r>
          </a:p>
          <a:p>
            <a:pPr marL="864000" lvl="1" indent="-216000">
              <a:lnSpc>
                <a:spcPct val="125000"/>
              </a:lnSpc>
              <a:spcBef>
                <a:spcPts val="300"/>
              </a:spcBef>
              <a:buFont typeface="+mj-ea"/>
              <a:buAutoNum type="circleNumDbPlain"/>
              <a:defRPr/>
            </a:pPr>
            <a:r>
              <a:rPr lang="zh-CN" altLang="en-US" sz="1100" dirty="0">
                <a:solidFill>
                  <a:sysClr val="windowText" lastClr="000000"/>
                </a:solidFill>
              </a:rPr>
              <a:t>育龄期妇女需每月进行妊娠检测，治疗结束后女性至少 </a:t>
            </a:r>
            <a:r>
              <a:rPr lang="en-US" altLang="zh-CN" sz="1100" dirty="0">
                <a:solidFill>
                  <a:sysClr val="windowText" lastClr="000000"/>
                </a:solidFill>
              </a:rPr>
              <a:t>2</a:t>
            </a:r>
            <a:r>
              <a:rPr lang="zh-CN" altLang="en-US" sz="1100" dirty="0">
                <a:solidFill>
                  <a:sysClr val="windowText" lastClr="000000"/>
                </a:solidFill>
              </a:rPr>
              <a:t> 年内避孕，</a:t>
            </a:r>
            <a:r>
              <a:rPr lang="en-US" altLang="zh-CN" sz="1100" dirty="0">
                <a:solidFill>
                  <a:sysClr val="windowText" lastClr="000000"/>
                </a:solidFill>
              </a:rPr>
              <a:t>1 </a:t>
            </a:r>
            <a:r>
              <a:rPr lang="zh-CN" altLang="en-US" sz="1100" dirty="0">
                <a:solidFill>
                  <a:sysClr val="windowText" lastClr="000000"/>
                </a:solidFill>
              </a:rPr>
              <a:t>年内禁止献血 </a:t>
            </a:r>
          </a:p>
        </p:txBody>
      </p:sp>
    </p:spTree>
    <p:extLst>
      <p:ext uri="{BB962C8B-B14F-4D97-AF65-F5344CB8AC3E}">
        <p14:creationId xmlns:p14="http://schemas.microsoft.com/office/powerpoint/2010/main" val="85237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5FE599-188E-FF4E-B581-9B93AC50DA6B}"/>
              </a:ext>
            </a:extLst>
          </p:cNvPr>
          <p:cNvSpPr>
            <a:spLocks noGrp="1"/>
          </p:cNvSpPr>
          <p:nvPr>
            <p:ph type="title"/>
          </p:nvPr>
        </p:nvSpPr>
        <p:spPr/>
        <p:txBody>
          <a:bodyPr/>
          <a:lstStyle/>
          <a:p>
            <a:r>
              <a:rPr lang="zh-CN" altLang="en-US" dirty="0"/>
              <a:t>六、银屑病系统治疗药物 </a:t>
            </a:r>
            <a:r>
              <a:rPr lang="en-US" altLang="zh-CN" dirty="0"/>
              <a:t>- </a:t>
            </a:r>
            <a:r>
              <a:rPr lang="zh-CN" altLang="en-US" dirty="0"/>
              <a:t>传统系统治疗</a:t>
            </a:r>
          </a:p>
        </p:txBody>
      </p:sp>
      <p:sp>
        <p:nvSpPr>
          <p:cNvPr id="9" name="文本占位符 8">
            <a:extLst>
              <a:ext uri="{FF2B5EF4-FFF2-40B4-BE49-F238E27FC236}">
                <a16:creationId xmlns:a16="http://schemas.microsoft.com/office/drawing/2014/main" id="{162C322D-0921-4015-B15D-2707A5DF12DF}"/>
              </a:ext>
            </a:extLst>
          </p:cNvPr>
          <p:cNvSpPr>
            <a:spLocks noGrp="1"/>
          </p:cNvSpPr>
          <p:nvPr>
            <p:ph type="body" sz="quarter" idx="10"/>
          </p:nvPr>
        </p:nvSpPr>
        <p:spPr/>
        <p:txBody>
          <a:bodyPr/>
          <a:lstStyle/>
          <a:p>
            <a:r>
              <a:rPr lang="zh-CN" altLang="en-US" noProof="0" dirty="0"/>
              <a:t>中国银屑病诊疗指南（</a:t>
            </a:r>
            <a:r>
              <a:rPr lang="en-US" altLang="zh-CN" noProof="0" dirty="0"/>
              <a:t>2018</a:t>
            </a:r>
            <a:r>
              <a:rPr lang="zh-CN" altLang="en-US" noProof="0" dirty="0"/>
              <a:t>完整版）</a:t>
            </a:r>
            <a:endParaRPr lang="en-US" altLang="zh-CN" noProof="0" dirty="0"/>
          </a:p>
        </p:txBody>
      </p:sp>
      <p:sp>
        <p:nvSpPr>
          <p:cNvPr id="5" name="矩形: 圆角 4">
            <a:extLst>
              <a:ext uri="{FF2B5EF4-FFF2-40B4-BE49-F238E27FC236}">
                <a16:creationId xmlns:a16="http://schemas.microsoft.com/office/drawing/2014/main" id="{87CF2DA6-D5ED-4F64-8AA2-388C6463587A}"/>
              </a:ext>
            </a:extLst>
          </p:cNvPr>
          <p:cNvSpPr/>
          <p:nvPr/>
        </p:nvSpPr>
        <p:spPr>
          <a:xfrm>
            <a:off x="435474" y="1324431"/>
            <a:ext cx="8273052" cy="5090883"/>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 name="组合 5">
            <a:extLst>
              <a:ext uri="{FF2B5EF4-FFF2-40B4-BE49-F238E27FC236}">
                <a16:creationId xmlns:a16="http://schemas.microsoft.com/office/drawing/2014/main" id="{1950E3CF-34C6-4467-A931-C355957E4975}"/>
              </a:ext>
            </a:extLst>
          </p:cNvPr>
          <p:cNvGrpSpPr/>
          <p:nvPr/>
        </p:nvGrpSpPr>
        <p:grpSpPr>
          <a:xfrm>
            <a:off x="846509" y="2001910"/>
            <a:ext cx="7306891" cy="77971"/>
            <a:chOff x="802638" y="3363729"/>
            <a:chExt cx="7306891" cy="77971"/>
          </a:xfrm>
        </p:grpSpPr>
        <p:sp>
          <p:nvSpPr>
            <p:cNvPr id="7" name="平行四边形 6">
              <a:extLst>
                <a:ext uri="{FF2B5EF4-FFF2-40B4-BE49-F238E27FC236}">
                  <a16:creationId xmlns:a16="http://schemas.microsoft.com/office/drawing/2014/main" id="{1BE20AEC-1CA6-4F53-8064-E76368800045}"/>
                </a:ext>
              </a:extLst>
            </p:cNvPr>
            <p:cNvSpPr/>
            <p:nvPr/>
          </p:nvSpPr>
          <p:spPr>
            <a:xfrm>
              <a:off x="802638" y="3363729"/>
              <a:ext cx="475085"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8" name="直接连接符 7">
              <a:extLst>
                <a:ext uri="{FF2B5EF4-FFF2-40B4-BE49-F238E27FC236}">
                  <a16:creationId xmlns:a16="http://schemas.microsoft.com/office/drawing/2014/main" id="{3EE235F6-3521-4F35-9499-4C2DC1FEF4A9}"/>
                </a:ext>
              </a:extLst>
            </p:cNvPr>
            <p:cNvCxnSpPr>
              <a:cxnSpLocks/>
            </p:cNvCxnSpPr>
            <p:nvPr/>
          </p:nvCxnSpPr>
          <p:spPr>
            <a:xfrm flipH="1">
              <a:off x="871315" y="3441700"/>
              <a:ext cx="7238214" cy="0"/>
            </a:xfrm>
            <a:prstGeom prst="line">
              <a:avLst/>
            </a:prstGeom>
            <a:noFill/>
            <a:ln w="6350" cap="flat" cmpd="sng" algn="ctr">
              <a:solidFill>
                <a:sysClr val="window" lastClr="FFFFFF">
                  <a:lumMod val="75000"/>
                  <a:alpha val="61000"/>
                </a:sysClr>
              </a:solidFill>
              <a:prstDash val="solid"/>
              <a:miter lim="800000"/>
            </a:ln>
            <a:effectLst/>
          </p:spPr>
        </p:cxnSp>
      </p:grpSp>
      <p:sp>
        <p:nvSpPr>
          <p:cNvPr id="10" name="文本框 9">
            <a:extLst>
              <a:ext uri="{FF2B5EF4-FFF2-40B4-BE49-F238E27FC236}">
                <a16:creationId xmlns:a16="http://schemas.microsoft.com/office/drawing/2014/main" id="{5898D6D0-8910-4CF4-B7E5-5670F204C470}"/>
              </a:ext>
            </a:extLst>
          </p:cNvPr>
          <p:cNvSpPr txBox="1"/>
          <p:nvPr/>
        </p:nvSpPr>
        <p:spPr>
          <a:xfrm>
            <a:off x="846508" y="1568607"/>
            <a:ext cx="7668841" cy="406971"/>
          </a:xfrm>
          <a:prstGeom prst="rect">
            <a:avLst/>
          </a:prstGeom>
          <a:noFill/>
        </p:spPr>
        <p:txBody>
          <a:bodyPr wrap="square">
            <a:spAutoFit/>
          </a:bodyPr>
          <a:lstStyle/>
          <a:p>
            <a:pPr marR="0" lvl="0" algn="l" defTabSz="914400" rtl="0" eaLnBrk="1" fontAlgn="auto" latinLnBrk="0" hangingPunct="1">
              <a:lnSpc>
                <a:spcPct val="125000"/>
              </a:lnSpc>
              <a:spcBef>
                <a:spcPts val="600"/>
              </a:spcBef>
              <a:spcAft>
                <a:spcPts val="0"/>
              </a:spcAft>
              <a:buClrTx/>
              <a:buSzTx/>
              <a:tabLst/>
              <a:defRPr/>
            </a:pPr>
            <a:r>
              <a:rPr kumimoji="0" lang="en-US" altLang="zh-CN"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4. </a:t>
            </a:r>
            <a:r>
              <a:rPr kumimoji="0" lang="zh-CN" altLang="en-US"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维持、减量和停药</a:t>
            </a:r>
          </a:p>
        </p:txBody>
      </p:sp>
      <p:sp>
        <p:nvSpPr>
          <p:cNvPr id="12" name="内容占位符 2">
            <a:extLst>
              <a:ext uri="{FF2B5EF4-FFF2-40B4-BE49-F238E27FC236}">
                <a16:creationId xmlns:a16="http://schemas.microsoft.com/office/drawing/2014/main" id="{73156904-7BBD-45D1-82E3-A9BB9190347E}"/>
              </a:ext>
            </a:extLst>
          </p:cNvPr>
          <p:cNvSpPr txBox="1">
            <a:spLocks/>
          </p:cNvSpPr>
          <p:nvPr/>
        </p:nvSpPr>
        <p:spPr>
          <a:xfrm>
            <a:off x="846508" y="2153839"/>
            <a:ext cx="7306892" cy="30204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indent="-216000">
              <a:lnSpc>
                <a:spcPct val="125000"/>
              </a:lnSpc>
              <a:spcBef>
                <a:spcPts val="600"/>
              </a:spcBef>
              <a:defRPr/>
            </a:pPr>
            <a:r>
              <a:rPr lang="zh-CN" altLang="en-US" b="1" dirty="0">
                <a:solidFill>
                  <a:sysClr val="windowText" lastClr="000000"/>
                </a:solidFill>
              </a:rPr>
              <a:t>甲氨蝶呤：</a:t>
            </a:r>
            <a:r>
              <a:rPr lang="zh-CN" altLang="en-US" dirty="0">
                <a:solidFill>
                  <a:sysClr val="windowText" lastClr="000000"/>
                </a:solidFill>
              </a:rPr>
              <a:t>用达到最佳疗效的最低剂量，病情控制后至少维持 </a:t>
            </a:r>
            <a:r>
              <a:rPr lang="en-US" altLang="zh-CN" dirty="0">
                <a:solidFill>
                  <a:sysClr val="windowText" lastClr="000000"/>
                </a:solidFill>
              </a:rPr>
              <a:t>1~2 </a:t>
            </a:r>
            <a:r>
              <a:rPr lang="zh-CN" altLang="en-US" dirty="0">
                <a:solidFill>
                  <a:sysClr val="windowText" lastClr="000000"/>
                </a:solidFill>
              </a:rPr>
              <a:t>个月再逐渐减量，每 </a:t>
            </a:r>
            <a:r>
              <a:rPr lang="en-US" altLang="zh-CN" dirty="0">
                <a:solidFill>
                  <a:sysClr val="windowText" lastClr="000000"/>
                </a:solidFill>
              </a:rPr>
              <a:t>4 </a:t>
            </a:r>
            <a:r>
              <a:rPr lang="zh-CN" altLang="en-US" dirty="0">
                <a:solidFill>
                  <a:sysClr val="windowText" lastClr="000000"/>
                </a:solidFill>
              </a:rPr>
              <a:t>周减 </a:t>
            </a:r>
            <a:r>
              <a:rPr lang="en-US" altLang="zh-CN" dirty="0">
                <a:solidFill>
                  <a:sysClr val="windowText" lastClr="000000"/>
                </a:solidFill>
              </a:rPr>
              <a:t>2.5 mg</a:t>
            </a:r>
            <a:r>
              <a:rPr lang="zh-CN" altLang="en-US" dirty="0">
                <a:solidFill>
                  <a:sysClr val="windowText" lastClr="000000"/>
                </a:solidFill>
              </a:rPr>
              <a:t>，直到最小维持量</a:t>
            </a:r>
          </a:p>
          <a:p>
            <a:pPr marL="216000" indent="-216000">
              <a:lnSpc>
                <a:spcPct val="125000"/>
              </a:lnSpc>
              <a:spcBef>
                <a:spcPts val="600"/>
              </a:spcBef>
              <a:defRPr/>
            </a:pPr>
            <a:r>
              <a:rPr lang="zh-CN" altLang="en-US" b="1" dirty="0">
                <a:solidFill>
                  <a:sysClr val="windowText" lastClr="000000"/>
                </a:solidFill>
              </a:rPr>
              <a:t>环孢素：</a:t>
            </a:r>
            <a:r>
              <a:rPr lang="zh-CN" altLang="en-US" dirty="0">
                <a:solidFill>
                  <a:sysClr val="windowText" lastClr="000000"/>
                </a:solidFill>
              </a:rPr>
              <a:t>如果患者服用可以耐受的最大剂量超过</a:t>
            </a:r>
            <a:r>
              <a:rPr lang="en-US" altLang="zh-CN" dirty="0">
                <a:solidFill>
                  <a:sysClr val="windowText" lastClr="000000"/>
                </a:solidFill>
              </a:rPr>
              <a:t>6</a:t>
            </a:r>
            <a:r>
              <a:rPr lang="zh-CN" altLang="en-US" dirty="0">
                <a:solidFill>
                  <a:sysClr val="windowText" lastClr="000000"/>
                </a:solidFill>
              </a:rPr>
              <a:t>周后还没有满意的疗效则必须停药。症状控制后逐渐减量，每 </a:t>
            </a:r>
            <a:r>
              <a:rPr lang="en-US" altLang="zh-CN" dirty="0">
                <a:solidFill>
                  <a:sysClr val="windowText" lastClr="000000"/>
                </a:solidFill>
              </a:rPr>
              <a:t>2</a:t>
            </a:r>
            <a:r>
              <a:rPr lang="zh-CN" altLang="en-US" dirty="0">
                <a:solidFill>
                  <a:sysClr val="windowText" lastClr="000000"/>
                </a:solidFill>
              </a:rPr>
              <a:t> 周减 </a:t>
            </a:r>
            <a:r>
              <a:rPr lang="en-US" altLang="zh-CN" dirty="0">
                <a:solidFill>
                  <a:sysClr val="windowText" lastClr="000000"/>
                </a:solidFill>
              </a:rPr>
              <a:t>0.5</a:t>
            </a:r>
            <a:r>
              <a:rPr lang="zh-CN" altLang="en-US" dirty="0">
                <a:solidFill>
                  <a:sysClr val="windowText" lastClr="000000"/>
                </a:solidFill>
              </a:rPr>
              <a:t>～</a:t>
            </a:r>
            <a:r>
              <a:rPr lang="en-US" altLang="zh-CN" dirty="0">
                <a:solidFill>
                  <a:sysClr val="windowText" lastClr="000000"/>
                </a:solidFill>
              </a:rPr>
              <a:t>1 mg•kg</a:t>
            </a:r>
            <a:r>
              <a:rPr lang="en-US" altLang="zh-CN" baseline="30000" dirty="0">
                <a:solidFill>
                  <a:sysClr val="windowText" lastClr="000000"/>
                </a:solidFill>
              </a:rPr>
              <a:t>-1</a:t>
            </a:r>
            <a:r>
              <a:rPr lang="en-US" altLang="zh-CN" dirty="0">
                <a:solidFill>
                  <a:sysClr val="windowText" lastClr="000000"/>
                </a:solidFill>
              </a:rPr>
              <a:t>•d</a:t>
            </a:r>
            <a:r>
              <a:rPr lang="en-US" altLang="zh-CN" baseline="30000" dirty="0">
                <a:solidFill>
                  <a:sysClr val="windowText" lastClr="000000"/>
                </a:solidFill>
              </a:rPr>
              <a:t>-1</a:t>
            </a:r>
            <a:r>
              <a:rPr lang="zh-CN" altLang="en-US" dirty="0">
                <a:solidFill>
                  <a:sysClr val="windowText" lastClr="000000"/>
                </a:solidFill>
              </a:rPr>
              <a:t>，直至最低有效剂量维持治疗。环孢素逐渐减量比突然停用复发率低、缓解期长。环孢素停药后病情易反复，常在 </a:t>
            </a:r>
            <a:r>
              <a:rPr lang="en-US" altLang="zh-CN" dirty="0">
                <a:solidFill>
                  <a:sysClr val="windowText" lastClr="000000"/>
                </a:solidFill>
              </a:rPr>
              <a:t>2</a:t>
            </a:r>
            <a:r>
              <a:rPr lang="zh-CN" altLang="en-US" dirty="0">
                <a:solidFill>
                  <a:sysClr val="windowText" lastClr="000000"/>
                </a:solidFill>
              </a:rPr>
              <a:t> 周至 </a:t>
            </a:r>
            <a:r>
              <a:rPr lang="en-US" altLang="zh-CN" dirty="0">
                <a:solidFill>
                  <a:sysClr val="windowText" lastClr="000000"/>
                </a:solidFill>
              </a:rPr>
              <a:t>2</a:t>
            </a:r>
            <a:r>
              <a:rPr lang="zh-CN" altLang="en-US" dirty="0">
                <a:solidFill>
                  <a:sysClr val="windowText" lastClr="000000"/>
                </a:solidFill>
              </a:rPr>
              <a:t> 个月内恢复到治疗前的程度，故应小剂量长期维持治疗。</a:t>
            </a:r>
          </a:p>
          <a:p>
            <a:pPr marL="216000" indent="-216000">
              <a:lnSpc>
                <a:spcPct val="125000"/>
              </a:lnSpc>
              <a:spcBef>
                <a:spcPts val="600"/>
              </a:spcBef>
              <a:defRPr/>
            </a:pPr>
            <a:r>
              <a:rPr lang="zh-CN" altLang="en-US" b="1" dirty="0">
                <a:solidFill>
                  <a:sysClr val="windowText" lastClr="000000"/>
                </a:solidFill>
              </a:rPr>
              <a:t>维 </a:t>
            </a:r>
            <a:r>
              <a:rPr lang="en-US" altLang="zh-CN" b="1" dirty="0">
                <a:solidFill>
                  <a:sysClr val="windowText" lastClr="000000"/>
                </a:solidFill>
              </a:rPr>
              <a:t>A</a:t>
            </a:r>
            <a:r>
              <a:rPr lang="zh-CN" altLang="en-US" b="1" dirty="0">
                <a:solidFill>
                  <a:sysClr val="windowText" lastClr="000000"/>
                </a:solidFill>
              </a:rPr>
              <a:t> 酸类：</a:t>
            </a:r>
            <a:r>
              <a:rPr lang="zh-CN" altLang="en-US" dirty="0">
                <a:solidFill>
                  <a:sysClr val="windowText" lastClr="000000"/>
                </a:solidFill>
              </a:rPr>
              <a:t>阿维 </a:t>
            </a:r>
            <a:r>
              <a:rPr lang="en-US" altLang="zh-CN" dirty="0">
                <a:solidFill>
                  <a:sysClr val="windowText" lastClr="000000"/>
                </a:solidFill>
              </a:rPr>
              <a:t>A</a:t>
            </a:r>
            <a:r>
              <a:rPr lang="zh-CN" altLang="en-US" dirty="0">
                <a:solidFill>
                  <a:sysClr val="windowText" lastClr="000000"/>
                </a:solidFill>
              </a:rPr>
              <a:t> 大多数维持治疗的剂量为 </a:t>
            </a:r>
            <a:r>
              <a:rPr lang="en-US" altLang="zh-CN" dirty="0">
                <a:solidFill>
                  <a:sysClr val="windowText" lastClr="000000"/>
                </a:solidFill>
              </a:rPr>
              <a:t>25 mg/d </a:t>
            </a:r>
            <a:r>
              <a:rPr lang="zh-CN" altLang="en-US" dirty="0">
                <a:solidFill>
                  <a:sysClr val="windowText" lastClr="000000"/>
                </a:solidFill>
              </a:rPr>
              <a:t>和 </a:t>
            </a:r>
            <a:r>
              <a:rPr lang="en-US" altLang="zh-CN" dirty="0">
                <a:solidFill>
                  <a:sysClr val="windowText" lastClr="000000"/>
                </a:solidFill>
              </a:rPr>
              <a:t>50 mg/d</a:t>
            </a:r>
            <a:r>
              <a:rPr lang="zh-CN" altLang="en-US" dirty="0">
                <a:solidFill>
                  <a:sysClr val="windowText" lastClr="000000"/>
                </a:solidFill>
              </a:rPr>
              <a:t>；出现不良反应，需要减少剂量或停止治疗。</a:t>
            </a:r>
          </a:p>
        </p:txBody>
      </p:sp>
    </p:spTree>
    <p:extLst>
      <p:ext uri="{BB962C8B-B14F-4D97-AF65-F5344CB8AC3E}">
        <p14:creationId xmlns:p14="http://schemas.microsoft.com/office/powerpoint/2010/main" val="379839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92426-D228-2C49-99FC-4EA9031FB042}"/>
              </a:ext>
            </a:extLst>
          </p:cNvPr>
          <p:cNvSpPr>
            <a:spLocks noGrp="1"/>
          </p:cNvSpPr>
          <p:nvPr>
            <p:ph type="title"/>
          </p:nvPr>
        </p:nvSpPr>
        <p:spPr/>
        <p:txBody>
          <a:bodyPr/>
          <a:lstStyle/>
          <a:p>
            <a:r>
              <a:rPr lang="zh-CN" altLang="en-US" dirty="0"/>
              <a:t>七、银屑病生物治疗 </a:t>
            </a:r>
            <a:r>
              <a:rPr lang="en-US" altLang="zh-CN" dirty="0"/>
              <a:t>- </a:t>
            </a:r>
            <a:r>
              <a:rPr lang="zh-CN" altLang="en-US" dirty="0"/>
              <a:t>适用人群筛查</a:t>
            </a:r>
          </a:p>
        </p:txBody>
      </p:sp>
      <p:sp>
        <p:nvSpPr>
          <p:cNvPr id="9" name="文本占位符 8">
            <a:extLst>
              <a:ext uri="{FF2B5EF4-FFF2-40B4-BE49-F238E27FC236}">
                <a16:creationId xmlns:a16="http://schemas.microsoft.com/office/drawing/2014/main" id="{C5975021-CB2E-4A53-8937-FEB8C1C60476}"/>
              </a:ext>
            </a:extLst>
          </p:cNvPr>
          <p:cNvSpPr>
            <a:spLocks noGrp="1"/>
          </p:cNvSpPr>
          <p:nvPr>
            <p:ph type="body" sz="quarter" idx="10"/>
          </p:nvPr>
        </p:nvSpPr>
        <p:spPr/>
        <p:txBody>
          <a:bodyPr/>
          <a:lstStyle/>
          <a:p>
            <a:r>
              <a:rPr lang="en-US" altLang="zh-CN" dirty="0"/>
              <a:t>1.</a:t>
            </a:r>
            <a:r>
              <a:rPr lang="zh-CN" altLang="en-US" dirty="0"/>
              <a:t>中华医学会皮肤性病学分会</a:t>
            </a:r>
            <a:r>
              <a:rPr lang="en-US" altLang="zh-CN" dirty="0"/>
              <a:t>.中国银屑病生物治疗专家共识（2019）</a:t>
            </a:r>
          </a:p>
          <a:p>
            <a:pPr lvl="0"/>
            <a:r>
              <a:rPr lang="en-US" altLang="zh-CN" dirty="0"/>
              <a:t>2.</a:t>
            </a:r>
            <a:r>
              <a:rPr lang="zh-CN" altLang="en-US" noProof="0" dirty="0"/>
              <a:t>中国银屑病诊疗指南（</a:t>
            </a:r>
            <a:r>
              <a:rPr lang="en-US" altLang="zh-CN" noProof="0" dirty="0"/>
              <a:t>2018</a:t>
            </a:r>
            <a:r>
              <a:rPr lang="zh-CN" altLang="en-US" noProof="0" dirty="0"/>
              <a:t>完整版）</a:t>
            </a:r>
            <a:endParaRPr lang="en-US" altLang="zh-CN" noProof="0" dirty="0"/>
          </a:p>
        </p:txBody>
      </p:sp>
      <p:sp>
        <p:nvSpPr>
          <p:cNvPr id="5" name="矩形: 圆角 4">
            <a:extLst>
              <a:ext uri="{FF2B5EF4-FFF2-40B4-BE49-F238E27FC236}">
                <a16:creationId xmlns:a16="http://schemas.microsoft.com/office/drawing/2014/main" id="{5480D91A-7221-4EB0-A578-E3705C96DF71}"/>
              </a:ext>
            </a:extLst>
          </p:cNvPr>
          <p:cNvSpPr/>
          <p:nvPr/>
        </p:nvSpPr>
        <p:spPr>
          <a:xfrm>
            <a:off x="435474" y="1324430"/>
            <a:ext cx="8273052" cy="5119913"/>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内容占位符 2">
            <a:extLst>
              <a:ext uri="{FF2B5EF4-FFF2-40B4-BE49-F238E27FC236}">
                <a16:creationId xmlns:a16="http://schemas.microsoft.com/office/drawing/2014/main" id="{BDE0F2C5-E490-49C6-97E0-8ECDE19EF129}"/>
              </a:ext>
            </a:extLst>
          </p:cNvPr>
          <p:cNvSpPr txBox="1">
            <a:spLocks/>
          </p:cNvSpPr>
          <p:nvPr/>
        </p:nvSpPr>
        <p:spPr>
          <a:xfrm>
            <a:off x="846509" y="2271087"/>
            <a:ext cx="7450981" cy="7343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25000"/>
              </a:lnSpc>
              <a:spcBef>
                <a:spcPts val="300"/>
              </a:spcBef>
              <a:defRPr/>
            </a:pPr>
            <a:r>
              <a:rPr lang="zh-CN" altLang="en-US" sz="1200" dirty="0">
                <a:solidFill>
                  <a:sysClr val="windowText" lastClr="000000"/>
                </a:solidFill>
              </a:rPr>
              <a:t>中重度斑块型银屑病，在传统治疗无效、失效或无法耐受时</a:t>
            </a:r>
          </a:p>
          <a:p>
            <a:pPr marL="180000" indent="-180000">
              <a:lnSpc>
                <a:spcPct val="125000"/>
              </a:lnSpc>
              <a:spcBef>
                <a:spcPts val="300"/>
              </a:spcBef>
              <a:defRPr/>
            </a:pPr>
            <a:r>
              <a:rPr lang="zh-CN" altLang="en-US" sz="1200" dirty="0">
                <a:solidFill>
                  <a:sysClr val="windowText" lastClr="000000"/>
                </a:solidFill>
              </a:rPr>
              <a:t>疾病对患者生活质量有重大影响或带来重大健康风险时可考虑生物治疗</a:t>
            </a:r>
          </a:p>
        </p:txBody>
      </p:sp>
      <p:grpSp>
        <p:nvGrpSpPr>
          <p:cNvPr id="7" name="组合 6">
            <a:extLst>
              <a:ext uri="{FF2B5EF4-FFF2-40B4-BE49-F238E27FC236}">
                <a16:creationId xmlns:a16="http://schemas.microsoft.com/office/drawing/2014/main" id="{FC1EA4B4-088C-465F-8707-9B10262B3524}"/>
              </a:ext>
            </a:extLst>
          </p:cNvPr>
          <p:cNvGrpSpPr/>
          <p:nvPr/>
        </p:nvGrpSpPr>
        <p:grpSpPr>
          <a:xfrm>
            <a:off x="846509" y="2176962"/>
            <a:ext cx="7306891" cy="77971"/>
            <a:chOff x="802638" y="3363729"/>
            <a:chExt cx="7306891" cy="77971"/>
          </a:xfrm>
        </p:grpSpPr>
        <p:sp>
          <p:nvSpPr>
            <p:cNvPr id="8" name="平行四边形 7">
              <a:extLst>
                <a:ext uri="{FF2B5EF4-FFF2-40B4-BE49-F238E27FC236}">
                  <a16:creationId xmlns:a16="http://schemas.microsoft.com/office/drawing/2014/main" id="{B662D8C8-DF44-4CE6-B494-BB15BC1CEE50}"/>
                </a:ext>
              </a:extLst>
            </p:cNvPr>
            <p:cNvSpPr/>
            <p:nvPr/>
          </p:nvSpPr>
          <p:spPr>
            <a:xfrm>
              <a:off x="802638" y="3363729"/>
              <a:ext cx="475085"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10" name="直接连接符 9">
              <a:extLst>
                <a:ext uri="{FF2B5EF4-FFF2-40B4-BE49-F238E27FC236}">
                  <a16:creationId xmlns:a16="http://schemas.microsoft.com/office/drawing/2014/main" id="{5F99CC9B-1DF2-4382-828C-B6408E5F4796}"/>
                </a:ext>
              </a:extLst>
            </p:cNvPr>
            <p:cNvCxnSpPr>
              <a:cxnSpLocks/>
            </p:cNvCxnSpPr>
            <p:nvPr/>
          </p:nvCxnSpPr>
          <p:spPr>
            <a:xfrm flipH="1">
              <a:off x="871315" y="3441700"/>
              <a:ext cx="7238214" cy="0"/>
            </a:xfrm>
            <a:prstGeom prst="line">
              <a:avLst/>
            </a:prstGeom>
            <a:noFill/>
            <a:ln w="6350" cap="flat" cmpd="sng" algn="ctr">
              <a:solidFill>
                <a:sysClr val="window" lastClr="FFFFFF">
                  <a:lumMod val="75000"/>
                  <a:alpha val="61000"/>
                </a:sysClr>
              </a:solidFill>
              <a:prstDash val="solid"/>
              <a:miter lim="800000"/>
            </a:ln>
            <a:effectLst/>
          </p:spPr>
        </p:cxnSp>
      </p:grpSp>
      <p:sp>
        <p:nvSpPr>
          <p:cNvPr id="12" name="文本框 11">
            <a:extLst>
              <a:ext uri="{FF2B5EF4-FFF2-40B4-BE49-F238E27FC236}">
                <a16:creationId xmlns:a16="http://schemas.microsoft.com/office/drawing/2014/main" id="{0BDDEF05-537D-4AE1-9710-95E1741F1FD1}"/>
              </a:ext>
            </a:extLst>
          </p:cNvPr>
          <p:cNvSpPr txBox="1"/>
          <p:nvPr/>
        </p:nvSpPr>
        <p:spPr>
          <a:xfrm>
            <a:off x="846509" y="1525065"/>
            <a:ext cx="7450980" cy="606320"/>
          </a:xfrm>
          <a:prstGeom prst="rect">
            <a:avLst/>
          </a:prstGeom>
          <a:noFill/>
        </p:spPr>
        <p:txBody>
          <a:bodyPr wrap="square">
            <a:spAutoFit/>
          </a:bodyPr>
          <a:lstStyle/>
          <a:p>
            <a:pPr marR="0" lvl="0" algn="l" defTabSz="914400" rtl="0" eaLnBrk="1" fontAlgn="auto" latinLnBrk="0" hangingPunct="1">
              <a:lnSpc>
                <a:spcPct val="125000"/>
              </a:lnSpc>
              <a:spcBef>
                <a:spcPts val="600"/>
              </a:spcBef>
              <a:spcAft>
                <a:spcPts val="0"/>
              </a:spcAft>
              <a:buClrTx/>
              <a:buSzTx/>
              <a:tabLst/>
              <a:defRPr/>
            </a:pPr>
            <a:r>
              <a:rPr kumimoji="0"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1.《</a:t>
            </a:r>
            <a:r>
              <a:rPr kumimoji="0"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中国银屑病生物治疗专家共识（</a:t>
            </a:r>
            <a:r>
              <a:rPr kumimoji="0"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2019</a:t>
            </a:r>
            <a:r>
              <a:rPr kumimoji="0"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a:t>
            </a:r>
            <a:r>
              <a:rPr kumimoji="0"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a:t>
            </a:r>
            <a:r>
              <a:rPr kumimoji="0"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（以下简称“</a:t>
            </a:r>
            <a:r>
              <a:rPr kumimoji="0"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2019</a:t>
            </a:r>
            <a:r>
              <a:rPr kumimoji="0"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中国共识”）生物制剂主要用于重症、难治以及特殊类型银屑病患者，建议：</a:t>
            </a:r>
          </a:p>
        </p:txBody>
      </p:sp>
      <p:sp>
        <p:nvSpPr>
          <p:cNvPr id="13" name="内容占位符 2">
            <a:extLst>
              <a:ext uri="{FF2B5EF4-FFF2-40B4-BE49-F238E27FC236}">
                <a16:creationId xmlns:a16="http://schemas.microsoft.com/office/drawing/2014/main" id="{FF1705F1-76DA-4F5C-B69D-03DC0A807B0B}"/>
              </a:ext>
            </a:extLst>
          </p:cNvPr>
          <p:cNvSpPr txBox="1">
            <a:spLocks/>
          </p:cNvSpPr>
          <p:nvPr/>
        </p:nvSpPr>
        <p:spPr>
          <a:xfrm>
            <a:off x="846509" y="3363257"/>
            <a:ext cx="7450981" cy="8489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25000"/>
              </a:lnSpc>
              <a:spcBef>
                <a:spcPts val="300"/>
              </a:spcBef>
              <a:defRPr/>
            </a:pPr>
            <a:r>
              <a:rPr lang="zh-CN" altLang="en-US" sz="1200" dirty="0">
                <a:solidFill>
                  <a:sysClr val="windowText" lastClr="000000"/>
                </a:solidFill>
              </a:rPr>
              <a:t>斑块状银屑病和有关节症状的银屑病的治疗</a:t>
            </a:r>
          </a:p>
          <a:p>
            <a:pPr marL="180000" indent="-180000">
              <a:lnSpc>
                <a:spcPct val="125000"/>
              </a:lnSpc>
              <a:spcBef>
                <a:spcPts val="300"/>
              </a:spcBef>
              <a:defRPr/>
            </a:pPr>
            <a:r>
              <a:rPr lang="zh-CN" altLang="en-US" sz="1200" dirty="0">
                <a:solidFill>
                  <a:sysClr val="windowText" lastClr="000000"/>
                </a:solidFill>
              </a:rPr>
              <a:t>适用于中重度银屑病，同时生活质量低下</a:t>
            </a:r>
          </a:p>
          <a:p>
            <a:pPr marL="180000" indent="-180000">
              <a:lnSpc>
                <a:spcPct val="125000"/>
              </a:lnSpc>
              <a:spcBef>
                <a:spcPts val="300"/>
              </a:spcBef>
              <a:defRPr/>
            </a:pPr>
            <a:r>
              <a:rPr lang="zh-CN" altLang="en-US" sz="1200" dirty="0">
                <a:solidFill>
                  <a:sysClr val="windowText" lastClr="000000"/>
                </a:solidFill>
              </a:rPr>
              <a:t>严重影响身心健康的特殊部位</a:t>
            </a:r>
            <a:r>
              <a:rPr lang="en-US" altLang="zh-CN" sz="1200" dirty="0">
                <a:solidFill>
                  <a:sysClr val="windowText" lastClr="000000"/>
                </a:solidFill>
              </a:rPr>
              <a:t>(</a:t>
            </a:r>
            <a:r>
              <a:rPr lang="zh-CN" altLang="en-US" sz="1200" dirty="0">
                <a:solidFill>
                  <a:sysClr val="windowText" lastClr="000000"/>
                </a:solidFill>
              </a:rPr>
              <a:t>如外生殖器及肢端暴露部位</a:t>
            </a:r>
            <a:r>
              <a:rPr lang="en-US" altLang="zh-CN" sz="1200" dirty="0">
                <a:solidFill>
                  <a:sysClr val="windowText" lastClr="000000"/>
                </a:solidFill>
              </a:rPr>
              <a:t>)</a:t>
            </a:r>
            <a:r>
              <a:rPr lang="zh-CN" altLang="en-US" sz="1200" dirty="0">
                <a:solidFill>
                  <a:sysClr val="windowText" lastClr="000000"/>
                </a:solidFill>
              </a:rPr>
              <a:t>未达到上述标准时也可适用</a:t>
            </a:r>
          </a:p>
        </p:txBody>
      </p:sp>
      <p:grpSp>
        <p:nvGrpSpPr>
          <p:cNvPr id="14" name="组合 13">
            <a:extLst>
              <a:ext uri="{FF2B5EF4-FFF2-40B4-BE49-F238E27FC236}">
                <a16:creationId xmlns:a16="http://schemas.microsoft.com/office/drawing/2014/main" id="{97CF8C3A-5B2F-42F2-B23F-AF7000F5A32B}"/>
              </a:ext>
            </a:extLst>
          </p:cNvPr>
          <p:cNvGrpSpPr/>
          <p:nvPr/>
        </p:nvGrpSpPr>
        <p:grpSpPr>
          <a:xfrm>
            <a:off x="846509" y="3264513"/>
            <a:ext cx="7308277" cy="77971"/>
            <a:chOff x="802638" y="3363729"/>
            <a:chExt cx="7308277" cy="77971"/>
          </a:xfrm>
        </p:grpSpPr>
        <p:sp>
          <p:nvSpPr>
            <p:cNvPr id="15" name="平行四边形 14">
              <a:extLst>
                <a:ext uri="{FF2B5EF4-FFF2-40B4-BE49-F238E27FC236}">
                  <a16:creationId xmlns:a16="http://schemas.microsoft.com/office/drawing/2014/main" id="{843402B6-BC0E-45E5-9B38-F2CA099A0844}"/>
                </a:ext>
              </a:extLst>
            </p:cNvPr>
            <p:cNvSpPr/>
            <p:nvPr/>
          </p:nvSpPr>
          <p:spPr>
            <a:xfrm>
              <a:off x="802638" y="3363729"/>
              <a:ext cx="475200"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16" name="直接连接符 15">
              <a:extLst>
                <a:ext uri="{FF2B5EF4-FFF2-40B4-BE49-F238E27FC236}">
                  <a16:creationId xmlns:a16="http://schemas.microsoft.com/office/drawing/2014/main" id="{8C8D431F-504A-4DC1-B2DE-2AD8BC65FC2A}"/>
                </a:ext>
              </a:extLst>
            </p:cNvPr>
            <p:cNvCxnSpPr>
              <a:cxnSpLocks/>
            </p:cNvCxnSpPr>
            <p:nvPr/>
          </p:nvCxnSpPr>
          <p:spPr>
            <a:xfrm flipH="1">
              <a:off x="871315" y="3441700"/>
              <a:ext cx="7239600" cy="0"/>
            </a:xfrm>
            <a:prstGeom prst="line">
              <a:avLst/>
            </a:prstGeom>
            <a:noFill/>
            <a:ln w="6350" cap="flat" cmpd="sng" algn="ctr">
              <a:solidFill>
                <a:sysClr val="window" lastClr="FFFFFF">
                  <a:lumMod val="75000"/>
                  <a:alpha val="61000"/>
                </a:sysClr>
              </a:solidFill>
              <a:prstDash val="solid"/>
              <a:miter lim="800000"/>
            </a:ln>
            <a:effectLst/>
          </p:spPr>
        </p:cxnSp>
      </p:grpSp>
      <p:sp>
        <p:nvSpPr>
          <p:cNvPr id="17" name="文本框 16">
            <a:extLst>
              <a:ext uri="{FF2B5EF4-FFF2-40B4-BE49-F238E27FC236}">
                <a16:creationId xmlns:a16="http://schemas.microsoft.com/office/drawing/2014/main" id="{DF691589-E5F1-4979-94B9-A1615083F7FA}"/>
              </a:ext>
            </a:extLst>
          </p:cNvPr>
          <p:cNvSpPr txBox="1"/>
          <p:nvPr/>
        </p:nvSpPr>
        <p:spPr>
          <a:xfrm>
            <a:off x="846509" y="2919456"/>
            <a:ext cx="7078291" cy="337015"/>
          </a:xfrm>
          <a:prstGeom prst="rect">
            <a:avLst/>
          </a:prstGeom>
          <a:noFill/>
        </p:spPr>
        <p:txBody>
          <a:bodyPr wrap="square">
            <a:spAutoFit/>
          </a:bodyPr>
          <a:lstStyle/>
          <a:p>
            <a:pPr marR="0" lvl="0" algn="l" defTabSz="914400" rtl="0" eaLnBrk="1" fontAlgn="auto" latinLnBrk="0" hangingPunct="1">
              <a:lnSpc>
                <a:spcPct val="125000"/>
              </a:lnSpc>
              <a:spcBef>
                <a:spcPts val="600"/>
              </a:spcBef>
              <a:spcAft>
                <a:spcPts val="0"/>
              </a:spcAft>
              <a:buClrTx/>
              <a:buSzTx/>
              <a:tabLst/>
              <a:defRPr/>
            </a:pPr>
            <a:r>
              <a:rPr kumimoji="0"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2.《</a:t>
            </a:r>
            <a:r>
              <a:rPr kumimoji="0"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中国银屑病诊疗指南（</a:t>
            </a:r>
            <a:r>
              <a:rPr kumimoji="0"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2018</a:t>
            </a:r>
            <a:r>
              <a:rPr kumimoji="0"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完整版）</a:t>
            </a:r>
            <a:r>
              <a:rPr kumimoji="0"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a:t>
            </a:r>
            <a:r>
              <a:rPr kumimoji="0"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生物制剂适用于：</a:t>
            </a:r>
          </a:p>
        </p:txBody>
      </p:sp>
      <p:sp>
        <p:nvSpPr>
          <p:cNvPr id="18" name="内容占位符 2">
            <a:extLst>
              <a:ext uri="{FF2B5EF4-FFF2-40B4-BE49-F238E27FC236}">
                <a16:creationId xmlns:a16="http://schemas.microsoft.com/office/drawing/2014/main" id="{5C7958D9-655F-4879-81F8-A09E553D6925}"/>
              </a:ext>
            </a:extLst>
          </p:cNvPr>
          <p:cNvSpPr txBox="1">
            <a:spLocks/>
          </p:cNvSpPr>
          <p:nvPr/>
        </p:nvSpPr>
        <p:spPr>
          <a:xfrm>
            <a:off x="846509" y="5478043"/>
            <a:ext cx="7450981" cy="8762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25000"/>
              </a:lnSpc>
              <a:spcBef>
                <a:spcPts val="200"/>
              </a:spcBef>
              <a:buClrTx/>
              <a:buSzTx/>
              <a:buFont typeface="Arial" panose="020B0604020202020204" pitchFamily="34" charset="0"/>
              <a:buChar char="•"/>
              <a:tabLst/>
              <a:defRPr/>
            </a:pPr>
            <a:r>
              <a:rPr kumimoji="0" lang="en-US" altLang="zh-CN"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BSA</a:t>
            </a:r>
            <a:r>
              <a:rPr kumimoji="0" lang="zh-CN" altLang="en-US"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a:t>
            </a:r>
            <a:r>
              <a:rPr kumimoji="0" lang="en-US" altLang="zh-CN"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10%</a:t>
            </a:r>
          </a:p>
          <a:p>
            <a:pPr marL="180000" marR="0" lvl="0" indent="-180000" algn="l" defTabSz="914400" rtl="0" eaLnBrk="1" fontAlgn="auto" latinLnBrk="0" hangingPunct="1">
              <a:lnSpc>
                <a:spcPct val="125000"/>
              </a:lnSpc>
              <a:spcBef>
                <a:spcPts val="200"/>
              </a:spcBef>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特殊部位受累</a:t>
            </a:r>
          </a:p>
          <a:p>
            <a:pPr marL="180000" marR="0" lvl="0" indent="-180000" algn="l" defTabSz="914400" rtl="0" eaLnBrk="1" fontAlgn="auto" latinLnBrk="0" hangingPunct="1">
              <a:lnSpc>
                <a:spcPct val="125000"/>
              </a:lnSpc>
              <a:spcBef>
                <a:spcPts val="200"/>
              </a:spcBef>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局部治疗无效其中任意一项</a:t>
            </a:r>
          </a:p>
        </p:txBody>
      </p:sp>
      <p:grpSp>
        <p:nvGrpSpPr>
          <p:cNvPr id="19" name="组合 18">
            <a:extLst>
              <a:ext uri="{FF2B5EF4-FFF2-40B4-BE49-F238E27FC236}">
                <a16:creationId xmlns:a16="http://schemas.microsoft.com/office/drawing/2014/main" id="{4F65388A-BDF6-4100-A418-5C4B0B4F00ED}"/>
              </a:ext>
            </a:extLst>
          </p:cNvPr>
          <p:cNvGrpSpPr/>
          <p:nvPr/>
        </p:nvGrpSpPr>
        <p:grpSpPr>
          <a:xfrm>
            <a:off x="846509" y="5330687"/>
            <a:ext cx="7308277" cy="77971"/>
            <a:chOff x="802638" y="3363729"/>
            <a:chExt cx="7308277" cy="77971"/>
          </a:xfrm>
        </p:grpSpPr>
        <p:sp>
          <p:nvSpPr>
            <p:cNvPr id="20" name="平行四边形 19">
              <a:extLst>
                <a:ext uri="{FF2B5EF4-FFF2-40B4-BE49-F238E27FC236}">
                  <a16:creationId xmlns:a16="http://schemas.microsoft.com/office/drawing/2014/main" id="{F8F37FB2-44AF-4098-924E-4B31A5924EDD}"/>
                </a:ext>
              </a:extLst>
            </p:cNvPr>
            <p:cNvSpPr/>
            <p:nvPr/>
          </p:nvSpPr>
          <p:spPr>
            <a:xfrm>
              <a:off x="802638" y="3363729"/>
              <a:ext cx="475200"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21" name="直接连接符 20">
              <a:extLst>
                <a:ext uri="{FF2B5EF4-FFF2-40B4-BE49-F238E27FC236}">
                  <a16:creationId xmlns:a16="http://schemas.microsoft.com/office/drawing/2014/main" id="{0C238EEB-B9B2-46BC-8CAA-207DC2A08802}"/>
                </a:ext>
              </a:extLst>
            </p:cNvPr>
            <p:cNvCxnSpPr>
              <a:cxnSpLocks/>
            </p:cNvCxnSpPr>
            <p:nvPr/>
          </p:nvCxnSpPr>
          <p:spPr>
            <a:xfrm flipH="1">
              <a:off x="871315" y="3441700"/>
              <a:ext cx="7239600" cy="0"/>
            </a:xfrm>
            <a:prstGeom prst="line">
              <a:avLst/>
            </a:prstGeom>
            <a:noFill/>
            <a:ln w="6350" cap="flat" cmpd="sng" algn="ctr">
              <a:solidFill>
                <a:sysClr val="window" lastClr="FFFFFF">
                  <a:lumMod val="75000"/>
                  <a:alpha val="61000"/>
                </a:sysClr>
              </a:solidFill>
              <a:prstDash val="solid"/>
              <a:miter lim="800000"/>
            </a:ln>
            <a:effectLst/>
          </p:spPr>
        </p:cxnSp>
      </p:grpSp>
      <p:sp>
        <p:nvSpPr>
          <p:cNvPr id="22" name="文本框 21">
            <a:extLst>
              <a:ext uri="{FF2B5EF4-FFF2-40B4-BE49-F238E27FC236}">
                <a16:creationId xmlns:a16="http://schemas.microsoft.com/office/drawing/2014/main" id="{3DCA1EFB-E3AD-47F9-9479-BAF33D2943CD}"/>
              </a:ext>
            </a:extLst>
          </p:cNvPr>
          <p:cNvSpPr txBox="1"/>
          <p:nvPr/>
        </p:nvSpPr>
        <p:spPr>
          <a:xfrm>
            <a:off x="846508" y="4264053"/>
            <a:ext cx="7450980" cy="1055995"/>
          </a:xfrm>
          <a:prstGeom prst="rect">
            <a:avLst/>
          </a:prstGeom>
          <a:noFill/>
        </p:spPr>
        <p:txBody>
          <a:bodyPr wrap="square">
            <a:spAutoFit/>
          </a:bodyPr>
          <a:lstStyle/>
          <a:p>
            <a:pPr marR="0" lvl="0" algn="l" defTabSz="914400" rtl="0" eaLnBrk="1" fontAlgn="auto" latinLnBrk="0" hangingPunct="1">
              <a:lnSpc>
                <a:spcPct val="114000"/>
              </a:lnSpc>
              <a:spcAft>
                <a:spcPts val="0"/>
              </a:spcAft>
              <a:buClrTx/>
              <a:buSzTx/>
              <a:tabLst/>
              <a:defRPr/>
            </a:pPr>
            <a:r>
              <a:rPr kumimoji="0"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3. 2019 EADV </a:t>
            </a:r>
            <a:r>
              <a:rPr kumimoji="0"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国际银屑病委员会（</a:t>
            </a:r>
            <a:r>
              <a:rPr kumimoji="0"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IPC</a:t>
            </a:r>
            <a:r>
              <a:rPr kumimoji="0"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）基于目前银屑病治疗不足、轻症及特殊部位患者治疗需求被低估等原因，为了更好的指导临床治疗，经</a:t>
            </a:r>
            <a:r>
              <a:rPr kumimoji="0"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64</a:t>
            </a:r>
            <a:r>
              <a:rPr kumimoji="0"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全球专家共同商议，发布：采用了“二分法”，将患者分为：适合局部治疗的患者和适合系统治疗的患者。满足一下任一项皆属于适合系统治疗的患者：</a:t>
            </a:r>
          </a:p>
        </p:txBody>
      </p:sp>
    </p:spTree>
    <p:extLst>
      <p:ext uri="{BB962C8B-B14F-4D97-AF65-F5344CB8AC3E}">
        <p14:creationId xmlns:p14="http://schemas.microsoft.com/office/powerpoint/2010/main" val="412531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8C8090-6793-5B40-8821-B849A8B5D238}"/>
              </a:ext>
            </a:extLst>
          </p:cNvPr>
          <p:cNvSpPr>
            <a:spLocks noGrp="1"/>
          </p:cNvSpPr>
          <p:nvPr>
            <p:ph type="title"/>
          </p:nvPr>
        </p:nvSpPr>
        <p:spPr/>
        <p:txBody>
          <a:bodyPr/>
          <a:lstStyle/>
          <a:p>
            <a:r>
              <a:rPr lang="zh-CN" altLang="en-US" dirty="0"/>
              <a:t>七、银屑病生物治疗 </a:t>
            </a:r>
            <a:r>
              <a:rPr lang="en-US" altLang="zh-CN" dirty="0"/>
              <a:t>- </a:t>
            </a:r>
            <a:r>
              <a:rPr lang="zh-CN" altLang="en-US" dirty="0"/>
              <a:t>适用人群筛查</a:t>
            </a:r>
          </a:p>
        </p:txBody>
      </p:sp>
      <p:sp>
        <p:nvSpPr>
          <p:cNvPr id="12" name="文本占位符 11">
            <a:extLst>
              <a:ext uri="{FF2B5EF4-FFF2-40B4-BE49-F238E27FC236}">
                <a16:creationId xmlns:a16="http://schemas.microsoft.com/office/drawing/2014/main" id="{E94D1F7A-3BF6-4F38-B424-902426AB0C92}"/>
              </a:ext>
            </a:extLst>
          </p:cNvPr>
          <p:cNvSpPr>
            <a:spLocks noGrp="1"/>
          </p:cNvSpPr>
          <p:nvPr>
            <p:ph type="body" sz="quarter" idx="10"/>
          </p:nvPr>
        </p:nvSpPr>
        <p:spPr/>
        <p:txBody>
          <a:bodyPr/>
          <a:lstStyle/>
          <a:p>
            <a:r>
              <a:rPr lang="zh-CN" altLang="en-US" noProof="0" dirty="0"/>
              <a:t>中国银屑病诊疗指南（</a:t>
            </a:r>
            <a:r>
              <a:rPr lang="en-US" altLang="zh-CN" noProof="0" dirty="0"/>
              <a:t>2018</a:t>
            </a:r>
            <a:r>
              <a:rPr lang="zh-CN" altLang="en-US" noProof="0" dirty="0"/>
              <a:t>完整版）</a:t>
            </a:r>
          </a:p>
        </p:txBody>
      </p:sp>
      <p:graphicFrame>
        <p:nvGraphicFramePr>
          <p:cNvPr id="17" name="内容占位符 4">
            <a:extLst>
              <a:ext uri="{FF2B5EF4-FFF2-40B4-BE49-F238E27FC236}">
                <a16:creationId xmlns:a16="http://schemas.microsoft.com/office/drawing/2014/main" id="{477AE694-3B5A-493F-996C-F4D0AE2DC95B}"/>
              </a:ext>
            </a:extLst>
          </p:cNvPr>
          <p:cNvGraphicFramePr>
            <a:graphicFrameLocks/>
          </p:cNvGraphicFramePr>
          <p:nvPr>
            <p:extLst>
              <p:ext uri="{D42A27DB-BD31-4B8C-83A1-F6EECF244321}">
                <p14:modId xmlns:p14="http://schemas.microsoft.com/office/powerpoint/2010/main" val="3359602082"/>
              </p:ext>
            </p:extLst>
          </p:nvPr>
        </p:nvGraphicFramePr>
        <p:xfrm>
          <a:off x="1295400" y="4288389"/>
          <a:ext cx="6553200" cy="1908638"/>
        </p:xfrm>
        <a:graphic>
          <a:graphicData uri="http://schemas.openxmlformats.org/drawingml/2006/table">
            <a:tbl>
              <a:tblPr firstRow="1" bandRow="1"/>
              <a:tblGrid>
                <a:gridCol w="3276600">
                  <a:extLst>
                    <a:ext uri="{9D8B030D-6E8A-4147-A177-3AD203B41FA5}">
                      <a16:colId xmlns:a16="http://schemas.microsoft.com/office/drawing/2014/main" val="3763672263"/>
                    </a:ext>
                  </a:extLst>
                </a:gridCol>
                <a:gridCol w="3276600">
                  <a:extLst>
                    <a:ext uri="{9D8B030D-6E8A-4147-A177-3AD203B41FA5}">
                      <a16:colId xmlns:a16="http://schemas.microsoft.com/office/drawing/2014/main" val="4045767660"/>
                    </a:ext>
                  </a:extLst>
                </a:gridCol>
              </a:tblGrid>
              <a:tr h="34708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CN" altLang="en-US" sz="1500" dirty="0">
                          <a:solidFill>
                            <a:schemeClr val="bg1"/>
                          </a:solidFill>
                          <a:latin typeface="Microsoft YaHei" panose="020B0503020204020204" pitchFamily="34" charset="-122"/>
                          <a:ea typeface="Microsoft YaHei" panose="020B0503020204020204" pitchFamily="34" charset="-122"/>
                        </a:rPr>
                        <a:t>中度</a:t>
                      </a:r>
                    </a:p>
                  </a:txBody>
                  <a:tcPr marL="82145" marR="82145" marT="41073" marB="41073"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9232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CN" altLang="en-US" sz="1500" dirty="0">
                          <a:solidFill>
                            <a:schemeClr val="bg1"/>
                          </a:solidFill>
                          <a:latin typeface="Microsoft YaHei" panose="020B0503020204020204" pitchFamily="34" charset="-122"/>
                          <a:ea typeface="Microsoft YaHei" panose="020B0503020204020204" pitchFamily="34" charset="-122"/>
                        </a:rPr>
                        <a:t>重度</a:t>
                      </a:r>
                    </a:p>
                  </a:txBody>
                  <a:tcPr marL="82145" marR="82145" marT="41073" marB="41073" anchor="ctr">
                    <a:lnL w="12700" cap="flat" cmpd="sng" algn="ctr">
                      <a:solidFill>
                        <a:sysClr val="windowText" lastClr="000000">
                          <a:lumMod val="50000"/>
                          <a:lumOff val="50000"/>
                        </a:sysClr>
                      </a:solidFill>
                      <a:prstDash val="solid"/>
                      <a:round/>
                      <a:headEnd type="none" w="med" len="med"/>
                      <a:tailEnd type="none" w="med" len="med"/>
                    </a:lnL>
                    <a:lnR w="1270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lumMod val="50000"/>
                          <a:lumOff val="50000"/>
                        </a:sys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9232D"/>
                    </a:solidFill>
                  </a:tcPr>
                </a:tc>
                <a:extLst>
                  <a:ext uri="{0D108BD9-81ED-4DB2-BD59-A6C34878D82A}">
                    <a16:rowId xmlns:a16="http://schemas.microsoft.com/office/drawing/2014/main" val="4106931009"/>
                  </a:ext>
                </a:extLst>
              </a:tr>
              <a:tr h="3541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400" kern="1200" dirty="0">
                          <a:solidFill>
                            <a:schemeClr val="tx1"/>
                          </a:solidFill>
                          <a:effectLst/>
                          <a:latin typeface="+mn-lt"/>
                          <a:ea typeface="+mn-ea"/>
                          <a:cs typeface="+mn-cs"/>
                        </a:rPr>
                        <a:t>PASI</a:t>
                      </a:r>
                      <a:r>
                        <a:rPr lang="zh-CN" altLang="en-US" sz="1400" kern="1200" dirty="0">
                          <a:solidFill>
                            <a:schemeClr val="tx1"/>
                          </a:solidFill>
                          <a:effectLst/>
                          <a:latin typeface="+mn-lt"/>
                          <a:ea typeface="+mn-ea"/>
                          <a:cs typeface="+mn-cs"/>
                        </a:rPr>
                        <a:t> </a:t>
                      </a:r>
                      <a:r>
                        <a:rPr lang="en-US" altLang="zh-CN" sz="1400" kern="1200" dirty="0">
                          <a:solidFill>
                            <a:schemeClr val="tx1"/>
                          </a:solidFill>
                          <a:effectLst/>
                          <a:latin typeface="+mn-lt"/>
                          <a:ea typeface="+mn-ea"/>
                          <a:cs typeface="+mn-cs"/>
                        </a:rPr>
                        <a:t>≥</a:t>
                      </a:r>
                      <a:r>
                        <a:rPr lang="en" altLang="zh-CN" sz="1400" kern="1200" dirty="0">
                          <a:solidFill>
                            <a:schemeClr val="tx1"/>
                          </a:solidFill>
                          <a:effectLst/>
                          <a:latin typeface="+mn-lt"/>
                          <a:ea typeface="+mn-ea"/>
                          <a:cs typeface="+mn-cs"/>
                        </a:rPr>
                        <a:t>3</a:t>
                      </a:r>
                      <a:r>
                        <a:rPr lang="en-US" altLang="zh-CN" sz="1400" kern="1200" dirty="0">
                          <a:solidFill>
                            <a:schemeClr val="tx1"/>
                          </a:solidFill>
                          <a:effectLst/>
                          <a:latin typeface="+mn-lt"/>
                          <a:ea typeface="+mn-ea"/>
                          <a:cs typeface="+mn-cs"/>
                        </a:rPr>
                        <a:t>~</a:t>
                      </a:r>
                      <a:r>
                        <a:rPr lang="zh-CN" altLang="en-US" sz="1400" kern="1200" dirty="0">
                          <a:solidFill>
                            <a:schemeClr val="tx1"/>
                          </a:solidFill>
                          <a:effectLst/>
                          <a:latin typeface="+mn-lt"/>
                          <a:ea typeface="+mn-ea"/>
                          <a:cs typeface="+mn-cs"/>
                        </a:rPr>
                        <a:t>＜</a:t>
                      </a:r>
                      <a:r>
                        <a:rPr lang="en-US" altLang="zh-CN" sz="1400" kern="1200" dirty="0">
                          <a:solidFill>
                            <a:schemeClr val="tx1"/>
                          </a:solidFill>
                          <a:effectLst/>
                          <a:latin typeface="+mn-lt"/>
                          <a:ea typeface="+mn-ea"/>
                          <a:cs typeface="+mn-cs"/>
                        </a:rPr>
                        <a:t>10</a:t>
                      </a:r>
                      <a:r>
                        <a:rPr lang="en" altLang="zh-CN" sz="1400" kern="1200" dirty="0">
                          <a:solidFill>
                            <a:schemeClr val="tx1"/>
                          </a:solidFill>
                          <a:effectLst/>
                          <a:latin typeface="+mn-lt"/>
                          <a:ea typeface="+mn-ea"/>
                          <a:cs typeface="+mn-cs"/>
                        </a:rPr>
                        <a:t> </a:t>
                      </a:r>
                      <a:endParaRPr lang="en" altLang="zh-CN" sz="1400" dirty="0">
                        <a:solidFill>
                          <a:schemeClr val="tx1"/>
                        </a:solidFill>
                      </a:endParaRPr>
                    </a:p>
                  </a:txBody>
                  <a:tcPr marL="82145" marR="82145" marT="41073" marB="4107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400" kern="1200" dirty="0">
                          <a:solidFill>
                            <a:schemeClr val="tx1"/>
                          </a:solidFill>
                          <a:effectLst/>
                          <a:latin typeface="+mn-lt"/>
                          <a:ea typeface="+mn-ea"/>
                          <a:cs typeface="+mn-cs"/>
                        </a:rPr>
                        <a:t>PASI</a:t>
                      </a:r>
                      <a:r>
                        <a:rPr lang="en-US" altLang="zh-CN" sz="1400" kern="1200" dirty="0">
                          <a:solidFill>
                            <a:schemeClr val="tx1"/>
                          </a:solidFill>
                          <a:effectLst/>
                          <a:latin typeface="+mn-lt"/>
                          <a:ea typeface="+mn-ea"/>
                          <a:cs typeface="+mn-cs"/>
                        </a:rPr>
                        <a:t>≥10</a:t>
                      </a:r>
                      <a:endParaRPr lang="en" altLang="zh-CN" sz="1400" dirty="0">
                        <a:solidFill>
                          <a:schemeClr val="tx1"/>
                        </a:solidFill>
                      </a:endParaRPr>
                    </a:p>
                  </a:txBody>
                  <a:tcPr marL="82145" marR="82145" marT="41073" marB="4107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654262"/>
                  </a:ext>
                </a:extLst>
              </a:tr>
              <a:tr h="3541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400" kern="1200" dirty="0">
                          <a:solidFill>
                            <a:schemeClr val="tx1"/>
                          </a:solidFill>
                          <a:effectLst/>
                          <a:latin typeface="+mn-lt"/>
                          <a:ea typeface="+mn-ea"/>
                          <a:cs typeface="+mn-cs"/>
                        </a:rPr>
                        <a:t>BSA</a:t>
                      </a:r>
                      <a:r>
                        <a:rPr lang="zh-CN" altLang="en-US" sz="1400" kern="1200" dirty="0">
                          <a:solidFill>
                            <a:schemeClr val="tx1"/>
                          </a:solidFill>
                          <a:effectLst/>
                          <a:latin typeface="+mn-lt"/>
                          <a:ea typeface="+mn-ea"/>
                          <a:cs typeface="+mn-cs"/>
                        </a:rPr>
                        <a:t> </a:t>
                      </a:r>
                      <a:r>
                        <a:rPr lang="en-US" altLang="zh-CN" sz="1400" kern="1200" dirty="0">
                          <a:solidFill>
                            <a:schemeClr val="tx1"/>
                          </a:solidFill>
                          <a:effectLst/>
                          <a:latin typeface="+mn-lt"/>
                          <a:ea typeface="+mn-ea"/>
                          <a:cs typeface="+mn-cs"/>
                        </a:rPr>
                        <a:t>≥</a:t>
                      </a:r>
                      <a:r>
                        <a:rPr lang="en" altLang="zh-CN" sz="1400" kern="1200" dirty="0">
                          <a:solidFill>
                            <a:schemeClr val="tx1"/>
                          </a:solidFill>
                          <a:effectLst/>
                          <a:latin typeface="+mn-lt"/>
                          <a:ea typeface="+mn-ea"/>
                          <a:cs typeface="+mn-cs"/>
                        </a:rPr>
                        <a:t>3%</a:t>
                      </a:r>
                      <a:r>
                        <a:rPr lang="en-US" altLang="zh-CN" sz="1400" kern="1200" dirty="0">
                          <a:solidFill>
                            <a:schemeClr val="tx1"/>
                          </a:solidFill>
                          <a:effectLst/>
                          <a:latin typeface="+mn-lt"/>
                          <a:ea typeface="+mn-ea"/>
                          <a:cs typeface="+mn-cs"/>
                        </a:rPr>
                        <a:t>~</a:t>
                      </a:r>
                      <a:r>
                        <a:rPr lang="zh-CN" altLang="en-US" sz="1400" kern="1200" dirty="0">
                          <a:solidFill>
                            <a:schemeClr val="tx1"/>
                          </a:solidFill>
                          <a:effectLst/>
                          <a:latin typeface="+mn-lt"/>
                          <a:ea typeface="+mn-ea"/>
                          <a:cs typeface="+mn-cs"/>
                        </a:rPr>
                        <a:t>＜</a:t>
                      </a:r>
                      <a:r>
                        <a:rPr lang="en-US" altLang="zh-CN" sz="1400" kern="1200" dirty="0">
                          <a:solidFill>
                            <a:schemeClr val="tx1"/>
                          </a:solidFill>
                          <a:effectLst/>
                          <a:latin typeface="+mn-lt"/>
                          <a:ea typeface="+mn-ea"/>
                          <a:cs typeface="+mn-cs"/>
                        </a:rPr>
                        <a:t>10%</a:t>
                      </a:r>
                      <a:endParaRPr lang="en" altLang="zh-CN" sz="1400" dirty="0">
                        <a:solidFill>
                          <a:schemeClr val="tx1"/>
                        </a:solidFill>
                      </a:endParaRPr>
                    </a:p>
                  </a:txBody>
                  <a:tcPr marL="82145" marR="82145" marT="41073" marB="4107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400" kern="1200" dirty="0">
                          <a:solidFill>
                            <a:schemeClr val="tx1"/>
                          </a:solidFill>
                          <a:effectLst/>
                          <a:latin typeface="+mn-lt"/>
                          <a:ea typeface="+mn-ea"/>
                          <a:cs typeface="+mn-cs"/>
                        </a:rPr>
                        <a:t>BSA</a:t>
                      </a:r>
                      <a:r>
                        <a:rPr lang="en-US" altLang="zh-CN" sz="1400" kern="1200" dirty="0">
                          <a:solidFill>
                            <a:schemeClr val="tx1"/>
                          </a:solidFill>
                          <a:effectLst/>
                          <a:latin typeface="+mn-lt"/>
                          <a:ea typeface="+mn-ea"/>
                          <a:cs typeface="+mn-cs"/>
                        </a:rPr>
                        <a:t>≥10</a:t>
                      </a:r>
                      <a:r>
                        <a:rPr lang="en" altLang="zh-CN" sz="1400" kern="1200" dirty="0">
                          <a:solidFill>
                            <a:schemeClr val="tx1"/>
                          </a:solidFill>
                          <a:effectLst/>
                          <a:latin typeface="+mn-lt"/>
                          <a:ea typeface="+mn-ea"/>
                          <a:cs typeface="+mn-cs"/>
                        </a:rPr>
                        <a:t>% </a:t>
                      </a:r>
                      <a:endParaRPr lang="en" altLang="zh-CN" sz="1400" dirty="0">
                        <a:solidFill>
                          <a:schemeClr val="tx1"/>
                        </a:solidFill>
                      </a:endParaRPr>
                    </a:p>
                  </a:txBody>
                  <a:tcPr marL="82145" marR="82145" marT="41073" marB="4107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8348911"/>
                  </a:ext>
                </a:extLst>
              </a:tr>
              <a:tr h="3541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400" kern="1200" dirty="0">
                          <a:solidFill>
                            <a:schemeClr val="tx1"/>
                          </a:solidFill>
                          <a:effectLst/>
                          <a:latin typeface="+mn-lt"/>
                          <a:ea typeface="+mn-ea"/>
                          <a:cs typeface="+mn-cs"/>
                        </a:rPr>
                        <a:t>DLQI</a:t>
                      </a:r>
                      <a:r>
                        <a:rPr lang="zh-CN" altLang="en-US" sz="1400" kern="1200" dirty="0">
                          <a:solidFill>
                            <a:schemeClr val="tx1"/>
                          </a:solidFill>
                          <a:effectLst/>
                          <a:latin typeface="+mn-lt"/>
                          <a:ea typeface="+mn-ea"/>
                          <a:cs typeface="+mn-cs"/>
                        </a:rPr>
                        <a:t> </a:t>
                      </a:r>
                      <a:r>
                        <a:rPr lang="en-US" altLang="zh-CN" sz="1400" kern="1200" dirty="0">
                          <a:solidFill>
                            <a:schemeClr val="tx1"/>
                          </a:solidFill>
                          <a:effectLst/>
                          <a:latin typeface="+mn-lt"/>
                          <a:ea typeface="+mn-ea"/>
                          <a:cs typeface="+mn-cs"/>
                        </a:rPr>
                        <a:t>≥</a:t>
                      </a:r>
                      <a:r>
                        <a:rPr lang="en" altLang="zh-CN" sz="1400" kern="1200" dirty="0">
                          <a:solidFill>
                            <a:schemeClr val="tx1"/>
                          </a:solidFill>
                          <a:effectLst/>
                          <a:latin typeface="+mn-lt"/>
                          <a:ea typeface="+mn-ea"/>
                          <a:cs typeface="+mn-cs"/>
                        </a:rPr>
                        <a:t>6</a:t>
                      </a:r>
                      <a:r>
                        <a:rPr lang="en-US" altLang="zh-CN" sz="1400" kern="1200" dirty="0">
                          <a:solidFill>
                            <a:schemeClr val="tx1"/>
                          </a:solidFill>
                          <a:effectLst/>
                          <a:latin typeface="+mn-lt"/>
                          <a:ea typeface="+mn-ea"/>
                          <a:cs typeface="+mn-cs"/>
                        </a:rPr>
                        <a:t>~10</a:t>
                      </a:r>
                      <a:endParaRPr lang="en" altLang="zh-CN" sz="1400" dirty="0">
                        <a:solidFill>
                          <a:schemeClr val="tx1"/>
                        </a:solidFill>
                      </a:endParaRPr>
                    </a:p>
                  </a:txBody>
                  <a:tcPr marL="82145" marR="82145" marT="41073" marB="4107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400" kern="1200" dirty="0">
                          <a:solidFill>
                            <a:schemeClr val="tx1"/>
                          </a:solidFill>
                          <a:effectLst/>
                          <a:latin typeface="+mn-lt"/>
                          <a:ea typeface="+mn-ea"/>
                          <a:cs typeface="+mn-cs"/>
                        </a:rPr>
                        <a:t>DLQI</a:t>
                      </a:r>
                      <a:r>
                        <a:rPr lang="en-US" altLang="zh-CN" sz="1400" kern="1200" dirty="0">
                          <a:solidFill>
                            <a:schemeClr val="tx1"/>
                          </a:solidFill>
                          <a:effectLst/>
                          <a:latin typeface="+mn-lt"/>
                          <a:ea typeface="+mn-ea"/>
                          <a:cs typeface="+mn-cs"/>
                        </a:rPr>
                        <a:t>≥10</a:t>
                      </a:r>
                      <a:endParaRPr lang="en" altLang="zh-CN" sz="1400" dirty="0">
                        <a:solidFill>
                          <a:schemeClr val="tx1"/>
                        </a:solidFill>
                      </a:endParaRPr>
                    </a:p>
                  </a:txBody>
                  <a:tcPr marL="82145" marR="82145" marT="41073" marB="4107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6524660"/>
                  </a:ext>
                </a:extLst>
              </a:tr>
              <a:tr h="43221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 altLang="zh-CN" sz="1400" dirty="0">
                        <a:solidFill>
                          <a:schemeClr val="tx1"/>
                        </a:solidFill>
                      </a:endParaRPr>
                    </a:p>
                  </a:txBody>
                  <a:tcPr marL="82145" marR="82145" marT="41073" marB="4107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0000" marR="0" lvl="0" indent="-1800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zh-CN" altLang="en-US" sz="1200" kern="1200" dirty="0">
                          <a:solidFill>
                            <a:schemeClr val="dk1"/>
                          </a:solidFill>
                          <a:effectLst/>
                          <a:latin typeface="Microsoft YaHei" panose="020B0503020204020204" pitchFamily="34" charset="-122"/>
                          <a:ea typeface="Microsoft YaHei" panose="020B0503020204020204" pitchFamily="34" charset="-122"/>
                          <a:cs typeface="+mn-cs"/>
                        </a:rPr>
                        <a:t>特殊部位</a:t>
                      </a:r>
                      <a:r>
                        <a:rPr lang="en-US" altLang="zh-CN" sz="1200" kern="1200" dirty="0">
                          <a:solidFill>
                            <a:schemeClr val="dk1"/>
                          </a:solidFill>
                          <a:effectLst/>
                          <a:latin typeface="Microsoft YaHei" panose="020B0503020204020204" pitchFamily="34" charset="-122"/>
                          <a:ea typeface="Microsoft YaHei" panose="020B0503020204020204" pitchFamily="34" charset="-122"/>
                          <a:cs typeface="+mn-cs"/>
                        </a:rPr>
                        <a:t>(</a:t>
                      </a:r>
                      <a:r>
                        <a:rPr lang="zh-CN" altLang="en-US" sz="1200" kern="1200" dirty="0">
                          <a:solidFill>
                            <a:schemeClr val="dk1"/>
                          </a:solidFill>
                          <a:effectLst/>
                          <a:latin typeface="Microsoft YaHei" panose="020B0503020204020204" pitchFamily="34" charset="-122"/>
                          <a:ea typeface="Microsoft YaHei" panose="020B0503020204020204" pitchFamily="34" charset="-122"/>
                          <a:cs typeface="+mn-cs"/>
                        </a:rPr>
                        <a:t>如面部、手足、指甲、生殖器</a:t>
                      </a:r>
                      <a:r>
                        <a:rPr lang="en-US" altLang="zh-CN" sz="1200" kern="1200" dirty="0">
                          <a:solidFill>
                            <a:schemeClr val="dk1"/>
                          </a:solidFill>
                          <a:effectLst/>
                          <a:latin typeface="Microsoft YaHei" panose="020B0503020204020204" pitchFamily="34" charset="-122"/>
                          <a:ea typeface="Microsoft YaHei" panose="020B0503020204020204" pitchFamily="34" charset="-122"/>
                          <a:cs typeface="+mn-cs"/>
                        </a:rPr>
                        <a:t>) </a:t>
                      </a:r>
                    </a:p>
                    <a:p>
                      <a:pPr marL="180000" marR="0" lvl="0" indent="-1800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zh-CN" altLang="en-US" sz="1200" kern="1200" dirty="0">
                          <a:solidFill>
                            <a:schemeClr val="dk1"/>
                          </a:solidFill>
                          <a:effectLst/>
                          <a:latin typeface="Microsoft YaHei" panose="020B0503020204020204" pitchFamily="34" charset="-122"/>
                          <a:ea typeface="Microsoft YaHei" panose="020B0503020204020204" pitchFamily="34" charset="-122"/>
                          <a:cs typeface="+mn-cs"/>
                        </a:rPr>
                        <a:t>关节病</a:t>
                      </a:r>
                      <a:r>
                        <a:rPr lang="en-US" altLang="zh-CN" sz="1200" kern="1200" dirty="0">
                          <a:solidFill>
                            <a:schemeClr val="dk1"/>
                          </a:solidFill>
                          <a:effectLst/>
                          <a:latin typeface="Microsoft YaHei" panose="020B0503020204020204" pitchFamily="34" charset="-122"/>
                          <a:ea typeface="Microsoft YaHei" panose="020B0503020204020204" pitchFamily="34" charset="-122"/>
                          <a:cs typeface="+mn-cs"/>
                        </a:rPr>
                        <a:t>/</a:t>
                      </a:r>
                      <a:r>
                        <a:rPr lang="zh-CN" altLang="en-US" sz="1200" kern="1200" dirty="0">
                          <a:solidFill>
                            <a:schemeClr val="dk1"/>
                          </a:solidFill>
                          <a:effectLst/>
                          <a:latin typeface="Microsoft YaHei" panose="020B0503020204020204" pitchFamily="34" charset="-122"/>
                          <a:ea typeface="Microsoft YaHei" panose="020B0503020204020204" pitchFamily="34" charset="-122"/>
                          <a:cs typeface="+mn-cs"/>
                        </a:rPr>
                        <a:t>关节炎 </a:t>
                      </a:r>
                    </a:p>
                  </a:txBody>
                  <a:tcPr marL="82145" marR="82145" marT="41073" marB="4107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3542517"/>
                  </a:ext>
                </a:extLst>
              </a:tr>
            </a:tbl>
          </a:graphicData>
        </a:graphic>
      </p:graphicFrame>
      <p:sp>
        <p:nvSpPr>
          <p:cNvPr id="18" name="文本框 17">
            <a:extLst>
              <a:ext uri="{FF2B5EF4-FFF2-40B4-BE49-F238E27FC236}">
                <a16:creationId xmlns:a16="http://schemas.microsoft.com/office/drawing/2014/main" id="{E1F88120-5EFD-4219-AD81-AD3416A29643}"/>
              </a:ext>
            </a:extLst>
          </p:cNvPr>
          <p:cNvSpPr txBox="1"/>
          <p:nvPr/>
        </p:nvSpPr>
        <p:spPr>
          <a:xfrm>
            <a:off x="1099735" y="6218709"/>
            <a:ext cx="6944530" cy="230832"/>
          </a:xfrm>
          <a:prstGeom prst="rect">
            <a:avLst/>
          </a:prstGeom>
          <a:noFill/>
        </p:spPr>
        <p:txBody>
          <a:bodyPr wrap="none" rtlCol="0">
            <a:spAutoFit/>
          </a:bodyPr>
          <a:lstStyle/>
          <a:p>
            <a:pPr algn="ctr" defTabSz="457200">
              <a:defRPr/>
            </a:pPr>
            <a:r>
              <a:rPr lang="zh-CN" altLang="en-US" sz="900" dirty="0">
                <a:solidFill>
                  <a:schemeClr val="tx1">
                    <a:lumMod val="65000"/>
                    <a:lumOff val="35000"/>
                  </a:schemeClr>
                </a:solidFill>
                <a:latin typeface="Microsoft YaHei" panose="020B0503020204020204" pitchFamily="34" charset="-122"/>
              </a:rPr>
              <a:t>注</a:t>
            </a:r>
            <a:r>
              <a:rPr lang="en-US" altLang="zh-CN" sz="900" dirty="0">
                <a:solidFill>
                  <a:schemeClr val="tx1">
                    <a:lumMod val="65000"/>
                    <a:lumOff val="35000"/>
                  </a:schemeClr>
                </a:solidFill>
                <a:latin typeface="Microsoft YaHei" panose="020B0503020204020204" pitchFamily="34" charset="-122"/>
              </a:rPr>
              <a:t>:</a:t>
            </a:r>
            <a:r>
              <a:rPr lang="en" altLang="zh-CN" sz="900" dirty="0">
                <a:solidFill>
                  <a:schemeClr val="tx1">
                    <a:lumMod val="65000"/>
                    <a:lumOff val="35000"/>
                  </a:schemeClr>
                </a:solidFill>
                <a:latin typeface="Microsoft YaHei" panose="020B0503020204020204" pitchFamily="34" charset="-122"/>
              </a:rPr>
              <a:t> PASI</a:t>
            </a:r>
            <a:r>
              <a:rPr lang="zh-CN" altLang="en" sz="900" dirty="0">
                <a:solidFill>
                  <a:schemeClr val="tx1">
                    <a:lumMod val="65000"/>
                    <a:lumOff val="35000"/>
                  </a:schemeClr>
                </a:solidFill>
                <a:latin typeface="Microsoft YaHei" panose="020B0503020204020204" pitchFamily="34" charset="-122"/>
              </a:rPr>
              <a:t>，</a:t>
            </a:r>
            <a:r>
              <a:rPr lang="zh-CN" altLang="en-US" sz="900" dirty="0">
                <a:solidFill>
                  <a:schemeClr val="tx1">
                    <a:lumMod val="65000"/>
                    <a:lumOff val="35000"/>
                  </a:schemeClr>
                </a:solidFill>
                <a:latin typeface="Microsoft YaHei" panose="020B0503020204020204" pitchFamily="34" charset="-122"/>
              </a:rPr>
              <a:t>银屑病皮损面积和严重程度指数</a:t>
            </a:r>
            <a:r>
              <a:rPr lang="en-US" altLang="zh-CN" sz="900" dirty="0">
                <a:solidFill>
                  <a:schemeClr val="tx1">
                    <a:lumMod val="65000"/>
                    <a:lumOff val="35000"/>
                  </a:schemeClr>
                </a:solidFill>
                <a:latin typeface="Microsoft YaHei" panose="020B0503020204020204" pitchFamily="34" charset="-122"/>
              </a:rPr>
              <a:t>; </a:t>
            </a:r>
            <a:r>
              <a:rPr lang="en" altLang="zh-CN" sz="900" dirty="0">
                <a:solidFill>
                  <a:schemeClr val="tx1">
                    <a:lumMod val="65000"/>
                    <a:lumOff val="35000"/>
                  </a:schemeClr>
                </a:solidFill>
                <a:latin typeface="Microsoft YaHei" panose="020B0503020204020204" pitchFamily="34" charset="-122"/>
              </a:rPr>
              <a:t>BSA</a:t>
            </a:r>
            <a:r>
              <a:rPr lang="zh-CN" altLang="en" sz="900" dirty="0">
                <a:solidFill>
                  <a:schemeClr val="tx1">
                    <a:lumMod val="65000"/>
                    <a:lumOff val="35000"/>
                  </a:schemeClr>
                </a:solidFill>
                <a:latin typeface="Microsoft YaHei" panose="020B0503020204020204" pitchFamily="34" charset="-122"/>
              </a:rPr>
              <a:t>，</a:t>
            </a:r>
            <a:r>
              <a:rPr lang="zh-CN" altLang="en-US" sz="900" dirty="0">
                <a:solidFill>
                  <a:schemeClr val="tx1">
                    <a:lumMod val="65000"/>
                    <a:lumOff val="35000"/>
                  </a:schemeClr>
                </a:solidFill>
                <a:latin typeface="Microsoft YaHei" panose="020B0503020204020204" pitchFamily="34" charset="-122"/>
              </a:rPr>
              <a:t>体表受累面积，一般在无法进行</a:t>
            </a:r>
            <a:r>
              <a:rPr lang="en-US" altLang="zh-CN" sz="900" dirty="0">
                <a:solidFill>
                  <a:schemeClr val="tx1">
                    <a:lumMod val="65000"/>
                    <a:lumOff val="35000"/>
                  </a:schemeClr>
                </a:solidFill>
                <a:latin typeface="Microsoft YaHei" panose="020B0503020204020204" pitchFamily="34" charset="-122"/>
              </a:rPr>
              <a:t>PASI</a:t>
            </a:r>
            <a:r>
              <a:rPr lang="zh-CN" altLang="en-US" sz="900" dirty="0">
                <a:solidFill>
                  <a:schemeClr val="tx1">
                    <a:lumMod val="65000"/>
                    <a:lumOff val="35000"/>
                  </a:schemeClr>
                </a:solidFill>
                <a:latin typeface="Microsoft YaHei" panose="020B0503020204020204" pitchFamily="34" charset="-122"/>
              </a:rPr>
              <a:t>评分的时候进行</a:t>
            </a:r>
            <a:r>
              <a:rPr lang="en-US" altLang="zh-CN" sz="900" dirty="0">
                <a:solidFill>
                  <a:schemeClr val="tx1">
                    <a:lumMod val="65000"/>
                    <a:lumOff val="35000"/>
                  </a:schemeClr>
                </a:solidFill>
                <a:latin typeface="Microsoft YaHei" panose="020B0503020204020204" pitchFamily="34" charset="-122"/>
              </a:rPr>
              <a:t>;</a:t>
            </a:r>
            <a:r>
              <a:rPr lang="en" altLang="zh-CN" sz="900" dirty="0">
                <a:solidFill>
                  <a:schemeClr val="tx1">
                    <a:lumMod val="65000"/>
                    <a:lumOff val="35000"/>
                  </a:schemeClr>
                </a:solidFill>
                <a:latin typeface="Microsoft YaHei" panose="020B0503020204020204" pitchFamily="34" charset="-122"/>
              </a:rPr>
              <a:t> DLQI</a:t>
            </a:r>
            <a:r>
              <a:rPr lang="zh-CN" altLang="en" sz="900" dirty="0">
                <a:solidFill>
                  <a:schemeClr val="tx1">
                    <a:lumMod val="65000"/>
                    <a:lumOff val="35000"/>
                  </a:schemeClr>
                </a:solidFill>
                <a:latin typeface="Microsoft YaHei" panose="020B0503020204020204" pitchFamily="34" charset="-122"/>
              </a:rPr>
              <a:t>，</a:t>
            </a:r>
            <a:r>
              <a:rPr lang="zh-CN" altLang="en-US" sz="900" dirty="0">
                <a:solidFill>
                  <a:schemeClr val="tx1">
                    <a:lumMod val="65000"/>
                    <a:lumOff val="35000"/>
                  </a:schemeClr>
                </a:solidFill>
                <a:latin typeface="Microsoft YaHei" panose="020B0503020204020204" pitchFamily="34" charset="-122"/>
              </a:rPr>
              <a:t>皮肤病生活质量指数 </a:t>
            </a:r>
          </a:p>
        </p:txBody>
      </p:sp>
      <p:sp>
        <p:nvSpPr>
          <p:cNvPr id="19" name="文本框 18">
            <a:extLst>
              <a:ext uri="{FF2B5EF4-FFF2-40B4-BE49-F238E27FC236}">
                <a16:creationId xmlns:a16="http://schemas.microsoft.com/office/drawing/2014/main" id="{5D69BE8A-0A3A-4356-8392-90A8BB24D802}"/>
              </a:ext>
            </a:extLst>
          </p:cNvPr>
          <p:cNvSpPr txBox="1"/>
          <p:nvPr/>
        </p:nvSpPr>
        <p:spPr>
          <a:xfrm>
            <a:off x="3210089" y="3873111"/>
            <a:ext cx="2723823" cy="369332"/>
          </a:xfrm>
          <a:prstGeom prst="rect">
            <a:avLst/>
          </a:prstGeom>
          <a:noFill/>
        </p:spPr>
        <p:txBody>
          <a:bodyPr wrap="none" rtlCol="0">
            <a:spAutoFit/>
          </a:bodyPr>
          <a:lstStyle/>
          <a:p>
            <a:pPr algn="ctr" defTabSz="457200">
              <a:defRPr/>
            </a:pPr>
            <a:r>
              <a:rPr kumimoji="1" lang="zh-CN" altLang="en-US" b="1" dirty="0">
                <a:solidFill>
                  <a:srgbClr val="A9232D"/>
                </a:solidFill>
                <a:latin typeface="Microsoft YaHei" panose="020B0503020204020204" pitchFamily="34" charset="-122"/>
              </a:rPr>
              <a:t>银屑病疾病严重程度评估</a:t>
            </a:r>
          </a:p>
        </p:txBody>
      </p:sp>
      <p:sp>
        <p:nvSpPr>
          <p:cNvPr id="4" name="矩形: 圆角 3">
            <a:extLst>
              <a:ext uri="{FF2B5EF4-FFF2-40B4-BE49-F238E27FC236}">
                <a16:creationId xmlns:a16="http://schemas.microsoft.com/office/drawing/2014/main" id="{7086EEE4-F367-4673-AA3A-9CAF6D3626F9}"/>
              </a:ext>
            </a:extLst>
          </p:cNvPr>
          <p:cNvSpPr/>
          <p:nvPr/>
        </p:nvSpPr>
        <p:spPr>
          <a:xfrm>
            <a:off x="431800" y="1701801"/>
            <a:ext cx="8265704" cy="2101849"/>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2">
            <a:extLst>
              <a:ext uri="{FF2B5EF4-FFF2-40B4-BE49-F238E27FC236}">
                <a16:creationId xmlns:a16="http://schemas.microsoft.com/office/drawing/2014/main" id="{53D0AE55-1E82-4173-AD19-65B3541F4681}"/>
              </a:ext>
            </a:extLst>
          </p:cNvPr>
          <p:cNvSpPr txBox="1">
            <a:spLocks/>
          </p:cNvSpPr>
          <p:nvPr/>
        </p:nvSpPr>
        <p:spPr>
          <a:xfrm>
            <a:off x="914400" y="2076794"/>
            <a:ext cx="7315200" cy="159284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25000"/>
              </a:lnSpc>
              <a:spcBef>
                <a:spcPts val="300"/>
              </a:spcBef>
              <a:spcAft>
                <a:spcPts val="0"/>
              </a:spcAft>
              <a:buClrTx/>
              <a:buSzTx/>
              <a:buFont typeface="+mj-ea"/>
              <a:buAutoNum type="circleNumDbPlain"/>
              <a:tabLst/>
              <a:defRPr/>
            </a:pP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中重度斑块状银屑病患者：</a:t>
            </a:r>
            <a:r>
              <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PASI ≥3</a:t>
            </a: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分 或 </a:t>
            </a:r>
            <a:r>
              <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BSA</a:t>
            </a: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评分 ≥</a:t>
            </a:r>
            <a:r>
              <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3%</a:t>
            </a:r>
          </a:p>
          <a:p>
            <a:pPr marL="288000" marR="0" lvl="0" indent="-288000" algn="l" defTabSz="914400" rtl="0" eaLnBrk="1" fontAlgn="auto" latinLnBrk="0" hangingPunct="1">
              <a:lnSpc>
                <a:spcPct val="125000"/>
              </a:lnSpc>
              <a:spcBef>
                <a:spcPts val="300"/>
              </a:spcBef>
              <a:spcAft>
                <a:spcPts val="0"/>
              </a:spcAft>
              <a:buClrTx/>
              <a:buSzTx/>
              <a:buFont typeface="+mj-ea"/>
              <a:buAutoNum type="circleNumDbPlain"/>
              <a:tabLst/>
              <a:defRPr/>
            </a:pP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生活质量低的患者： </a:t>
            </a:r>
            <a:r>
              <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DLQI ≥6</a:t>
            </a: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分</a:t>
            </a:r>
          </a:p>
          <a:p>
            <a:pPr marL="288000" marR="0" lvl="0" indent="-288000" algn="l" defTabSz="914400" rtl="0" eaLnBrk="1" fontAlgn="auto" latinLnBrk="0" hangingPunct="1">
              <a:lnSpc>
                <a:spcPct val="125000"/>
              </a:lnSpc>
              <a:spcBef>
                <a:spcPts val="300"/>
              </a:spcBef>
              <a:spcAft>
                <a:spcPts val="0"/>
              </a:spcAft>
              <a:buClrTx/>
              <a:buSzTx/>
              <a:buFont typeface="+mj-ea"/>
              <a:buAutoNum type="circleNumDbPlain"/>
              <a:tabLst/>
              <a:defRPr/>
            </a:pP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累及关节的患者：受累关节可表现为肿胀、疼痛、晨僵及关节活动受限等，严重者呈进行性进展。</a:t>
            </a:r>
          </a:p>
          <a:p>
            <a:pPr marL="288000" marR="0" lvl="0" indent="-288000" algn="l" defTabSz="914400" rtl="0" eaLnBrk="1" fontAlgn="auto" latinLnBrk="0" hangingPunct="1">
              <a:lnSpc>
                <a:spcPct val="125000"/>
              </a:lnSpc>
              <a:spcBef>
                <a:spcPts val="300"/>
              </a:spcBef>
              <a:spcAft>
                <a:spcPts val="0"/>
              </a:spcAft>
              <a:buClrTx/>
              <a:buSzTx/>
              <a:buFont typeface="+mj-ea"/>
              <a:buAutoNum type="circleNumDbPlain"/>
              <a:tabLst/>
              <a:defRPr/>
            </a:pP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特殊部位的患者：疾病的部位在面部、手足、指甲、生殖器的患者</a:t>
            </a:r>
          </a:p>
        </p:txBody>
      </p:sp>
      <p:sp>
        <p:nvSpPr>
          <p:cNvPr id="6" name="矩形: 圆角 5">
            <a:extLst>
              <a:ext uri="{FF2B5EF4-FFF2-40B4-BE49-F238E27FC236}">
                <a16:creationId xmlns:a16="http://schemas.microsoft.com/office/drawing/2014/main" id="{D44832EA-CA78-4E05-9DF5-AAD1FC3A84B4}"/>
              </a:ext>
            </a:extLst>
          </p:cNvPr>
          <p:cNvSpPr/>
          <p:nvPr/>
        </p:nvSpPr>
        <p:spPr>
          <a:xfrm>
            <a:off x="431800" y="1414780"/>
            <a:ext cx="47625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综合国内外权威推荐，生物制剂适用人群</a:t>
            </a:r>
            <a:r>
              <a:rPr kumimoji="1" lang="zh-CN" altLang="en-US" b="1" dirty="0">
                <a:solidFill>
                  <a:schemeClr val="bg1"/>
                </a:solidFill>
                <a:latin typeface="Microsoft YaHei" panose="020B0503020204020204" pitchFamily="34" charset="-122"/>
                <a:ea typeface="Microsoft YaHei" panose="020B0503020204020204" pitchFamily="34" charset="-122"/>
              </a:rPr>
              <a:t>：</a:t>
            </a:r>
            <a:endParaRPr kumimoji="1" lang="en-US" altLang="zh-CN" b="1" i="0" u="none" strike="noStrike" kern="1200" cap="none" spc="0" normalizeH="0" baseline="3000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2222791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1EC10A-7707-A543-BDC6-9434301A7025}"/>
              </a:ext>
            </a:extLst>
          </p:cNvPr>
          <p:cNvSpPr>
            <a:spLocks noGrp="1"/>
          </p:cNvSpPr>
          <p:nvPr>
            <p:ph type="title"/>
          </p:nvPr>
        </p:nvSpPr>
        <p:spPr/>
        <p:txBody>
          <a:bodyPr/>
          <a:lstStyle/>
          <a:p>
            <a:r>
              <a:rPr lang="zh-CN" altLang="en-US" dirty="0"/>
              <a:t>七、银屑病生物治疗 </a:t>
            </a:r>
            <a:r>
              <a:rPr lang="en-US" altLang="zh-CN" dirty="0"/>
              <a:t>- </a:t>
            </a:r>
            <a:r>
              <a:rPr lang="zh-CN" altLang="en-US" dirty="0"/>
              <a:t>治疗前筛查评估</a:t>
            </a:r>
          </a:p>
        </p:txBody>
      </p:sp>
      <p:sp>
        <p:nvSpPr>
          <p:cNvPr id="9" name="文本占位符 8">
            <a:extLst>
              <a:ext uri="{FF2B5EF4-FFF2-40B4-BE49-F238E27FC236}">
                <a16:creationId xmlns:a16="http://schemas.microsoft.com/office/drawing/2014/main" id="{B928CD49-0799-43D8-B14F-947568E256D6}"/>
              </a:ext>
            </a:extLst>
          </p:cNvPr>
          <p:cNvSpPr>
            <a:spLocks noGrp="1"/>
          </p:cNvSpPr>
          <p:nvPr>
            <p:ph type="body" sz="quarter" idx="10"/>
          </p:nvPr>
        </p:nvSpPr>
        <p:spPr/>
        <p:txBody>
          <a:bodyPr/>
          <a:lstStyle/>
          <a:p>
            <a:r>
              <a:rPr lang="zh-CN" altLang="en-US" noProof="0" dirty="0"/>
              <a:t>中华医学会皮肤性病学分会</a:t>
            </a:r>
            <a:r>
              <a:rPr lang="en-US" altLang="zh-CN" noProof="0" dirty="0"/>
              <a:t>.中国银屑病生物治疗专家共识（2019）</a:t>
            </a:r>
          </a:p>
        </p:txBody>
      </p:sp>
      <p:sp>
        <p:nvSpPr>
          <p:cNvPr id="4" name="矩形: 圆角 3">
            <a:extLst>
              <a:ext uri="{FF2B5EF4-FFF2-40B4-BE49-F238E27FC236}">
                <a16:creationId xmlns:a16="http://schemas.microsoft.com/office/drawing/2014/main" id="{18E16618-7445-4941-BE69-474F475685DD}"/>
              </a:ext>
            </a:extLst>
          </p:cNvPr>
          <p:cNvSpPr/>
          <p:nvPr/>
        </p:nvSpPr>
        <p:spPr>
          <a:xfrm>
            <a:off x="431800" y="1701800"/>
            <a:ext cx="8265704" cy="194310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内容占位符 2">
            <a:extLst>
              <a:ext uri="{FF2B5EF4-FFF2-40B4-BE49-F238E27FC236}">
                <a16:creationId xmlns:a16="http://schemas.microsoft.com/office/drawing/2014/main" id="{57248B63-5664-46BD-9855-46E440A65A30}"/>
              </a:ext>
            </a:extLst>
          </p:cNvPr>
          <p:cNvSpPr txBox="1">
            <a:spLocks/>
          </p:cNvSpPr>
          <p:nvPr/>
        </p:nvSpPr>
        <p:spPr>
          <a:xfrm>
            <a:off x="914400" y="2140293"/>
            <a:ext cx="7315200" cy="1288707"/>
          </a:xfrm>
          <a:prstGeom prst="rect">
            <a:avLst/>
          </a:prstGeom>
        </p:spPr>
        <p:txBody>
          <a:bodyPr vert="horz" lIns="0" tIns="0" rIns="0" bIns="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indent="-288000">
              <a:lnSpc>
                <a:spcPct val="114000"/>
              </a:lnSpc>
              <a:spcBef>
                <a:spcPts val="300"/>
              </a:spcBef>
              <a:buFont typeface="+mj-ea"/>
              <a:buAutoNum type="circleNumDbPlain"/>
              <a:defRPr/>
            </a:pPr>
            <a:r>
              <a:rPr lang="zh-CN" altLang="en-US" dirty="0">
                <a:solidFill>
                  <a:sysClr val="windowText" lastClr="000000"/>
                </a:solidFill>
              </a:rPr>
              <a:t>血常规</a:t>
            </a:r>
          </a:p>
          <a:p>
            <a:pPr marL="288000" indent="-288000">
              <a:lnSpc>
                <a:spcPct val="114000"/>
              </a:lnSpc>
              <a:spcBef>
                <a:spcPts val="300"/>
              </a:spcBef>
              <a:buFont typeface="+mj-ea"/>
              <a:buAutoNum type="circleNumDbPlain"/>
              <a:defRPr/>
            </a:pPr>
            <a:r>
              <a:rPr lang="zh-CN" altLang="en-US" dirty="0">
                <a:solidFill>
                  <a:sysClr val="windowText" lastClr="000000"/>
                </a:solidFill>
              </a:rPr>
              <a:t>肝功能</a:t>
            </a:r>
          </a:p>
          <a:p>
            <a:pPr marL="288000" indent="-288000">
              <a:lnSpc>
                <a:spcPct val="114000"/>
              </a:lnSpc>
              <a:spcBef>
                <a:spcPts val="300"/>
              </a:spcBef>
              <a:buFont typeface="+mj-ea"/>
              <a:buAutoNum type="circleNumDbPlain"/>
              <a:defRPr/>
            </a:pPr>
            <a:r>
              <a:rPr lang="zh-CN" altLang="en-US" dirty="0">
                <a:solidFill>
                  <a:sysClr val="windowText" lastClr="000000"/>
                </a:solidFill>
              </a:rPr>
              <a:t>肾功能（肌酐）</a:t>
            </a:r>
          </a:p>
          <a:p>
            <a:pPr marL="288000" indent="-288000">
              <a:lnSpc>
                <a:spcPct val="114000"/>
              </a:lnSpc>
              <a:spcBef>
                <a:spcPts val="300"/>
              </a:spcBef>
              <a:buFont typeface="+mj-ea"/>
              <a:buAutoNum type="circleNumDbPlain"/>
              <a:defRPr/>
            </a:pPr>
            <a:r>
              <a:rPr lang="en-US" altLang="zh-CN" dirty="0">
                <a:solidFill>
                  <a:sysClr val="windowText" lastClr="000000"/>
                </a:solidFill>
              </a:rPr>
              <a:t>HBV</a:t>
            </a:r>
            <a:r>
              <a:rPr lang="zh-CN" altLang="en-US" dirty="0">
                <a:solidFill>
                  <a:sysClr val="windowText" lastClr="000000"/>
                </a:solidFill>
              </a:rPr>
              <a:t>、</a:t>
            </a:r>
            <a:r>
              <a:rPr lang="en-US" altLang="zh-CN" dirty="0">
                <a:solidFill>
                  <a:sysClr val="windowText" lastClr="000000"/>
                </a:solidFill>
              </a:rPr>
              <a:t>HCV</a:t>
            </a:r>
            <a:r>
              <a:rPr lang="zh-CN" altLang="en-US" dirty="0">
                <a:solidFill>
                  <a:sysClr val="windowText" lastClr="000000"/>
                </a:solidFill>
              </a:rPr>
              <a:t>血清学检测</a:t>
            </a:r>
          </a:p>
          <a:p>
            <a:pPr marL="288000" indent="-288000">
              <a:lnSpc>
                <a:spcPct val="114000"/>
              </a:lnSpc>
              <a:spcBef>
                <a:spcPts val="300"/>
              </a:spcBef>
              <a:buFont typeface="+mj-ea"/>
              <a:buAutoNum type="circleNumDbPlain"/>
              <a:defRPr/>
            </a:pPr>
            <a:r>
              <a:rPr lang="zh-CN" altLang="en-US" dirty="0">
                <a:solidFill>
                  <a:sysClr val="windowText" lastClr="000000"/>
                </a:solidFill>
              </a:rPr>
              <a:t>结核筛查：</a:t>
            </a:r>
          </a:p>
          <a:p>
            <a:pPr marL="396000">
              <a:lnSpc>
                <a:spcPct val="114000"/>
              </a:lnSpc>
              <a:spcBef>
                <a:spcPts val="300"/>
              </a:spcBef>
              <a:defRPr/>
            </a:pPr>
            <a:r>
              <a:rPr kumimoji="1" lang="en-US" altLang="zh-CN"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PPD</a:t>
            </a: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或</a:t>
            </a:r>
            <a:r>
              <a:rPr kumimoji="1" lang="en-US" altLang="zh-CN"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T-Spot</a:t>
            </a: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或</a:t>
            </a:r>
            <a:r>
              <a:rPr kumimoji="1" lang="en-US" altLang="zh-CN" i="0" u="none" strike="noStrike" kern="1200" cap="none" spc="0" normalizeH="0" baseline="0" noProof="0" dirty="0" err="1">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Quantiferon</a:t>
            </a:r>
            <a:r>
              <a:rPr kumimoji="1" lang="en-US" altLang="zh-CN"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 Gold</a:t>
            </a:r>
          </a:p>
          <a:p>
            <a:pPr marL="396000">
              <a:lnSpc>
                <a:spcPct val="114000"/>
              </a:lnSpc>
              <a:spcBef>
                <a:spcPts val="300"/>
              </a:spcBef>
              <a:defRPr/>
            </a:pP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胸部</a:t>
            </a:r>
            <a:r>
              <a:rPr kumimoji="1" lang="en-US" altLang="zh-CN"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X</a:t>
            </a: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线或</a:t>
            </a:r>
            <a:r>
              <a:rPr kumimoji="1" lang="en-US" altLang="zh-CN"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CT</a:t>
            </a: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检查</a:t>
            </a:r>
          </a:p>
        </p:txBody>
      </p:sp>
      <p:sp>
        <p:nvSpPr>
          <p:cNvPr id="8" name="矩形: 圆角 7">
            <a:extLst>
              <a:ext uri="{FF2B5EF4-FFF2-40B4-BE49-F238E27FC236}">
                <a16:creationId xmlns:a16="http://schemas.microsoft.com/office/drawing/2014/main" id="{36A0DE6C-81D8-4027-A88F-F0A4C8DFCFD9}"/>
              </a:ext>
            </a:extLst>
          </p:cNvPr>
          <p:cNvSpPr/>
          <p:nvPr/>
        </p:nvSpPr>
        <p:spPr>
          <a:xfrm>
            <a:off x="431800" y="1414780"/>
            <a:ext cx="45720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1.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依据</a:t>
            </a: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2019</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中国共识所有患者必检项目</a:t>
            </a:r>
          </a:p>
        </p:txBody>
      </p:sp>
      <p:sp>
        <p:nvSpPr>
          <p:cNvPr id="11" name="矩形: 圆角 10">
            <a:extLst>
              <a:ext uri="{FF2B5EF4-FFF2-40B4-BE49-F238E27FC236}">
                <a16:creationId xmlns:a16="http://schemas.microsoft.com/office/drawing/2014/main" id="{FA68626F-E70F-436E-81AA-FE8C937AF1BC}"/>
              </a:ext>
            </a:extLst>
          </p:cNvPr>
          <p:cNvSpPr/>
          <p:nvPr/>
        </p:nvSpPr>
        <p:spPr>
          <a:xfrm>
            <a:off x="431800" y="4152900"/>
            <a:ext cx="8265704" cy="194310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内容占位符 2">
            <a:extLst>
              <a:ext uri="{FF2B5EF4-FFF2-40B4-BE49-F238E27FC236}">
                <a16:creationId xmlns:a16="http://schemas.microsoft.com/office/drawing/2014/main" id="{F7718235-1EA9-46A7-9FC6-F40D872FBB19}"/>
              </a:ext>
            </a:extLst>
          </p:cNvPr>
          <p:cNvSpPr txBox="1">
            <a:spLocks/>
          </p:cNvSpPr>
          <p:nvPr/>
        </p:nvSpPr>
        <p:spPr>
          <a:xfrm>
            <a:off x="914400" y="4591393"/>
            <a:ext cx="7315200" cy="1288707"/>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indent="-288000">
              <a:lnSpc>
                <a:spcPct val="114000"/>
              </a:lnSpc>
              <a:spcBef>
                <a:spcPts val="300"/>
              </a:spcBef>
              <a:buFont typeface="+mj-ea"/>
              <a:buAutoNum type="circleNumDbPlain"/>
              <a:defRPr/>
            </a:pPr>
            <a:r>
              <a:rPr lang="en-US" altLang="zh-CN" dirty="0">
                <a:solidFill>
                  <a:sysClr val="windowText" lastClr="000000"/>
                </a:solidFill>
              </a:rPr>
              <a:t>HIV</a:t>
            </a:r>
            <a:r>
              <a:rPr lang="zh-CN" altLang="en-US" dirty="0">
                <a:solidFill>
                  <a:sysClr val="windowText" lastClr="000000"/>
                </a:solidFill>
              </a:rPr>
              <a:t>血清学检测：通过问诊和病史，根据患者危险因素决定</a:t>
            </a:r>
          </a:p>
          <a:p>
            <a:pPr marL="288000" indent="-288000">
              <a:lnSpc>
                <a:spcPct val="114000"/>
              </a:lnSpc>
              <a:spcBef>
                <a:spcPts val="300"/>
              </a:spcBef>
              <a:buFont typeface="+mj-ea"/>
              <a:buAutoNum type="circleNumDbPlain"/>
              <a:defRPr/>
            </a:pPr>
            <a:r>
              <a:rPr lang="zh-CN" altLang="en-US" dirty="0">
                <a:solidFill>
                  <a:sysClr val="windowText" lastClr="000000"/>
                </a:solidFill>
              </a:rPr>
              <a:t>尿妊娠试验：育龄期女性</a:t>
            </a:r>
          </a:p>
          <a:p>
            <a:pPr marL="288000" indent="-288000">
              <a:lnSpc>
                <a:spcPct val="114000"/>
              </a:lnSpc>
              <a:spcBef>
                <a:spcPts val="300"/>
              </a:spcBef>
              <a:buFont typeface="+mj-ea"/>
              <a:buAutoNum type="circleNumDbPlain"/>
              <a:defRPr/>
            </a:pPr>
            <a:r>
              <a:rPr lang="zh-CN" altLang="en-US" dirty="0">
                <a:solidFill>
                  <a:sysClr val="windowText" lastClr="000000"/>
                </a:solidFill>
              </a:rPr>
              <a:t>抗核抗体（</a:t>
            </a:r>
            <a:r>
              <a:rPr lang="en-US" altLang="zh-CN" dirty="0">
                <a:solidFill>
                  <a:sysClr val="windowText" lastClr="000000"/>
                </a:solidFill>
              </a:rPr>
              <a:t>ANA</a:t>
            </a:r>
            <a:r>
              <a:rPr lang="zh-CN" altLang="en-US" dirty="0">
                <a:solidFill>
                  <a:sysClr val="windowText" lastClr="000000"/>
                </a:solidFill>
              </a:rPr>
              <a:t>）检测：拟用 </a:t>
            </a:r>
            <a:r>
              <a:rPr lang="en-US" altLang="zh-CN" dirty="0">
                <a:solidFill>
                  <a:sysClr val="windowText" lastClr="000000"/>
                </a:solidFill>
              </a:rPr>
              <a:t>TNFα </a:t>
            </a:r>
            <a:r>
              <a:rPr lang="zh-CN" altLang="en-US" dirty="0">
                <a:solidFill>
                  <a:sysClr val="windowText" lastClr="000000"/>
                </a:solidFill>
              </a:rPr>
              <a:t>抑制剂者检查，必要时加查 </a:t>
            </a:r>
            <a:r>
              <a:rPr lang="en-US" altLang="zh-CN" dirty="0">
                <a:solidFill>
                  <a:sysClr val="windowText" lastClr="000000"/>
                </a:solidFill>
              </a:rPr>
              <a:t>dsDNA </a:t>
            </a:r>
            <a:r>
              <a:rPr lang="zh-CN" altLang="en-US" dirty="0">
                <a:solidFill>
                  <a:sysClr val="windowText" lastClr="000000"/>
                </a:solidFill>
              </a:rPr>
              <a:t>以评估自身免疫病风险 </a:t>
            </a:r>
          </a:p>
        </p:txBody>
      </p:sp>
      <p:sp>
        <p:nvSpPr>
          <p:cNvPr id="13" name="矩形: 圆角 12">
            <a:extLst>
              <a:ext uri="{FF2B5EF4-FFF2-40B4-BE49-F238E27FC236}">
                <a16:creationId xmlns:a16="http://schemas.microsoft.com/office/drawing/2014/main" id="{2F2C37F6-915F-45DD-A43A-C4C8EACD6C30}"/>
              </a:ext>
            </a:extLst>
          </p:cNvPr>
          <p:cNvSpPr/>
          <p:nvPr/>
        </p:nvSpPr>
        <p:spPr>
          <a:xfrm>
            <a:off x="431800" y="3865880"/>
            <a:ext cx="45720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2.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依据</a:t>
            </a: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2019</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中国共识特殊患者筛查项目</a:t>
            </a:r>
          </a:p>
        </p:txBody>
      </p:sp>
    </p:spTree>
    <p:extLst>
      <p:ext uri="{BB962C8B-B14F-4D97-AF65-F5344CB8AC3E}">
        <p14:creationId xmlns:p14="http://schemas.microsoft.com/office/powerpoint/2010/main" val="1804277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DCA04E-109F-4B4C-9CD1-17D7C76E69A5}"/>
              </a:ext>
            </a:extLst>
          </p:cNvPr>
          <p:cNvSpPr>
            <a:spLocks noGrp="1"/>
          </p:cNvSpPr>
          <p:nvPr>
            <p:ph type="title"/>
          </p:nvPr>
        </p:nvSpPr>
        <p:spPr/>
        <p:txBody>
          <a:bodyPr/>
          <a:lstStyle/>
          <a:p>
            <a:r>
              <a:rPr lang="zh-CN" altLang="en-US" dirty="0"/>
              <a:t>七、银屑病生物治疗</a:t>
            </a:r>
            <a:r>
              <a:rPr lang="en-US" altLang="zh-CN" dirty="0"/>
              <a:t>-</a:t>
            </a:r>
            <a:r>
              <a:rPr lang="zh-CN" altLang="en-US" dirty="0"/>
              <a:t>治疗前筛查评估</a:t>
            </a:r>
          </a:p>
        </p:txBody>
      </p:sp>
      <p:sp>
        <p:nvSpPr>
          <p:cNvPr id="6" name="文本占位符 5">
            <a:extLst>
              <a:ext uri="{FF2B5EF4-FFF2-40B4-BE49-F238E27FC236}">
                <a16:creationId xmlns:a16="http://schemas.microsoft.com/office/drawing/2014/main" id="{ECEE7F24-0E54-4175-91EC-87BB6032A2C8}"/>
              </a:ext>
            </a:extLst>
          </p:cNvPr>
          <p:cNvSpPr>
            <a:spLocks noGrp="1"/>
          </p:cNvSpPr>
          <p:nvPr>
            <p:ph type="body" sz="quarter" idx="10"/>
          </p:nvPr>
        </p:nvSpPr>
        <p:spPr/>
        <p:txBody>
          <a:bodyPr/>
          <a:lstStyle/>
          <a:p>
            <a:r>
              <a:rPr lang="zh-CN" altLang="en-US" noProof="0" dirty="0"/>
              <a:t>中华医学会皮肤性病学分会</a:t>
            </a:r>
            <a:r>
              <a:rPr lang="en-US" altLang="zh-CN" noProof="0" dirty="0"/>
              <a:t>.中国银屑病生物治疗专家共识（2019）</a:t>
            </a:r>
          </a:p>
        </p:txBody>
      </p:sp>
      <p:graphicFrame>
        <p:nvGraphicFramePr>
          <p:cNvPr id="26" name="表格 25">
            <a:extLst>
              <a:ext uri="{FF2B5EF4-FFF2-40B4-BE49-F238E27FC236}">
                <a16:creationId xmlns:a16="http://schemas.microsoft.com/office/drawing/2014/main" id="{5D23AD1D-7353-D942-99C4-BC281971726D}"/>
              </a:ext>
            </a:extLst>
          </p:cNvPr>
          <p:cNvGraphicFramePr>
            <a:graphicFrameLocks noGrp="1"/>
          </p:cNvGraphicFramePr>
          <p:nvPr>
            <p:extLst>
              <p:ext uri="{D42A27DB-BD31-4B8C-83A1-F6EECF244321}">
                <p14:modId xmlns:p14="http://schemas.microsoft.com/office/powerpoint/2010/main" val="2233361507"/>
              </p:ext>
            </p:extLst>
          </p:nvPr>
        </p:nvGraphicFramePr>
        <p:xfrm>
          <a:off x="570040" y="3830586"/>
          <a:ext cx="8003920" cy="2131218"/>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57174">
                  <a:extLst>
                    <a:ext uri="{9D8B030D-6E8A-4147-A177-3AD203B41FA5}">
                      <a16:colId xmlns:a16="http://schemas.microsoft.com/office/drawing/2014/main" val="20002"/>
                    </a:ext>
                  </a:extLst>
                </a:gridCol>
                <a:gridCol w="615203">
                  <a:extLst>
                    <a:ext uri="{9D8B030D-6E8A-4147-A177-3AD203B41FA5}">
                      <a16:colId xmlns:a16="http://schemas.microsoft.com/office/drawing/2014/main" val="20003"/>
                    </a:ext>
                  </a:extLst>
                </a:gridCol>
                <a:gridCol w="756000">
                  <a:extLst>
                    <a:ext uri="{9D8B030D-6E8A-4147-A177-3AD203B41FA5}">
                      <a16:colId xmlns:a16="http://schemas.microsoft.com/office/drawing/2014/main" val="20004"/>
                    </a:ext>
                  </a:extLst>
                </a:gridCol>
                <a:gridCol w="75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578865">
                  <a:extLst>
                    <a:ext uri="{9D8B030D-6E8A-4147-A177-3AD203B41FA5}">
                      <a16:colId xmlns:a16="http://schemas.microsoft.com/office/drawing/2014/main" val="20007"/>
                    </a:ext>
                  </a:extLst>
                </a:gridCol>
                <a:gridCol w="1984678">
                  <a:extLst>
                    <a:ext uri="{9D8B030D-6E8A-4147-A177-3AD203B41FA5}">
                      <a16:colId xmlns:a16="http://schemas.microsoft.com/office/drawing/2014/main" val="20008"/>
                    </a:ext>
                  </a:extLst>
                </a:gridCol>
              </a:tblGrid>
              <a:tr h="576000">
                <a:tc rowSpan="2">
                  <a:txBody>
                    <a:bodyPr/>
                    <a:lstStyle/>
                    <a:p>
                      <a:pPr algn="ct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患者</a:t>
                      </a:r>
                      <a:endParaRPr lang="en-US" altLang="zh-CN" sz="1200" dirty="0">
                        <a:solidFill>
                          <a:schemeClr val="bg1"/>
                        </a:solidFill>
                        <a:latin typeface="Microsoft YaHei" panose="020B0503020204020204" pitchFamily="34" charset="-122"/>
                        <a:ea typeface="Microsoft YaHei" panose="020B0503020204020204" pitchFamily="34" charset="-122"/>
                        <a:cs typeface="+mn-ea"/>
                        <a:sym typeface="+mn-lt"/>
                      </a:endParaRPr>
                    </a:p>
                    <a:p>
                      <a:pPr algn="ct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类型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A9232D"/>
                    </a:solidFill>
                  </a:tcPr>
                </a:tc>
                <a:tc gridSpan="5">
                  <a:txBody>
                    <a:bodyPr/>
                    <a:lstStyle/>
                    <a:p>
                      <a:pPr algn="ct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乙肝两对半</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9232D"/>
                    </a:solidFill>
                  </a:tcPr>
                </a:tc>
                <a:tc hMerge="1">
                  <a:txBody>
                    <a:bodyPr/>
                    <a:lstStyle/>
                    <a:p>
                      <a:endParaRPr lang="zh-CN" altLang="en-US" sz="1000" dirty="0">
                        <a:latin typeface="Microsoft YaHei" panose="020B0503020204020204" pitchFamily="34" charset="-122"/>
                        <a:ea typeface="Microsoft YaHei" panose="020B0503020204020204" pitchFamily="34" charset="-122"/>
                      </a:endParaRPr>
                    </a:p>
                  </a:txBody>
                  <a:tcPr/>
                </a:tc>
                <a:tc hMerge="1">
                  <a:txBody>
                    <a:bodyPr/>
                    <a:lstStyle/>
                    <a:p>
                      <a:endParaRPr lang="zh-CN" altLang="en-US" sz="1000" dirty="0">
                        <a:latin typeface="Microsoft YaHei" panose="020B0503020204020204" pitchFamily="34" charset="-122"/>
                        <a:ea typeface="Microsoft YaHei" panose="020B0503020204020204" pitchFamily="34" charset="-122"/>
                      </a:endParaRPr>
                    </a:p>
                  </a:txBody>
                  <a:tcPr/>
                </a:tc>
                <a:tc hMerge="1">
                  <a:txBody>
                    <a:bodyPr/>
                    <a:lstStyle/>
                    <a:p>
                      <a:endParaRPr lang="zh-CN" altLang="en-US" sz="1000" dirty="0">
                        <a:latin typeface="Microsoft YaHei" panose="020B0503020204020204" pitchFamily="34" charset="-122"/>
                        <a:ea typeface="Microsoft YaHei" panose="020B0503020204020204" pitchFamily="34" charset="-122"/>
                      </a:endParaRPr>
                    </a:p>
                  </a:txBody>
                  <a:tcPr/>
                </a:tc>
                <a:tc hMerge="1">
                  <a:txBody>
                    <a:bodyPr/>
                    <a:lstStyle/>
                    <a:p>
                      <a:endParaRPr lang="zh-CN" altLang="en-US" sz="1000" dirty="0">
                        <a:latin typeface="Microsoft YaHei" panose="020B0503020204020204" pitchFamily="34" charset="-122"/>
                        <a:ea typeface="Microsoft YaHei" panose="020B0503020204020204" pitchFamily="34" charset="-122"/>
                      </a:endParaRPr>
                    </a:p>
                  </a:txBody>
                  <a:tcPr/>
                </a:tc>
                <a:tc>
                  <a:txBody>
                    <a:bodyPr/>
                    <a:lstStyle/>
                    <a:p>
                      <a:pPr algn="ct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血清病毒</a:t>
                      </a:r>
                      <a:endParaRPr lang="en-US" altLang="zh-CN" sz="1200" dirty="0">
                        <a:solidFill>
                          <a:schemeClr val="bg1"/>
                        </a:solidFill>
                        <a:latin typeface="Microsoft YaHei" panose="020B0503020204020204" pitchFamily="34" charset="-122"/>
                        <a:ea typeface="Microsoft YaHei" panose="020B0503020204020204" pitchFamily="34" charset="-122"/>
                        <a:cs typeface="+mn-ea"/>
                        <a:sym typeface="+mn-lt"/>
                      </a:endParaRPr>
                    </a:p>
                    <a:p>
                      <a:pPr algn="ct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含量</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9232D"/>
                    </a:solidFill>
                  </a:tcPr>
                </a:tc>
                <a:tc rowSpan="2">
                  <a:txBody>
                    <a:bodyPr/>
                    <a:lstStyle/>
                    <a:p>
                      <a:pPr algn="ct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肝</a:t>
                      </a:r>
                      <a:endParaRPr lang="en-US" altLang="zh-CN" sz="1200" dirty="0">
                        <a:solidFill>
                          <a:schemeClr val="bg1"/>
                        </a:solidFill>
                        <a:latin typeface="Microsoft YaHei" panose="020B0503020204020204" pitchFamily="34" charset="-122"/>
                        <a:ea typeface="Microsoft YaHei" panose="020B0503020204020204" pitchFamily="34" charset="-122"/>
                        <a:cs typeface="+mn-ea"/>
                        <a:sym typeface="+mn-lt"/>
                      </a:endParaRPr>
                    </a:p>
                    <a:p>
                      <a:pPr algn="ct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功</a:t>
                      </a:r>
                      <a:endParaRPr lang="en-US" altLang="zh-CN" sz="1200" dirty="0">
                        <a:solidFill>
                          <a:schemeClr val="bg1"/>
                        </a:solidFill>
                        <a:latin typeface="Microsoft YaHei" panose="020B0503020204020204" pitchFamily="34" charset="-122"/>
                        <a:ea typeface="Microsoft YaHei" panose="020B0503020204020204" pitchFamily="34" charset="-122"/>
                        <a:cs typeface="+mn-ea"/>
                        <a:sym typeface="+mn-lt"/>
                      </a:endParaRPr>
                    </a:p>
                    <a:p>
                      <a:pPr algn="ct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能</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A9232D"/>
                    </a:solidFill>
                  </a:tcPr>
                </a:tc>
                <a:tc rowSpan="2">
                  <a:txBody>
                    <a:bodyPr/>
                    <a:lstStyle/>
                    <a:p>
                      <a:pPr algn="ct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处置意见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A9232D"/>
                    </a:solidFill>
                  </a:tcPr>
                </a:tc>
                <a:extLst>
                  <a:ext uri="{0D108BD9-81ED-4DB2-BD59-A6C34878D82A}">
                    <a16:rowId xmlns:a16="http://schemas.microsoft.com/office/drawing/2014/main" val="10000"/>
                  </a:ext>
                </a:extLst>
              </a:tr>
              <a:tr h="547218">
                <a:tc vMerge="1">
                  <a:txBody>
                    <a:bodyPr/>
                    <a:lstStyle/>
                    <a:p>
                      <a:endParaRPr lang="zh-CN" altLang="en-US" sz="1000" dirty="0">
                        <a:latin typeface="Microsoft YaHei" panose="020B0503020204020204" pitchFamily="34" charset="-122"/>
                        <a:ea typeface="Microsoft YaHei" panose="020B0503020204020204" pitchFamily="34" charset="-122"/>
                      </a:endParaRPr>
                    </a:p>
                  </a:txBody>
                  <a:tcPr anchor="ctr"/>
                </a:tc>
                <a:tc>
                  <a:txBody>
                    <a:bodyPr/>
                    <a:lstStyle/>
                    <a:p>
                      <a:pPr algn="ctr"/>
                      <a:r>
                        <a:rPr lang="en-US" altLang="zh-CN" sz="1200" dirty="0">
                          <a:solidFill>
                            <a:schemeClr val="bg1"/>
                          </a:solidFill>
                          <a:latin typeface="Microsoft YaHei" panose="020B0503020204020204" pitchFamily="34" charset="-122"/>
                          <a:ea typeface="Microsoft YaHei" panose="020B0503020204020204" pitchFamily="34" charset="-122"/>
                          <a:cs typeface="+mn-ea"/>
                          <a:sym typeface="+mn-lt"/>
                        </a:rPr>
                        <a:t>HBsAg</a:t>
                      </a:r>
                      <a:endParaRPr lang="zh-CN" altLang="en-US" sz="1200" dirty="0">
                        <a:solidFill>
                          <a:schemeClr val="bg1"/>
                        </a:solidFill>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A9232D"/>
                    </a:solidFill>
                  </a:tcPr>
                </a:tc>
                <a:tc>
                  <a:txBody>
                    <a:bodyPr/>
                    <a:lstStyle/>
                    <a:p>
                      <a:pPr algn="ctr"/>
                      <a:r>
                        <a:rPr lang="en-US" altLang="zh-CN" sz="1200" dirty="0">
                          <a:solidFill>
                            <a:schemeClr val="bg1"/>
                          </a:solidFill>
                          <a:latin typeface="Microsoft YaHei" panose="020B0503020204020204" pitchFamily="34" charset="-122"/>
                          <a:ea typeface="Microsoft YaHei" panose="020B0503020204020204" pitchFamily="34" charset="-122"/>
                          <a:cs typeface="+mn-ea"/>
                          <a:sym typeface="+mn-lt"/>
                        </a:rPr>
                        <a:t>Anti</a:t>
                      </a: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 </a:t>
                      </a:r>
                      <a:r>
                        <a:rPr lang="en-US" altLang="zh-CN" sz="1200" dirty="0">
                          <a:solidFill>
                            <a:schemeClr val="bg1"/>
                          </a:solidFill>
                          <a:latin typeface="Microsoft YaHei" panose="020B0503020204020204" pitchFamily="34" charset="-122"/>
                          <a:ea typeface="Microsoft YaHei" panose="020B0503020204020204" pitchFamily="34" charset="-122"/>
                          <a:cs typeface="+mn-ea"/>
                          <a:sym typeface="+mn-lt"/>
                        </a:rPr>
                        <a:t>HBs</a:t>
                      </a: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 </a:t>
                      </a:r>
                      <a:r>
                        <a:rPr lang="en-US" altLang="zh-CN" sz="1200" dirty="0">
                          <a:solidFill>
                            <a:schemeClr val="bg1"/>
                          </a:solidFill>
                          <a:latin typeface="Microsoft YaHei" panose="020B0503020204020204" pitchFamily="34" charset="-122"/>
                          <a:ea typeface="Microsoft YaHei" panose="020B0503020204020204" pitchFamily="34" charset="-122"/>
                          <a:cs typeface="+mn-ea"/>
                          <a:sym typeface="+mn-lt"/>
                        </a:rPr>
                        <a:t>Ab</a:t>
                      </a:r>
                      <a:endParaRPr lang="zh-CN" altLang="en-US" sz="1200" dirty="0">
                        <a:solidFill>
                          <a:schemeClr val="bg1"/>
                        </a:solidFill>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A9232D"/>
                    </a:solidFill>
                  </a:tcPr>
                </a:tc>
                <a:tc>
                  <a:txBody>
                    <a:bodyPr/>
                    <a:lstStyle/>
                    <a:p>
                      <a:pPr algn="ctr"/>
                      <a:r>
                        <a:rPr lang="en-US" altLang="zh-CN" sz="1200" dirty="0" err="1">
                          <a:solidFill>
                            <a:schemeClr val="bg1"/>
                          </a:solidFill>
                          <a:latin typeface="Microsoft YaHei" panose="020B0503020204020204" pitchFamily="34" charset="-122"/>
                          <a:ea typeface="Microsoft YaHei" panose="020B0503020204020204" pitchFamily="34" charset="-122"/>
                          <a:cs typeface="+mn-ea"/>
                          <a:sym typeface="+mn-lt"/>
                        </a:rPr>
                        <a:t>HbeAg</a:t>
                      </a:r>
                      <a:endParaRPr lang="zh-CN" altLang="en-US" sz="1200" dirty="0">
                        <a:solidFill>
                          <a:schemeClr val="bg1"/>
                        </a:solidFill>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A9232D"/>
                    </a:solidFill>
                  </a:tcPr>
                </a:tc>
                <a:tc>
                  <a:txBody>
                    <a:bodyPr/>
                    <a:lstStyle/>
                    <a:p>
                      <a:pPr algn="ctr"/>
                      <a:r>
                        <a:rPr lang="en-US" altLang="zh-CN" sz="1200" dirty="0">
                          <a:solidFill>
                            <a:schemeClr val="bg1"/>
                          </a:solidFill>
                          <a:latin typeface="Microsoft YaHei" panose="020B0503020204020204" pitchFamily="34" charset="-122"/>
                          <a:ea typeface="Microsoft YaHei" panose="020B0503020204020204" pitchFamily="34" charset="-122"/>
                          <a:cs typeface="+mn-ea"/>
                          <a:sym typeface="+mn-lt"/>
                        </a:rPr>
                        <a:t>Anti</a:t>
                      </a: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 </a:t>
                      </a:r>
                      <a:r>
                        <a:rPr lang="en-US" altLang="zh-CN" sz="1200" dirty="0" err="1">
                          <a:solidFill>
                            <a:schemeClr val="bg1"/>
                          </a:solidFill>
                          <a:latin typeface="Microsoft YaHei" panose="020B0503020204020204" pitchFamily="34" charset="-122"/>
                          <a:ea typeface="Microsoft YaHei" panose="020B0503020204020204" pitchFamily="34" charset="-122"/>
                          <a:cs typeface="+mn-ea"/>
                          <a:sym typeface="+mn-lt"/>
                        </a:rPr>
                        <a:t>Hbe</a:t>
                      </a: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 </a:t>
                      </a:r>
                      <a:r>
                        <a:rPr lang="en-US" altLang="zh-CN" sz="1200" dirty="0">
                          <a:solidFill>
                            <a:schemeClr val="bg1"/>
                          </a:solidFill>
                          <a:latin typeface="Microsoft YaHei" panose="020B0503020204020204" pitchFamily="34" charset="-122"/>
                          <a:ea typeface="Microsoft YaHei" panose="020B0503020204020204" pitchFamily="34" charset="-122"/>
                          <a:cs typeface="+mn-ea"/>
                          <a:sym typeface="+mn-lt"/>
                        </a:rPr>
                        <a:t>Ab</a:t>
                      </a:r>
                      <a:endParaRPr lang="zh-CN" altLang="en-US" sz="1200" dirty="0">
                        <a:solidFill>
                          <a:schemeClr val="bg1"/>
                        </a:solidFill>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A9232D"/>
                    </a:solidFill>
                  </a:tcPr>
                </a:tc>
                <a:tc>
                  <a:txBody>
                    <a:bodyPr/>
                    <a:lstStyle/>
                    <a:p>
                      <a:pPr algn="ctr"/>
                      <a:r>
                        <a:rPr lang="en-US" altLang="zh-CN" sz="1200" dirty="0">
                          <a:solidFill>
                            <a:schemeClr val="bg1"/>
                          </a:solidFill>
                          <a:latin typeface="Microsoft YaHei" panose="020B0503020204020204" pitchFamily="34" charset="-122"/>
                          <a:ea typeface="Microsoft YaHei" panose="020B0503020204020204" pitchFamily="34" charset="-122"/>
                          <a:cs typeface="+mn-ea"/>
                          <a:sym typeface="+mn-lt"/>
                        </a:rPr>
                        <a:t>Anti</a:t>
                      </a: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 </a:t>
                      </a:r>
                      <a:r>
                        <a:rPr lang="en-US" altLang="zh-CN" sz="1200" dirty="0" err="1">
                          <a:solidFill>
                            <a:schemeClr val="bg1"/>
                          </a:solidFill>
                          <a:latin typeface="Microsoft YaHei" panose="020B0503020204020204" pitchFamily="34" charset="-122"/>
                          <a:ea typeface="Microsoft YaHei" panose="020B0503020204020204" pitchFamily="34" charset="-122"/>
                          <a:cs typeface="+mn-ea"/>
                          <a:sym typeface="+mn-lt"/>
                        </a:rPr>
                        <a:t>Hbc</a:t>
                      </a:r>
                      <a:r>
                        <a:rPr lang="en-US" altLang="zh-CN" sz="1200" dirty="0">
                          <a:solidFill>
                            <a:schemeClr val="bg1"/>
                          </a:solidFill>
                          <a:latin typeface="Microsoft YaHei" panose="020B0503020204020204" pitchFamily="34" charset="-122"/>
                          <a:ea typeface="Microsoft YaHei" panose="020B0503020204020204" pitchFamily="34" charset="-122"/>
                          <a:cs typeface="+mn-ea"/>
                          <a:sym typeface="+mn-lt"/>
                        </a:rPr>
                        <a:t> Ab</a:t>
                      </a:r>
                      <a:endParaRPr lang="zh-CN" altLang="en-US" sz="1200" dirty="0">
                        <a:solidFill>
                          <a:schemeClr val="bg1"/>
                        </a:solidFill>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A9232D"/>
                    </a:solidFill>
                  </a:tcPr>
                </a:tc>
                <a:tc>
                  <a:txBody>
                    <a:bodyPr/>
                    <a:lstStyle/>
                    <a:p>
                      <a:pPr algn="ctr"/>
                      <a:r>
                        <a:rPr lang="en-US" altLang="zh-CN" sz="1200" dirty="0">
                          <a:solidFill>
                            <a:schemeClr val="bg1"/>
                          </a:solidFill>
                          <a:latin typeface="Microsoft YaHei" panose="020B0503020204020204" pitchFamily="34" charset="-122"/>
                          <a:ea typeface="Microsoft YaHei" panose="020B0503020204020204" pitchFamily="34" charset="-122"/>
                          <a:cs typeface="+mn-ea"/>
                          <a:sym typeface="+mn-lt"/>
                        </a:rPr>
                        <a:t>HBV</a:t>
                      </a: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 </a:t>
                      </a:r>
                      <a:r>
                        <a:rPr lang="en-US" altLang="zh-CN" sz="1200" dirty="0">
                          <a:solidFill>
                            <a:schemeClr val="bg1"/>
                          </a:solidFill>
                          <a:latin typeface="Microsoft YaHei" panose="020B0503020204020204" pitchFamily="34" charset="-122"/>
                          <a:ea typeface="Microsoft YaHei" panose="020B0503020204020204" pitchFamily="34" charset="-122"/>
                          <a:cs typeface="+mn-ea"/>
                          <a:sym typeface="+mn-lt"/>
                        </a:rPr>
                        <a:t>DNA</a:t>
                      </a:r>
                      <a:endParaRPr lang="zh-CN" altLang="en-US" sz="1200" dirty="0">
                        <a:solidFill>
                          <a:schemeClr val="bg1"/>
                        </a:solidFill>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A9232D"/>
                    </a:solidFill>
                  </a:tcPr>
                </a:tc>
                <a:tc vMerge="1">
                  <a:txBody>
                    <a:bodyPr/>
                    <a:lstStyle/>
                    <a:p>
                      <a:endParaRPr lang="zh-CN" altLang="en-US" sz="1000" dirty="0">
                        <a:latin typeface="Microsoft YaHei" panose="020B0503020204020204" pitchFamily="34" charset="-122"/>
                        <a:ea typeface="Microsoft YaHei" panose="020B0503020204020204" pitchFamily="34" charset="-122"/>
                      </a:endParaRPr>
                    </a:p>
                  </a:txBody>
                  <a:tcPr anchor="ctr"/>
                </a:tc>
                <a:tc vMerge="1">
                  <a:txBody>
                    <a:bodyPr/>
                    <a:lstStyle/>
                    <a:p>
                      <a:endParaRPr lang="zh-CN" altLang="en-US" sz="1000" dirty="0">
                        <a:latin typeface="Microsoft YaHei" panose="020B0503020204020204" pitchFamily="34" charset="-122"/>
                        <a:ea typeface="Microsoft YaHei" panose="020B0503020204020204" pitchFamily="34" charset="-122"/>
                      </a:endParaRPr>
                    </a:p>
                  </a:txBody>
                  <a:tcPr anchor="ctr"/>
                </a:tc>
                <a:extLst>
                  <a:ext uri="{0D108BD9-81ED-4DB2-BD59-A6C34878D82A}">
                    <a16:rowId xmlns:a16="http://schemas.microsoft.com/office/drawing/2014/main" val="10001"/>
                  </a:ext>
                </a:extLst>
              </a:tr>
              <a:tr h="100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kern="1200" dirty="0">
                          <a:solidFill>
                            <a:schemeClr val="dk1"/>
                          </a:solidFill>
                          <a:effectLst/>
                          <a:latin typeface="Microsoft YaHei" panose="020B0503020204020204" pitchFamily="34" charset="-122"/>
                          <a:ea typeface="Microsoft YaHei" panose="020B0503020204020204" pitchFamily="34" charset="-122"/>
                          <a:cs typeface="+mn-ea"/>
                          <a:sym typeface="+mn-lt"/>
                        </a:rPr>
                        <a:t>活动性 </a:t>
                      </a:r>
                      <a:r>
                        <a:rPr lang="en" altLang="zh-CN" sz="1400" b="1" kern="1200" dirty="0">
                          <a:solidFill>
                            <a:schemeClr val="dk1"/>
                          </a:solidFill>
                          <a:effectLst/>
                          <a:latin typeface="Microsoft YaHei" panose="020B0503020204020204" pitchFamily="34" charset="-122"/>
                          <a:ea typeface="Microsoft YaHei" panose="020B0503020204020204" pitchFamily="34" charset="-122"/>
                          <a:cs typeface="+mn-ea"/>
                          <a:sym typeface="+mn-lt"/>
                        </a:rPr>
                        <a:t>HBV </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kern="1200" dirty="0">
                          <a:solidFill>
                            <a:schemeClr val="dk1"/>
                          </a:solidFill>
                          <a:effectLst/>
                          <a:latin typeface="Microsoft YaHei" panose="020B0503020204020204" pitchFamily="34" charset="-122"/>
                          <a:ea typeface="Microsoft YaHei" panose="020B0503020204020204" pitchFamily="34" charset="-122"/>
                          <a:cs typeface="+mn-ea"/>
                          <a:sym typeface="+mn-lt"/>
                        </a:rPr>
                        <a:t>感染者</a:t>
                      </a:r>
                      <a:r>
                        <a:rPr lang="en-US" altLang="zh-CN" sz="1400" b="1" kern="1200" baseline="30000" dirty="0">
                          <a:solidFill>
                            <a:schemeClr val="dk1"/>
                          </a:solidFill>
                          <a:effectLst/>
                          <a:latin typeface="Microsoft YaHei" panose="020B0503020204020204" pitchFamily="34" charset="-122"/>
                          <a:ea typeface="Microsoft YaHei" panose="020B0503020204020204" pitchFamily="34" charset="-122"/>
                          <a:cs typeface="+mn-ea"/>
                          <a:sym typeface="+mn-lt"/>
                        </a:rPr>
                        <a:t>1 </a:t>
                      </a:r>
                      <a:endParaRPr lang="zh-CN" altLang="en-US" sz="1400" b="1" baseline="30000" dirty="0">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1400" b="1" dirty="0">
                          <a:latin typeface="Microsoft YaHei" panose="020B0503020204020204" pitchFamily="34" charset="-122"/>
                          <a:ea typeface="Microsoft YaHei" panose="020B0503020204020204" pitchFamily="34" charset="-122"/>
                          <a:cs typeface="+mn-ea"/>
                          <a:sym typeface="+mn-lt"/>
                        </a:rPr>
                        <a:t>+</a:t>
                      </a:r>
                      <a:endParaRPr lang="zh-CN" altLang="en-US" sz="1400" b="1" dirty="0">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a:t>
                      </a:r>
                      <a:endParaRPr kumimoji="0" lang="zh-CN" altLang="en-US" sz="1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a:t>
                      </a:r>
                      <a:endParaRPr kumimoji="0" lang="zh-CN" altLang="en-US" sz="1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a:t>
                      </a:r>
                      <a:endParaRPr kumimoji="0" lang="zh-CN" altLang="en-US" sz="14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latin typeface="Microsoft YaHei" panose="020B0503020204020204" pitchFamily="34" charset="-122"/>
                          <a:ea typeface="Microsoft YaHei" panose="020B0503020204020204" pitchFamily="34" charset="-122"/>
                          <a:cs typeface="+mn-ea"/>
                          <a:sym typeface="+mn-lt"/>
                        </a:rPr>
                        <a:t>+/-</a:t>
                      </a:r>
                      <a:endParaRPr lang="zh-CN" altLang="en-US" sz="1400" b="1" dirty="0">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zh-CN" altLang="en-US" sz="1400" b="1" dirty="0">
                          <a:latin typeface="Microsoft YaHei" panose="020B0503020204020204" pitchFamily="34" charset="-122"/>
                          <a:ea typeface="Microsoft YaHei" panose="020B0503020204020204" pitchFamily="34" charset="-122"/>
                          <a:cs typeface="+mn-ea"/>
                          <a:sym typeface="+mn-lt"/>
                        </a:rPr>
                        <a:t>＞</a:t>
                      </a:r>
                      <a:r>
                        <a:rPr lang="en-US" altLang="zh-CN" sz="1400" b="1" dirty="0">
                          <a:latin typeface="Microsoft YaHei" panose="020B0503020204020204" pitchFamily="34" charset="-122"/>
                          <a:ea typeface="Microsoft YaHei" panose="020B0503020204020204" pitchFamily="34" charset="-122"/>
                          <a:cs typeface="+mn-ea"/>
                          <a:sym typeface="+mn-lt"/>
                        </a:rPr>
                        <a:t>2000</a:t>
                      </a:r>
                      <a:r>
                        <a:rPr lang="zh-CN" altLang="en-US" sz="1400" b="1" dirty="0">
                          <a:latin typeface="Microsoft YaHei" panose="020B0503020204020204" pitchFamily="34" charset="-122"/>
                          <a:ea typeface="Microsoft YaHei" panose="020B0503020204020204" pitchFamily="34" charset="-122"/>
                          <a:cs typeface="+mn-ea"/>
                          <a:sym typeface="+mn-lt"/>
                        </a:rPr>
                        <a:t> </a:t>
                      </a:r>
                      <a:r>
                        <a:rPr lang="en-US" altLang="zh-CN" sz="1400" b="1" dirty="0">
                          <a:latin typeface="Microsoft YaHei" panose="020B0503020204020204" pitchFamily="34" charset="-122"/>
                          <a:ea typeface="Microsoft YaHei" panose="020B0503020204020204" pitchFamily="34" charset="-122"/>
                          <a:cs typeface="+mn-ea"/>
                          <a:sym typeface="+mn-lt"/>
                        </a:rPr>
                        <a:t>IU/mL</a:t>
                      </a:r>
                      <a:endParaRPr lang="zh-CN" altLang="en-US" sz="1400" b="1" dirty="0">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zh-CN" altLang="en-US" sz="1400" dirty="0">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a:solidFill>
                            <a:schemeClr val="dk1"/>
                          </a:solidFill>
                          <a:effectLst/>
                          <a:latin typeface="Microsoft YaHei" panose="020B0503020204020204" pitchFamily="34" charset="-122"/>
                          <a:ea typeface="Microsoft YaHei" panose="020B0503020204020204" pitchFamily="34" charset="-122"/>
                          <a:cs typeface="+mn-ea"/>
                          <a:sym typeface="+mn-lt"/>
                        </a:rPr>
                        <a:t>建议</a:t>
                      </a:r>
                      <a:r>
                        <a:rPr lang="zh-CN" altLang="en-US" sz="1400" b="1" kern="1200" dirty="0">
                          <a:solidFill>
                            <a:srgbClr val="A9232D"/>
                          </a:solidFill>
                          <a:effectLst/>
                          <a:latin typeface="Microsoft YaHei" panose="020B0503020204020204" pitchFamily="34" charset="-122"/>
                          <a:ea typeface="Microsoft YaHei" panose="020B0503020204020204" pitchFamily="34" charset="-122"/>
                          <a:cs typeface="+mn-ea"/>
                          <a:sym typeface="+mn-lt"/>
                        </a:rPr>
                        <a:t>推迟</a:t>
                      </a:r>
                      <a:endParaRPr lang="en-US" altLang="zh-CN" sz="1400" b="1" kern="1200" dirty="0">
                        <a:solidFill>
                          <a:schemeClr val="dk1"/>
                        </a:solidFill>
                        <a:effectLst/>
                        <a:latin typeface="Microsoft YaHei" panose="020B0503020204020204" pitchFamily="34" charset="-122"/>
                        <a:ea typeface="Microsoft YaHei"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400" kern="1200" dirty="0">
                          <a:solidFill>
                            <a:schemeClr val="dk1"/>
                          </a:solidFill>
                          <a:effectLst/>
                          <a:latin typeface="Microsoft YaHei" panose="020B0503020204020204" pitchFamily="34" charset="-122"/>
                          <a:ea typeface="Microsoft YaHei" panose="020B0503020204020204" pitchFamily="34" charset="-122"/>
                          <a:cs typeface="+mn-ea"/>
                          <a:sym typeface="+mn-lt"/>
                        </a:rPr>
                        <a:t>TNF</a:t>
                      </a:r>
                      <a:r>
                        <a:rPr lang="zh-CN" altLang="en-US" sz="1400" kern="1200" dirty="0">
                          <a:solidFill>
                            <a:schemeClr val="dk1"/>
                          </a:solidFill>
                          <a:effectLst/>
                          <a:latin typeface="Microsoft YaHei" panose="020B0503020204020204" pitchFamily="34" charset="-122"/>
                          <a:ea typeface="Microsoft YaHei" panose="020B0503020204020204" pitchFamily="34" charset="-122"/>
                          <a:cs typeface="+mn-ea"/>
                          <a:sym typeface="+mn-lt"/>
                        </a:rPr>
                        <a:t>抑制剂治疗</a:t>
                      </a:r>
                      <a:endParaRPr lang="en-US" altLang="zh-CN" sz="1400" kern="1200" dirty="0">
                        <a:solidFill>
                          <a:schemeClr val="dk1"/>
                        </a:solidFill>
                        <a:effectLst/>
                        <a:latin typeface="Microsoft YaHei" panose="020B0503020204020204" pitchFamily="34" charset="-122"/>
                        <a:ea typeface="Microsoft YaHei"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a:solidFill>
                            <a:schemeClr val="dk1"/>
                          </a:solidFill>
                          <a:effectLst/>
                          <a:latin typeface="Microsoft YaHei" panose="020B0503020204020204" pitchFamily="34" charset="-122"/>
                          <a:ea typeface="Microsoft YaHei" panose="020B0503020204020204" pitchFamily="34" charset="-122"/>
                          <a:cs typeface="+mn-ea"/>
                          <a:sym typeface="+mn-lt"/>
                        </a:rPr>
                        <a:t>控制感染</a:t>
                      </a:r>
                      <a:endParaRPr lang="en-US" altLang="zh-CN" sz="1400" kern="1200" dirty="0">
                        <a:solidFill>
                          <a:schemeClr val="dk1"/>
                        </a:solidFill>
                        <a:effectLst/>
                        <a:latin typeface="Microsoft YaHei" panose="020B0503020204020204" pitchFamily="34" charset="-122"/>
                        <a:ea typeface="Microsoft YaHei"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a:solidFill>
                            <a:schemeClr val="dk1"/>
                          </a:solidFill>
                          <a:effectLst/>
                          <a:latin typeface="Microsoft YaHei" panose="020B0503020204020204" pitchFamily="34" charset="-122"/>
                          <a:ea typeface="Microsoft YaHei" panose="020B0503020204020204" pitchFamily="34" charset="-122"/>
                          <a:cs typeface="+mn-ea"/>
                          <a:sym typeface="+mn-lt"/>
                        </a:rPr>
                        <a:t>抗病毒治疗 </a:t>
                      </a:r>
                      <a:endParaRPr lang="zh-CN" altLang="en-US" sz="1400" dirty="0">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矩形: 圆角 4">
            <a:extLst>
              <a:ext uri="{FF2B5EF4-FFF2-40B4-BE49-F238E27FC236}">
                <a16:creationId xmlns:a16="http://schemas.microsoft.com/office/drawing/2014/main" id="{89054EA3-2C1F-48E5-9301-327410C85776}"/>
              </a:ext>
            </a:extLst>
          </p:cNvPr>
          <p:cNvSpPr/>
          <p:nvPr/>
        </p:nvSpPr>
        <p:spPr>
          <a:xfrm>
            <a:off x="431800" y="1701800"/>
            <a:ext cx="8265704" cy="177869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CAD2CC10-BB3C-4375-9A5F-B19653C7664D}"/>
              </a:ext>
            </a:extLst>
          </p:cNvPr>
          <p:cNvSpPr txBox="1">
            <a:spLocks/>
          </p:cNvSpPr>
          <p:nvPr/>
        </p:nvSpPr>
        <p:spPr>
          <a:xfrm>
            <a:off x="914400" y="2140293"/>
            <a:ext cx="7315200" cy="114392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5000"/>
              </a:lnSpc>
              <a:spcBef>
                <a:spcPts val="600"/>
              </a:spcBef>
              <a:defRPr/>
            </a:pP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活动性结核，是指痰涂片阳性，证明有结核分枝杆菌排出，胸片</a:t>
            </a:r>
            <a:r>
              <a:rPr kumimoji="1" lang="en-US" altLang="zh-CN"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X</a:t>
            </a: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线有空洞或粟粒，病灶属于活动期</a:t>
            </a:r>
          </a:p>
          <a:p>
            <a:pPr>
              <a:lnSpc>
                <a:spcPct val="145000"/>
              </a:lnSpc>
              <a:spcBef>
                <a:spcPts val="600"/>
              </a:spcBef>
              <a:defRPr/>
            </a:pP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活动性</a:t>
            </a:r>
            <a:r>
              <a:rPr kumimoji="1" lang="en-US" altLang="zh-CN"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HBV</a:t>
            </a: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感染（见下图）</a:t>
            </a:r>
          </a:p>
        </p:txBody>
      </p:sp>
      <p:sp>
        <p:nvSpPr>
          <p:cNvPr id="11" name="矩形: 圆角 10">
            <a:extLst>
              <a:ext uri="{FF2B5EF4-FFF2-40B4-BE49-F238E27FC236}">
                <a16:creationId xmlns:a16="http://schemas.microsoft.com/office/drawing/2014/main" id="{C56BF011-7F1A-4396-9505-572D6FD7B61C}"/>
              </a:ext>
            </a:extLst>
          </p:cNvPr>
          <p:cNvSpPr/>
          <p:nvPr/>
        </p:nvSpPr>
        <p:spPr>
          <a:xfrm>
            <a:off x="431800" y="1414780"/>
            <a:ext cx="41402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3.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生物制剂的禁忌症</a:t>
            </a:r>
          </a:p>
        </p:txBody>
      </p:sp>
    </p:spTree>
    <p:extLst>
      <p:ext uri="{BB962C8B-B14F-4D97-AF65-F5344CB8AC3E}">
        <p14:creationId xmlns:p14="http://schemas.microsoft.com/office/powerpoint/2010/main" val="3260398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894484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1" name="think-cell 幻灯片" r:id="rId4" imgW="416" imgH="416" progId="TCLayout.ActiveDocument.1">
                  <p:embed/>
                </p:oleObj>
              </mc:Choice>
              <mc:Fallback>
                <p:oleObj name="think-cell 幻灯片" r:id="rId4" imgW="416"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84B67769-99E9-EF4D-9CCE-5F0AE8EF1700}"/>
              </a:ext>
            </a:extLst>
          </p:cNvPr>
          <p:cNvSpPr>
            <a:spLocks noGrp="1"/>
          </p:cNvSpPr>
          <p:nvPr>
            <p:ph type="title"/>
          </p:nvPr>
        </p:nvSpPr>
        <p:spPr/>
        <p:txBody>
          <a:bodyPr/>
          <a:lstStyle/>
          <a:p>
            <a:r>
              <a:rPr lang="zh-CN" altLang="en-US" dirty="0"/>
              <a:t>七、银屑病生物治疗 </a:t>
            </a:r>
            <a:r>
              <a:rPr lang="en-US" altLang="zh-CN" dirty="0"/>
              <a:t>- </a:t>
            </a:r>
            <a:r>
              <a:rPr lang="zh-CN" altLang="en-US" dirty="0"/>
              <a:t>选择适合的治疗方案</a:t>
            </a:r>
          </a:p>
        </p:txBody>
      </p:sp>
      <p:graphicFrame>
        <p:nvGraphicFramePr>
          <p:cNvPr id="4" name="内容占位符 3">
            <a:extLst>
              <a:ext uri="{FF2B5EF4-FFF2-40B4-BE49-F238E27FC236}">
                <a16:creationId xmlns:a16="http://schemas.microsoft.com/office/drawing/2014/main" id="{9444DB0C-11DB-CD47-85ED-25F581CCED94}"/>
              </a:ext>
            </a:extLst>
          </p:cNvPr>
          <p:cNvGraphicFramePr>
            <a:graphicFrameLocks/>
          </p:cNvGraphicFramePr>
          <p:nvPr>
            <p:extLst>
              <p:ext uri="{D42A27DB-BD31-4B8C-83A1-F6EECF244321}">
                <p14:modId xmlns:p14="http://schemas.microsoft.com/office/powerpoint/2010/main" val="3993450890"/>
              </p:ext>
            </p:extLst>
          </p:nvPr>
        </p:nvGraphicFramePr>
        <p:xfrm>
          <a:off x="243451" y="1681059"/>
          <a:ext cx="8657099" cy="4860000"/>
        </p:xfrm>
        <a:graphic>
          <a:graphicData uri="http://schemas.openxmlformats.org/drawingml/2006/table">
            <a:tbl>
              <a:tblPr firstRow="1" bandRow="1">
                <a:tableStyleId>{EB344D84-9AFB-497E-A393-DC336BA19D2E}</a:tableStyleId>
              </a:tblPr>
              <a:tblGrid>
                <a:gridCol w="924926">
                  <a:extLst>
                    <a:ext uri="{9D8B030D-6E8A-4147-A177-3AD203B41FA5}">
                      <a16:colId xmlns:a16="http://schemas.microsoft.com/office/drawing/2014/main" val="906223877"/>
                    </a:ext>
                  </a:extLst>
                </a:gridCol>
                <a:gridCol w="949682">
                  <a:extLst>
                    <a:ext uri="{9D8B030D-6E8A-4147-A177-3AD203B41FA5}">
                      <a16:colId xmlns:a16="http://schemas.microsoft.com/office/drawing/2014/main" val="2439324032"/>
                    </a:ext>
                  </a:extLst>
                </a:gridCol>
                <a:gridCol w="1067222">
                  <a:extLst>
                    <a:ext uri="{9D8B030D-6E8A-4147-A177-3AD203B41FA5}">
                      <a16:colId xmlns:a16="http://schemas.microsoft.com/office/drawing/2014/main" val="1410770170"/>
                    </a:ext>
                  </a:extLst>
                </a:gridCol>
                <a:gridCol w="960500">
                  <a:extLst>
                    <a:ext uri="{9D8B030D-6E8A-4147-A177-3AD203B41FA5}">
                      <a16:colId xmlns:a16="http://schemas.microsoft.com/office/drawing/2014/main" val="2319511000"/>
                    </a:ext>
                  </a:extLst>
                </a:gridCol>
                <a:gridCol w="1365172">
                  <a:extLst>
                    <a:ext uri="{9D8B030D-6E8A-4147-A177-3AD203B41FA5}">
                      <a16:colId xmlns:a16="http://schemas.microsoft.com/office/drawing/2014/main" val="907779482"/>
                    </a:ext>
                  </a:extLst>
                </a:gridCol>
                <a:gridCol w="1091438">
                  <a:extLst>
                    <a:ext uri="{9D8B030D-6E8A-4147-A177-3AD203B41FA5}">
                      <a16:colId xmlns:a16="http://schemas.microsoft.com/office/drawing/2014/main" val="3906131447"/>
                    </a:ext>
                  </a:extLst>
                </a:gridCol>
                <a:gridCol w="1195363">
                  <a:extLst>
                    <a:ext uri="{9D8B030D-6E8A-4147-A177-3AD203B41FA5}">
                      <a16:colId xmlns:a16="http://schemas.microsoft.com/office/drawing/2014/main" val="1217266819"/>
                    </a:ext>
                  </a:extLst>
                </a:gridCol>
                <a:gridCol w="1102796">
                  <a:extLst>
                    <a:ext uri="{9D8B030D-6E8A-4147-A177-3AD203B41FA5}">
                      <a16:colId xmlns:a16="http://schemas.microsoft.com/office/drawing/2014/main" val="2665654955"/>
                    </a:ext>
                  </a:extLst>
                </a:gridCol>
              </a:tblGrid>
              <a:tr h="432000">
                <a:tc>
                  <a:txBody>
                    <a:bodyPr/>
                    <a:lstStyle/>
                    <a:p>
                      <a:pPr algn="ctr"/>
                      <a:r>
                        <a:rPr lang="zh-CN" altLang="en-US" sz="1300" dirty="0">
                          <a:solidFill>
                            <a:schemeClr val="bg1"/>
                          </a:solidFill>
                          <a:latin typeface="Microsoft YaHei" panose="020B0503020204020204" pitchFamily="34" charset="-122"/>
                          <a:ea typeface="Microsoft YaHei" panose="020B0503020204020204" pitchFamily="34" charset="-122"/>
                        </a:rPr>
                        <a:t>项目</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232D"/>
                    </a:solidFill>
                  </a:tcPr>
                </a:tc>
                <a:tc gridSpan="3">
                  <a:txBody>
                    <a:bodyPr/>
                    <a:lstStyle/>
                    <a:p>
                      <a:pPr algn="ctr"/>
                      <a:r>
                        <a:rPr lang="en-US" altLang="zh-CN" sz="1200" dirty="0">
                          <a:solidFill>
                            <a:schemeClr val="bg1"/>
                          </a:solidFill>
                          <a:latin typeface="Microsoft YaHei" panose="020B0503020204020204" pitchFamily="34" charset="-122"/>
                          <a:ea typeface="Microsoft YaHei" panose="020B0503020204020204" pitchFamily="34" charset="-122"/>
                        </a:rPr>
                        <a:t>TNF</a:t>
                      </a:r>
                      <a:r>
                        <a:rPr lang="zh-CN" altLang="en-US" sz="1200" dirty="0">
                          <a:solidFill>
                            <a:schemeClr val="bg1"/>
                          </a:solidFill>
                          <a:latin typeface="Microsoft YaHei" panose="020B0503020204020204" pitchFamily="34" charset="-122"/>
                          <a:ea typeface="Microsoft YaHei" panose="020B0503020204020204" pitchFamily="34" charset="-122"/>
                        </a:rPr>
                        <a:t> </a:t>
                      </a:r>
                      <a:r>
                        <a:rPr lang="en-US" altLang="zh-CN" sz="1200" dirty="0">
                          <a:solidFill>
                            <a:schemeClr val="bg1"/>
                          </a:solidFill>
                          <a:latin typeface="Microsoft YaHei" panose="020B0503020204020204" pitchFamily="34" charset="-122"/>
                          <a:ea typeface="Microsoft YaHei" panose="020B0503020204020204" pitchFamily="34" charset="-122"/>
                        </a:rPr>
                        <a:t>α</a:t>
                      </a:r>
                      <a:r>
                        <a:rPr lang="zh-CN" altLang="en-US" sz="1200" dirty="0">
                          <a:solidFill>
                            <a:schemeClr val="bg1"/>
                          </a:solidFill>
                          <a:latin typeface="Microsoft YaHei" panose="020B0503020204020204" pitchFamily="34" charset="-122"/>
                          <a:ea typeface="Microsoft YaHei" panose="020B0503020204020204" pitchFamily="34" charset="-122"/>
                        </a:rPr>
                        <a:t>抑制剂</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232D"/>
                    </a:solidFill>
                  </a:tcPr>
                </a:tc>
                <a:tc hMerge="1">
                  <a:txBody>
                    <a:bodyPr/>
                    <a:lstStyle/>
                    <a:p>
                      <a:endParaRPr lang="zh-CN" altLang="en-US"/>
                    </a:p>
                  </a:txBody>
                  <a:tcPr/>
                </a:tc>
                <a:tc hMerge="1">
                  <a:txBody>
                    <a:bodyPr/>
                    <a:lstStyle/>
                    <a:p>
                      <a:endParaRPr lang="zh-CN" altLang="en-US" dirty="0"/>
                    </a:p>
                  </a:txBody>
                  <a:tcPr/>
                </a:tc>
                <a:tc>
                  <a:txBody>
                    <a:bodyPr/>
                    <a:lstStyle/>
                    <a:p>
                      <a:pPr algn="ctr"/>
                      <a:r>
                        <a:rPr lang="en-US" altLang="zh-CN" sz="1200" dirty="0">
                          <a:solidFill>
                            <a:schemeClr val="bg1"/>
                          </a:solidFill>
                          <a:latin typeface="Microsoft YaHei" panose="020B0503020204020204" pitchFamily="34" charset="-122"/>
                          <a:ea typeface="Microsoft YaHei" panose="020B0503020204020204" pitchFamily="34" charset="-122"/>
                        </a:rPr>
                        <a:t>IL-12/23</a:t>
                      </a:r>
                      <a:r>
                        <a:rPr lang="zh-CN" altLang="en-US" sz="1200" dirty="0">
                          <a:solidFill>
                            <a:schemeClr val="bg1"/>
                          </a:solidFill>
                          <a:latin typeface="Microsoft YaHei" panose="020B0503020204020204" pitchFamily="34" charset="-122"/>
                          <a:ea typeface="Microsoft YaHei" panose="020B0503020204020204" pitchFamily="34" charset="-122"/>
                        </a:rPr>
                        <a:t>抑制剂</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232D"/>
                    </a:solidFill>
                  </a:tcPr>
                </a:tc>
                <a:tc gridSpan="2">
                  <a:txBody>
                    <a:bodyPr/>
                    <a:lstStyle/>
                    <a:p>
                      <a:pPr algn="ctr"/>
                      <a:r>
                        <a:rPr lang="en-US" altLang="zh-CN" sz="1200" dirty="0">
                          <a:solidFill>
                            <a:schemeClr val="bg1"/>
                          </a:solidFill>
                          <a:latin typeface="Microsoft YaHei" panose="020B0503020204020204" pitchFamily="34" charset="-122"/>
                          <a:ea typeface="Microsoft YaHei" panose="020B0503020204020204" pitchFamily="34" charset="-122"/>
                        </a:rPr>
                        <a:t>IL-17A</a:t>
                      </a:r>
                      <a:r>
                        <a:rPr lang="zh-CN" altLang="en-US" sz="1200" dirty="0">
                          <a:solidFill>
                            <a:schemeClr val="bg1"/>
                          </a:solidFill>
                          <a:latin typeface="Microsoft YaHei" panose="020B0503020204020204" pitchFamily="34" charset="-122"/>
                          <a:ea typeface="Microsoft YaHei" panose="020B0503020204020204" pitchFamily="34" charset="-122"/>
                        </a:rPr>
                        <a:t>抑制剂</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232D"/>
                    </a:solidFill>
                  </a:tcPr>
                </a:tc>
                <a:tc hMerge="1">
                  <a:txBody>
                    <a:bodyPr/>
                    <a:lstStyle/>
                    <a:p>
                      <a:pPr algn="ctr"/>
                      <a:endParaRPr lang="zh-CN" altLang="en-US" dirty="0">
                        <a:latin typeface="Microsoft YaHei" panose="020B0503020204020204" pitchFamily="34" charset="-122"/>
                        <a:ea typeface="Microsoft YaHei" panose="020B0503020204020204" pitchFamily="34" charset="-122"/>
                      </a:endParaRPr>
                    </a:p>
                  </a:txBody>
                  <a:tcPr anchor="ctr"/>
                </a:tc>
                <a:tc>
                  <a:txBody>
                    <a:bodyPr/>
                    <a:lstStyle/>
                    <a:p>
                      <a:pPr algn="ctr"/>
                      <a:r>
                        <a:rPr lang="en-US" altLang="zh-CN" sz="1200" dirty="0">
                          <a:solidFill>
                            <a:schemeClr val="bg1"/>
                          </a:solidFill>
                          <a:latin typeface="Microsoft YaHei" panose="020B0503020204020204" pitchFamily="34" charset="-122"/>
                          <a:ea typeface="Microsoft YaHei" panose="020B0503020204020204" pitchFamily="34" charset="-122"/>
                        </a:rPr>
                        <a:t>IL-23</a:t>
                      </a:r>
                      <a:r>
                        <a:rPr lang="zh-CN" altLang="en-US" sz="1200" dirty="0">
                          <a:solidFill>
                            <a:schemeClr val="bg1"/>
                          </a:solidFill>
                          <a:latin typeface="Microsoft YaHei" panose="020B0503020204020204" pitchFamily="34" charset="-122"/>
                          <a:ea typeface="Microsoft YaHei" panose="020B0503020204020204" pitchFamily="34" charset="-122"/>
                        </a:rPr>
                        <a:t>抑制剂</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232D"/>
                    </a:solidFill>
                  </a:tcPr>
                </a:tc>
                <a:extLst>
                  <a:ext uri="{0D108BD9-81ED-4DB2-BD59-A6C34878D82A}">
                    <a16:rowId xmlns:a16="http://schemas.microsoft.com/office/drawing/2014/main" val="2864445765"/>
                  </a:ext>
                </a:extLst>
              </a:tr>
              <a:tr h="342000">
                <a:tc>
                  <a:txBody>
                    <a:bodyPr/>
                    <a:lstStyle/>
                    <a:p>
                      <a:pPr algn="ctr"/>
                      <a:r>
                        <a:rPr lang="zh-CN" altLang="en-US" sz="1100" b="1" dirty="0">
                          <a:latin typeface="Microsoft YaHei" panose="020B0503020204020204" pitchFamily="34" charset="-122"/>
                          <a:ea typeface="Microsoft YaHei" panose="020B0503020204020204" pitchFamily="34" charset="-122"/>
                        </a:rPr>
                        <a:t>产品名</a:t>
                      </a:r>
                    </a:p>
                  </a:txBody>
                  <a:tcPr marL="0" marR="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100" b="1" dirty="0">
                          <a:latin typeface="Microsoft YaHei" panose="020B0503020204020204" pitchFamily="34" charset="-122"/>
                          <a:ea typeface="Microsoft YaHei" panose="020B0503020204020204" pitchFamily="34" charset="-122"/>
                        </a:rPr>
                        <a:t>依那西普</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100" b="1" dirty="0">
                          <a:latin typeface="Microsoft YaHei" panose="020B0503020204020204" pitchFamily="34" charset="-122"/>
                          <a:ea typeface="Microsoft YaHei" panose="020B0503020204020204" pitchFamily="34" charset="-122"/>
                        </a:rPr>
                        <a:t>英夫利西单抗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100" b="1" dirty="0">
                          <a:latin typeface="Microsoft YaHei" panose="020B0503020204020204" pitchFamily="34" charset="-122"/>
                          <a:ea typeface="Microsoft YaHei" panose="020B0503020204020204" pitchFamily="34" charset="-122"/>
                        </a:rPr>
                        <a:t>阿达木单抗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100" b="1" dirty="0">
                          <a:latin typeface="Microsoft YaHei" panose="020B0503020204020204" pitchFamily="34" charset="-122"/>
                          <a:ea typeface="Microsoft YaHei" panose="020B0503020204020204" pitchFamily="34" charset="-122"/>
                        </a:rPr>
                        <a:t>乌司奴单抗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100" b="1" dirty="0">
                          <a:latin typeface="Microsoft YaHei" panose="020B0503020204020204" pitchFamily="34" charset="-122"/>
                          <a:ea typeface="Microsoft YaHei" panose="020B0503020204020204" pitchFamily="34" charset="-122"/>
                        </a:rPr>
                        <a:t>司库奇尤单抗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100" b="1" dirty="0">
                          <a:latin typeface="Microsoft YaHei" panose="020B0503020204020204" pitchFamily="34" charset="-122"/>
                          <a:ea typeface="Microsoft YaHei" panose="020B0503020204020204" pitchFamily="34" charset="-122"/>
                        </a:rPr>
                        <a:t>依奇珠单抗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100" b="1" dirty="0">
                          <a:latin typeface="Microsoft YaHei" panose="020B0503020204020204" pitchFamily="34" charset="-122"/>
                          <a:ea typeface="Microsoft YaHei" panose="020B0503020204020204" pitchFamily="34" charset="-122"/>
                        </a:rPr>
                        <a:t>古塞奇尤单抗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extLst>
                  <a:ext uri="{0D108BD9-81ED-4DB2-BD59-A6C34878D82A}">
                    <a16:rowId xmlns:a16="http://schemas.microsoft.com/office/drawing/2014/main" val="2975154925"/>
                  </a:ext>
                </a:extLst>
              </a:tr>
              <a:tr h="342000">
                <a:tc>
                  <a:txBody>
                    <a:bodyPr/>
                    <a:lstStyle/>
                    <a:p>
                      <a:pPr algn="ctr"/>
                      <a:r>
                        <a:rPr lang="zh-CN" altLang="en-US" sz="1100" b="1" dirty="0">
                          <a:latin typeface="Microsoft YaHei" panose="020B0503020204020204" pitchFamily="34" charset="-122"/>
                          <a:ea typeface="Microsoft YaHei" panose="020B0503020204020204" pitchFamily="34" charset="-122"/>
                        </a:rPr>
                        <a:t>商品名</a:t>
                      </a:r>
                    </a:p>
                  </a:txBody>
                  <a:tcPr marL="0" marR="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zh-CN" altLang="en-US" sz="1050" baseline="0" dirty="0">
                          <a:latin typeface="Microsoft YaHei" panose="020B0503020204020204" pitchFamily="34" charset="-122"/>
                          <a:ea typeface="Microsoft YaHei" panose="020B0503020204020204" pitchFamily="34" charset="-122"/>
                        </a:rPr>
                        <a:t>益赛普</a:t>
                      </a:r>
                      <a:r>
                        <a:rPr lang="en-US" altLang="zh-CN" sz="1050" baseline="30000" dirty="0">
                          <a:latin typeface="Microsoft YaHei" panose="020B0503020204020204" pitchFamily="34" charset="-122"/>
                          <a:ea typeface="Microsoft YaHei" panose="020B0503020204020204" pitchFamily="34" charset="-122"/>
                        </a:rPr>
                        <a:t>®️</a:t>
                      </a:r>
                      <a:endParaRPr lang="zh-CN" altLang="en-US" sz="105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zh-CN" altLang="en-US" sz="1050" dirty="0">
                          <a:latin typeface="Microsoft YaHei" panose="020B0503020204020204" pitchFamily="34" charset="-122"/>
                          <a:ea typeface="Microsoft YaHei" panose="020B0503020204020204" pitchFamily="34" charset="-122"/>
                        </a:rPr>
                        <a:t>类克</a:t>
                      </a:r>
                      <a:r>
                        <a:rPr lang="en-US" altLang="zh-CN" sz="1050" baseline="30000" dirty="0">
                          <a:latin typeface="Microsoft YaHei" panose="020B0503020204020204" pitchFamily="34" charset="-122"/>
                          <a:ea typeface="Microsoft YaHei" panose="020B0503020204020204" pitchFamily="34" charset="-122"/>
                        </a:rPr>
                        <a:t>®️</a:t>
                      </a:r>
                      <a:endParaRPr lang="zh-CN" altLang="en-US" sz="105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zh-CN" altLang="en-US" sz="1050" dirty="0">
                          <a:latin typeface="Microsoft YaHei" panose="020B0503020204020204" pitchFamily="34" charset="-122"/>
                          <a:ea typeface="Microsoft YaHei" panose="020B0503020204020204" pitchFamily="34" charset="-122"/>
                        </a:rPr>
                        <a:t>修美乐</a:t>
                      </a:r>
                      <a:r>
                        <a:rPr lang="en-US" altLang="zh-CN" sz="1050" baseline="30000" dirty="0">
                          <a:latin typeface="Microsoft YaHei" panose="020B0503020204020204" pitchFamily="34" charset="-122"/>
                          <a:ea typeface="Microsoft YaHei" panose="020B0503020204020204" pitchFamily="34" charset="-122"/>
                        </a:rPr>
                        <a:t>®️</a:t>
                      </a:r>
                      <a:endParaRPr lang="zh-CN" altLang="en-US" sz="105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zh-CN" altLang="en-US" sz="1050" dirty="0">
                          <a:latin typeface="Microsoft YaHei" panose="020B0503020204020204" pitchFamily="34" charset="-122"/>
                          <a:ea typeface="Microsoft YaHei" panose="020B0503020204020204" pitchFamily="34" charset="-122"/>
                        </a:rPr>
                        <a:t>喜达诺</a:t>
                      </a:r>
                      <a:r>
                        <a:rPr lang="en-US" altLang="zh-CN" sz="1050" baseline="30000" dirty="0">
                          <a:latin typeface="Microsoft YaHei" panose="020B0503020204020204" pitchFamily="34" charset="-122"/>
                          <a:ea typeface="Microsoft YaHei" panose="020B0503020204020204" pitchFamily="34" charset="-122"/>
                        </a:rPr>
                        <a:t>®️</a:t>
                      </a:r>
                      <a:endParaRPr lang="zh-CN" altLang="en-US" sz="105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zh-CN" altLang="en-US" sz="1050" dirty="0">
                          <a:latin typeface="Microsoft YaHei" panose="020B0503020204020204" pitchFamily="34" charset="-122"/>
                          <a:ea typeface="Microsoft YaHei" panose="020B0503020204020204" pitchFamily="34" charset="-122"/>
                        </a:rPr>
                        <a:t>可善挺</a:t>
                      </a:r>
                      <a:r>
                        <a:rPr lang="en-US" altLang="zh-CN" sz="1050" baseline="30000" dirty="0">
                          <a:latin typeface="Microsoft YaHei" panose="020B0503020204020204" pitchFamily="34" charset="-122"/>
                          <a:ea typeface="Microsoft YaHei" panose="020B0503020204020204" pitchFamily="34" charset="-122"/>
                        </a:rPr>
                        <a:t>®️</a:t>
                      </a:r>
                      <a:endParaRPr lang="zh-CN" altLang="en-US" sz="105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zh-CN" altLang="en-US" sz="1050" dirty="0">
                          <a:latin typeface="Microsoft YaHei" panose="020B0503020204020204" pitchFamily="34" charset="-122"/>
                          <a:ea typeface="Microsoft YaHei" panose="020B0503020204020204" pitchFamily="34" charset="-122"/>
                        </a:rPr>
                        <a:t>拓咨</a:t>
                      </a:r>
                      <a:r>
                        <a:rPr lang="en-US" altLang="zh-CN" sz="1050" baseline="30000" dirty="0">
                          <a:latin typeface="Microsoft YaHei" panose="020B0503020204020204" pitchFamily="34" charset="-122"/>
                          <a:ea typeface="Microsoft YaHei" panose="020B0503020204020204" pitchFamily="34" charset="-122"/>
                        </a:rPr>
                        <a:t>®️</a:t>
                      </a:r>
                      <a:endParaRPr lang="zh-CN" altLang="en-US" sz="105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zh-CN" altLang="en-US" sz="1050" dirty="0">
                          <a:latin typeface="Microsoft YaHei" panose="020B0503020204020204" pitchFamily="34" charset="-122"/>
                          <a:ea typeface="Microsoft YaHei" panose="020B0503020204020204" pitchFamily="34" charset="-122"/>
                        </a:rPr>
                        <a:t>特诺雅</a:t>
                      </a:r>
                      <a:r>
                        <a:rPr lang="en-US" altLang="zh-CN" sz="1050" baseline="30000" dirty="0">
                          <a:latin typeface="Microsoft YaHei" panose="020B0503020204020204" pitchFamily="34" charset="-122"/>
                          <a:ea typeface="Microsoft YaHei" panose="020B0503020204020204" pitchFamily="34" charset="-122"/>
                        </a:rPr>
                        <a:t>®️</a:t>
                      </a:r>
                      <a:endParaRPr lang="zh-CN" altLang="en-US" sz="105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160734665"/>
                  </a:ext>
                </a:extLst>
              </a:tr>
              <a:tr h="342000">
                <a:tc>
                  <a:txBody>
                    <a:bodyPr/>
                    <a:lstStyle/>
                    <a:p>
                      <a:pPr algn="ctr"/>
                      <a:r>
                        <a:rPr lang="zh-CN" altLang="en-US" sz="1100" b="1" dirty="0">
                          <a:latin typeface="Microsoft YaHei" panose="020B0503020204020204" pitchFamily="34" charset="-122"/>
                          <a:ea typeface="Microsoft YaHei" panose="020B0503020204020204" pitchFamily="34" charset="-122"/>
                        </a:rPr>
                        <a:t>生产厂家</a:t>
                      </a:r>
                    </a:p>
                  </a:txBody>
                  <a:tcPr marL="0" marR="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050" dirty="0">
                          <a:latin typeface="Microsoft YaHei" panose="020B0503020204020204" pitchFamily="34" charset="-122"/>
                          <a:ea typeface="Microsoft YaHei" panose="020B0503020204020204" pitchFamily="34" charset="-122"/>
                        </a:rPr>
                        <a:t>三生</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050" dirty="0">
                          <a:latin typeface="Microsoft YaHei" panose="020B0503020204020204" pitchFamily="34" charset="-122"/>
                          <a:ea typeface="Microsoft YaHei" panose="020B0503020204020204" pitchFamily="34" charset="-122"/>
                        </a:rPr>
                        <a:t>杨森</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050" dirty="0">
                          <a:latin typeface="Microsoft YaHei" panose="020B0503020204020204" pitchFamily="34" charset="-122"/>
                          <a:ea typeface="Microsoft YaHei" panose="020B0503020204020204" pitchFamily="34" charset="-122"/>
                        </a:rPr>
                        <a:t>艾伯维</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050" dirty="0">
                          <a:latin typeface="Microsoft YaHei" panose="020B0503020204020204" pitchFamily="34" charset="-122"/>
                          <a:ea typeface="Microsoft YaHei" panose="020B0503020204020204" pitchFamily="34" charset="-122"/>
                        </a:rPr>
                        <a:t>杨森</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050" dirty="0">
                          <a:latin typeface="Microsoft YaHei" panose="020B0503020204020204" pitchFamily="34" charset="-122"/>
                          <a:ea typeface="Microsoft YaHei" panose="020B0503020204020204" pitchFamily="34" charset="-122"/>
                        </a:rPr>
                        <a:t>诺华</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050" dirty="0">
                          <a:latin typeface="Microsoft YaHei" panose="020B0503020204020204" pitchFamily="34" charset="-122"/>
                          <a:ea typeface="Microsoft YaHei" panose="020B0503020204020204" pitchFamily="34" charset="-122"/>
                        </a:rPr>
                        <a:t>礼来</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050" dirty="0">
                          <a:latin typeface="Microsoft YaHei" panose="020B0503020204020204" pitchFamily="34" charset="-122"/>
                          <a:ea typeface="Microsoft YaHei" panose="020B0503020204020204" pitchFamily="34" charset="-122"/>
                        </a:rPr>
                        <a:t>杨森</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extLst>
                  <a:ext uri="{0D108BD9-81ED-4DB2-BD59-A6C34878D82A}">
                    <a16:rowId xmlns:a16="http://schemas.microsoft.com/office/drawing/2014/main" val="2587546454"/>
                  </a:ext>
                </a:extLst>
              </a:tr>
              <a:tr h="342000">
                <a:tc>
                  <a:txBody>
                    <a:bodyPr/>
                    <a:lstStyle/>
                    <a:p>
                      <a:pPr algn="ctr"/>
                      <a:r>
                        <a:rPr lang="zh-CN" altLang="en-US" sz="1100" b="1" dirty="0">
                          <a:latin typeface="Microsoft YaHei" panose="020B0503020204020204" pitchFamily="34" charset="-122"/>
                          <a:ea typeface="Microsoft YaHei" panose="020B0503020204020204" pitchFamily="34" charset="-122"/>
                        </a:rPr>
                        <a:t>中国上市时间</a:t>
                      </a:r>
                    </a:p>
                  </a:txBody>
                  <a:tcPr marL="0" marR="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altLang="zh-CN" sz="1050" dirty="0">
                          <a:latin typeface="Microsoft YaHei" panose="020B0503020204020204" pitchFamily="34" charset="-122"/>
                          <a:ea typeface="Microsoft YaHei" panose="020B0503020204020204" pitchFamily="34" charset="-122"/>
                        </a:rPr>
                        <a:t>2017</a:t>
                      </a:r>
                      <a:endParaRPr lang="zh-CN" altLang="en-US" sz="105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altLang="zh-CN" sz="1050" dirty="0">
                          <a:latin typeface="Microsoft YaHei" panose="020B0503020204020204" pitchFamily="34" charset="-122"/>
                          <a:ea typeface="Microsoft YaHei" panose="020B0503020204020204" pitchFamily="34" charset="-122"/>
                        </a:rPr>
                        <a:t>2013</a:t>
                      </a:r>
                      <a:endParaRPr lang="zh-CN" altLang="en-US" sz="105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altLang="zh-CN" sz="1050" dirty="0">
                          <a:latin typeface="Microsoft YaHei" panose="020B0503020204020204" pitchFamily="34" charset="-122"/>
                          <a:ea typeface="Microsoft YaHei" panose="020B0503020204020204" pitchFamily="34" charset="-122"/>
                        </a:rPr>
                        <a:t>2016</a:t>
                      </a:r>
                      <a:endParaRPr lang="zh-CN" altLang="en-US" sz="105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altLang="zh-CN" sz="1050" dirty="0">
                          <a:latin typeface="Microsoft YaHei" panose="020B0503020204020204" pitchFamily="34" charset="-122"/>
                          <a:ea typeface="Microsoft YaHei" panose="020B0503020204020204" pitchFamily="34" charset="-122"/>
                        </a:rPr>
                        <a:t>2019-2</a:t>
                      </a:r>
                      <a:endParaRPr lang="zh-CN" altLang="en-US" sz="105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altLang="zh-CN" sz="1050" dirty="0">
                          <a:latin typeface="Microsoft YaHei" panose="020B0503020204020204" pitchFamily="34" charset="-122"/>
                          <a:ea typeface="Microsoft YaHei" panose="020B0503020204020204" pitchFamily="34" charset="-122"/>
                        </a:rPr>
                        <a:t>2019-3</a:t>
                      </a:r>
                      <a:endParaRPr lang="zh-CN" altLang="en-US" sz="105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altLang="zh-CN" sz="1050" dirty="0">
                          <a:latin typeface="Microsoft YaHei" panose="020B0503020204020204" pitchFamily="34" charset="-122"/>
                          <a:ea typeface="Microsoft YaHei" panose="020B0503020204020204" pitchFamily="34" charset="-122"/>
                        </a:rPr>
                        <a:t>2019-8</a:t>
                      </a:r>
                      <a:endParaRPr lang="zh-CN" altLang="en-US" sz="105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altLang="zh-CN" sz="1050" dirty="0">
                          <a:latin typeface="Microsoft YaHei" panose="020B0503020204020204" pitchFamily="34" charset="-122"/>
                          <a:ea typeface="Microsoft YaHei" panose="020B0503020204020204" pitchFamily="34" charset="-122"/>
                        </a:rPr>
                        <a:t>2019-12</a:t>
                      </a:r>
                      <a:endParaRPr lang="zh-CN" altLang="en-US" sz="105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59294887"/>
                  </a:ext>
                </a:extLst>
              </a:tr>
              <a:tr h="342000">
                <a:tc>
                  <a:txBody>
                    <a:bodyPr/>
                    <a:lstStyle/>
                    <a:p>
                      <a:pPr algn="ctr"/>
                      <a:r>
                        <a:rPr lang="zh-CN" altLang="en-US" sz="1100" b="1" dirty="0">
                          <a:latin typeface="Microsoft YaHei" panose="020B0503020204020204" pitchFamily="34" charset="-122"/>
                          <a:ea typeface="Microsoft YaHei" panose="020B0503020204020204" pitchFamily="34" charset="-122"/>
                        </a:rPr>
                        <a:t>来源</a:t>
                      </a:r>
                    </a:p>
                  </a:txBody>
                  <a:tcPr marL="0" marR="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050" dirty="0">
                          <a:latin typeface="Microsoft YaHei" panose="020B0503020204020204" pitchFamily="34" charset="-122"/>
                          <a:ea typeface="Microsoft YaHei" panose="020B0503020204020204" pitchFamily="34" charset="-122"/>
                        </a:rPr>
                        <a:t>全人源</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050" dirty="0">
                          <a:latin typeface="Microsoft YaHei" panose="020B0503020204020204" pitchFamily="34" charset="-122"/>
                          <a:ea typeface="Microsoft YaHei" panose="020B0503020204020204" pitchFamily="34" charset="-122"/>
                        </a:rPr>
                        <a:t>人鼠嵌合抗体</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050" dirty="0">
                          <a:latin typeface="Microsoft YaHei" panose="020B0503020204020204" pitchFamily="34" charset="-122"/>
                          <a:ea typeface="Microsoft YaHei" panose="020B0503020204020204" pitchFamily="34" charset="-122"/>
                        </a:rPr>
                        <a:t>全人源</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050" dirty="0">
                          <a:latin typeface="Microsoft YaHei" panose="020B0503020204020204" pitchFamily="34" charset="-122"/>
                          <a:ea typeface="Microsoft YaHei" panose="020B0503020204020204" pitchFamily="34" charset="-122"/>
                        </a:rPr>
                        <a:t>全人源</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050" dirty="0">
                          <a:latin typeface="Microsoft YaHei" panose="020B0503020204020204" pitchFamily="34" charset="-122"/>
                          <a:ea typeface="Microsoft YaHei" panose="020B0503020204020204" pitchFamily="34" charset="-122"/>
                        </a:rPr>
                        <a:t>全人源</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050" kern="1200" dirty="0">
                          <a:solidFill>
                            <a:schemeClr val="dk1"/>
                          </a:solidFill>
                          <a:effectLst/>
                          <a:latin typeface="Microsoft YaHei" panose="020B0503020204020204" pitchFamily="34" charset="-122"/>
                          <a:ea typeface="Microsoft YaHei" panose="020B0503020204020204" pitchFamily="34" charset="-122"/>
                          <a:cs typeface="+mn-cs"/>
                        </a:rPr>
                        <a:t>人源化（含鼠源）</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050" dirty="0">
                          <a:latin typeface="Microsoft YaHei" panose="020B0503020204020204" pitchFamily="34" charset="-122"/>
                          <a:ea typeface="Microsoft YaHei" panose="020B0503020204020204" pitchFamily="34" charset="-122"/>
                        </a:rPr>
                        <a:t>全人源</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extLst>
                  <a:ext uri="{0D108BD9-81ED-4DB2-BD59-A6C34878D82A}">
                    <a16:rowId xmlns:a16="http://schemas.microsoft.com/office/drawing/2014/main" val="1979185685"/>
                  </a:ext>
                </a:extLst>
              </a:tr>
              <a:tr h="432000">
                <a:tc>
                  <a:txBody>
                    <a:bodyPr/>
                    <a:lstStyle/>
                    <a:p>
                      <a:pPr algn="ctr"/>
                      <a:r>
                        <a:rPr lang="zh-CN" altLang="en-US" sz="1100" b="1" dirty="0">
                          <a:latin typeface="Microsoft YaHei" panose="020B0503020204020204" pitchFamily="34" charset="-122"/>
                          <a:ea typeface="Microsoft YaHei" panose="020B0503020204020204" pitchFamily="34" charset="-122"/>
                        </a:rPr>
                        <a:t>规格</a:t>
                      </a:r>
                    </a:p>
                  </a:txBody>
                  <a:tcPr marL="0" marR="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altLang="zh-CN" sz="1050" dirty="0">
                          <a:latin typeface="Microsoft YaHei" panose="020B0503020204020204" pitchFamily="34" charset="-122"/>
                          <a:ea typeface="Microsoft YaHei" panose="020B0503020204020204" pitchFamily="34" charset="-122"/>
                        </a:rPr>
                        <a:t>12.5mg/</a:t>
                      </a:r>
                      <a:r>
                        <a:rPr lang="zh-CN" altLang="en-US" sz="1050" dirty="0">
                          <a:latin typeface="Microsoft YaHei" panose="020B0503020204020204" pitchFamily="34" charset="-122"/>
                          <a:ea typeface="Microsoft YaHei" panose="020B0503020204020204" pitchFamily="34" charset="-122"/>
                        </a:rPr>
                        <a:t>支</a:t>
                      </a:r>
                      <a:r>
                        <a:rPr lang="en-US" altLang="zh-CN" sz="1050" dirty="0">
                          <a:latin typeface="Microsoft YaHei" panose="020B0503020204020204" pitchFamily="34" charset="-122"/>
                          <a:ea typeface="Microsoft YaHei" panose="020B0503020204020204" pitchFamily="34" charset="-122"/>
                        </a:rPr>
                        <a:t>25mg/</a:t>
                      </a:r>
                      <a:r>
                        <a:rPr lang="zh-CN" altLang="en-US" sz="1050" dirty="0">
                          <a:latin typeface="Microsoft YaHei" panose="020B0503020204020204" pitchFamily="34" charset="-122"/>
                          <a:ea typeface="Microsoft YaHei" panose="020B0503020204020204" pitchFamily="34" charset="-122"/>
                        </a:rPr>
                        <a:t>支</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altLang="zh-CN" sz="1050" dirty="0">
                          <a:latin typeface="Microsoft YaHei" panose="020B0503020204020204" pitchFamily="34" charset="-122"/>
                          <a:ea typeface="Microsoft YaHei" panose="020B0503020204020204" pitchFamily="34" charset="-122"/>
                        </a:rPr>
                        <a:t>100mg/</a:t>
                      </a:r>
                      <a:r>
                        <a:rPr lang="zh-CN" altLang="en-US" sz="1050" dirty="0">
                          <a:latin typeface="Microsoft YaHei" panose="020B0503020204020204" pitchFamily="34" charset="-122"/>
                          <a:ea typeface="Microsoft YaHei" panose="020B0503020204020204" pitchFamily="34" charset="-122"/>
                        </a:rPr>
                        <a:t>支</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altLang="zh-CN" sz="1050" dirty="0">
                          <a:latin typeface="Microsoft YaHei" panose="020B0503020204020204" pitchFamily="34" charset="-122"/>
                          <a:ea typeface="Microsoft YaHei" panose="020B0503020204020204" pitchFamily="34" charset="-122"/>
                        </a:rPr>
                        <a:t>40mg/0.8ml</a:t>
                      </a:r>
                      <a:endParaRPr lang="zh-CN" altLang="en-US" sz="105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050" kern="1200" dirty="0">
                          <a:solidFill>
                            <a:schemeClr val="dk1"/>
                          </a:solidFill>
                          <a:effectLst/>
                          <a:latin typeface="Microsoft YaHei" panose="020B0503020204020204" pitchFamily="34" charset="-122"/>
                          <a:ea typeface="Microsoft YaHei" panose="020B0503020204020204" pitchFamily="34" charset="-122"/>
                          <a:cs typeface="+mn-cs"/>
                        </a:rPr>
                        <a:t>45mg/0.5ml/</a:t>
                      </a:r>
                      <a:r>
                        <a:rPr lang="zh-CN" altLang="en-US" sz="1050" kern="1200" dirty="0">
                          <a:solidFill>
                            <a:schemeClr val="dk1"/>
                          </a:solidFill>
                          <a:effectLst/>
                          <a:latin typeface="Microsoft YaHei" panose="020B0503020204020204" pitchFamily="34" charset="-122"/>
                          <a:ea typeface="Microsoft YaHei" panose="020B0503020204020204" pitchFamily="34" charset="-122"/>
                          <a:cs typeface="+mn-cs"/>
                        </a:rPr>
                        <a:t>支 </a:t>
                      </a:r>
                      <a:r>
                        <a:rPr lang="en-US" altLang="zh-CN" sz="1050" kern="1200" dirty="0">
                          <a:solidFill>
                            <a:schemeClr val="dk1"/>
                          </a:solidFill>
                          <a:effectLst/>
                          <a:latin typeface="Microsoft YaHei" panose="020B0503020204020204" pitchFamily="34" charset="-122"/>
                          <a:ea typeface="Microsoft YaHei" panose="020B0503020204020204" pitchFamily="34" charset="-122"/>
                          <a:cs typeface="+mn-cs"/>
                        </a:rPr>
                        <a:t>90</a:t>
                      </a:r>
                      <a:r>
                        <a:rPr lang="en" altLang="zh-CN" sz="1050" kern="1200" dirty="0">
                          <a:solidFill>
                            <a:schemeClr val="dk1"/>
                          </a:solidFill>
                          <a:effectLst/>
                          <a:latin typeface="Microsoft YaHei" panose="020B0503020204020204" pitchFamily="34" charset="-122"/>
                          <a:ea typeface="Microsoft YaHei" panose="020B0503020204020204" pitchFamily="34" charset="-122"/>
                          <a:cs typeface="+mn-cs"/>
                        </a:rPr>
                        <a:t>mg/1.0ml/</a:t>
                      </a:r>
                      <a:r>
                        <a:rPr lang="zh-CN" altLang="en-US" sz="1050" kern="1200" dirty="0">
                          <a:solidFill>
                            <a:schemeClr val="dk1"/>
                          </a:solidFill>
                          <a:effectLst/>
                          <a:latin typeface="Microsoft YaHei" panose="020B0503020204020204" pitchFamily="34" charset="-122"/>
                          <a:ea typeface="Microsoft YaHei" panose="020B0503020204020204" pitchFamily="34" charset="-122"/>
                          <a:cs typeface="+mn-cs"/>
                        </a:rPr>
                        <a:t>支 </a:t>
                      </a:r>
                      <a:endParaRPr lang="zh-CN" altLang="en-US" sz="105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altLang="zh-CN" sz="1050" dirty="0">
                          <a:latin typeface="Microsoft YaHei" panose="020B0503020204020204" pitchFamily="34" charset="-122"/>
                          <a:ea typeface="Microsoft YaHei" panose="020B0503020204020204" pitchFamily="34" charset="-122"/>
                        </a:rPr>
                        <a:t>150mg/</a:t>
                      </a:r>
                      <a:r>
                        <a:rPr lang="zh-CN" altLang="en-US" sz="1050" dirty="0">
                          <a:latin typeface="Microsoft YaHei" panose="020B0503020204020204" pitchFamily="34" charset="-122"/>
                          <a:ea typeface="Microsoft YaHei" panose="020B0503020204020204" pitchFamily="34" charset="-122"/>
                        </a:rPr>
                        <a:t>支</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050" kern="1200" dirty="0">
                          <a:solidFill>
                            <a:schemeClr val="dk1"/>
                          </a:solidFill>
                          <a:effectLst/>
                          <a:latin typeface="Microsoft YaHei" panose="020B0503020204020204" pitchFamily="34" charset="-122"/>
                          <a:ea typeface="Microsoft YaHei" panose="020B0503020204020204" pitchFamily="34" charset="-122"/>
                          <a:cs typeface="+mn-cs"/>
                        </a:rPr>
                        <a:t>80mg/mL</a:t>
                      </a:r>
                      <a:endParaRPr lang="zh-CN" altLang="en-US" sz="1050" kern="1200" dirty="0">
                        <a:solidFill>
                          <a:schemeClr val="dk1"/>
                        </a:solidFill>
                        <a:effectLst/>
                        <a:latin typeface="Microsoft YaHei" panose="020B0503020204020204" pitchFamily="34" charset="-122"/>
                        <a:ea typeface="Microsoft YaHei" panose="020B0503020204020204" pitchFamily="34" charset="-122"/>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altLang="zh-CN" sz="1050" dirty="0">
                          <a:latin typeface="Microsoft YaHei" panose="020B0503020204020204" pitchFamily="34" charset="-122"/>
                          <a:ea typeface="Microsoft YaHei" panose="020B0503020204020204" pitchFamily="34" charset="-122"/>
                        </a:rPr>
                        <a:t>100mg/</a:t>
                      </a:r>
                      <a:r>
                        <a:rPr lang="zh-CN" altLang="en-US" sz="1050" dirty="0">
                          <a:latin typeface="Microsoft YaHei" panose="020B0503020204020204" pitchFamily="34" charset="-122"/>
                          <a:ea typeface="Microsoft YaHei" panose="020B0503020204020204" pitchFamily="34" charset="-122"/>
                        </a:rPr>
                        <a:t>支</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266281853"/>
                  </a:ext>
                </a:extLst>
              </a:tr>
              <a:tr h="342000">
                <a:tc>
                  <a:txBody>
                    <a:bodyPr/>
                    <a:lstStyle/>
                    <a:p>
                      <a:pPr algn="ctr"/>
                      <a:r>
                        <a:rPr lang="zh-CN" altLang="en-US" sz="1100" b="1" dirty="0">
                          <a:latin typeface="Microsoft YaHei" panose="020B0503020204020204" pitchFamily="34" charset="-122"/>
                          <a:ea typeface="Microsoft YaHei" panose="020B0503020204020204" pitchFamily="34" charset="-122"/>
                        </a:rPr>
                        <a:t>用法</a:t>
                      </a:r>
                    </a:p>
                  </a:txBody>
                  <a:tcPr marL="0" marR="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050" dirty="0">
                          <a:latin typeface="Microsoft YaHei" panose="020B0503020204020204" pitchFamily="34" charset="-122"/>
                          <a:ea typeface="Microsoft YaHei" panose="020B0503020204020204" pitchFamily="34" charset="-122"/>
                        </a:rPr>
                        <a:t>皮下注射</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050" dirty="0">
                          <a:latin typeface="Microsoft YaHei" panose="020B0503020204020204" pitchFamily="34" charset="-122"/>
                          <a:ea typeface="Microsoft YaHei" panose="020B0503020204020204" pitchFamily="34" charset="-122"/>
                        </a:rPr>
                        <a:t>静脉注射</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algn="ctr"/>
                      <a:r>
                        <a:rPr lang="zh-CN" altLang="en-US" sz="1050" dirty="0">
                          <a:latin typeface="Microsoft YaHei" panose="020B0503020204020204" pitchFamily="34" charset="-122"/>
                          <a:ea typeface="Microsoft YaHei" panose="020B0503020204020204" pitchFamily="34" charset="-122"/>
                        </a:rPr>
                        <a:t>皮下注射</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皮下注射</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皮下注射</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皮下注射</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皮下注射</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9F9F9"/>
                    </a:solidFill>
                  </a:tcPr>
                </a:tc>
                <a:extLst>
                  <a:ext uri="{0D108BD9-81ED-4DB2-BD59-A6C34878D82A}">
                    <a16:rowId xmlns:a16="http://schemas.microsoft.com/office/drawing/2014/main" val="3719621798"/>
                  </a:ext>
                </a:extLst>
              </a:tr>
              <a:tr h="1944000">
                <a:tc>
                  <a:txBody>
                    <a:bodyPr/>
                    <a:lstStyle/>
                    <a:p>
                      <a:pPr algn="ctr"/>
                      <a:r>
                        <a:rPr lang="zh-CN" altLang="en-US" sz="1100" b="1" dirty="0">
                          <a:latin typeface="Microsoft YaHei" panose="020B0503020204020204" pitchFamily="34" charset="-122"/>
                          <a:ea typeface="Microsoft YaHei" panose="020B0503020204020204" pitchFamily="34" charset="-122"/>
                        </a:rPr>
                        <a:t>剂量</a:t>
                      </a:r>
                    </a:p>
                  </a:txBody>
                  <a:tcPr marL="0" marR="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108000" indent="-108000" algn="l" defTabSz="914400" rtl="0" eaLnBrk="1" latinLnBrk="0" hangingPunct="1">
                        <a:spcAft>
                          <a:spcPts val="600"/>
                        </a:spcAft>
                        <a:buFont typeface="Arial" panose="020B0604020202020204" pitchFamily="34" charset="0"/>
                        <a:buChar char="•"/>
                      </a:pP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成人推荐剂量为每次</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25</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毫克，皮下注射，每周二次，每次间隔</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3-4</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天</a:t>
                      </a:r>
                      <a:endParaRPr lang="en-US" altLang="zh-CN" sz="900" kern="1200" dirty="0">
                        <a:solidFill>
                          <a:schemeClr val="dk1"/>
                        </a:solidFill>
                        <a:latin typeface="Microsoft YaHei" panose="020B0503020204020204" pitchFamily="34" charset="-122"/>
                        <a:ea typeface="Microsoft YaHei" panose="020B0503020204020204" pitchFamily="34" charset="-122"/>
                        <a:cs typeface="+mn-cs"/>
                      </a:endParaRPr>
                    </a:p>
                  </a:txBody>
                  <a:tcPr marT="108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108000" indent="-108000" algn="l">
                        <a:spcAft>
                          <a:spcPts val="600"/>
                        </a:spcAft>
                        <a:buFont typeface="Arial" panose="020B0604020202020204" pitchFamily="34" charset="0"/>
                        <a:buChar char="•"/>
                      </a:pPr>
                      <a:r>
                        <a:rPr lang="zh-CN" altLang="en-US" sz="900" dirty="0">
                          <a:latin typeface="Microsoft YaHei" panose="020B0503020204020204" pitchFamily="34" charset="-122"/>
                          <a:ea typeface="Microsoft YaHei" panose="020B0503020204020204" pitchFamily="34" charset="-122"/>
                        </a:rPr>
                        <a:t>首次给药：</a:t>
                      </a:r>
                      <a:r>
                        <a:rPr lang="en-US" altLang="zh-CN" sz="900" dirty="0">
                          <a:latin typeface="Microsoft YaHei" panose="020B0503020204020204" pitchFamily="34" charset="-122"/>
                          <a:ea typeface="Microsoft YaHei" panose="020B0503020204020204" pitchFamily="34" charset="-122"/>
                        </a:rPr>
                        <a:t>5mg/kg</a:t>
                      </a:r>
                    </a:p>
                    <a:p>
                      <a:pPr marL="108000" indent="-108000" algn="l">
                        <a:spcAft>
                          <a:spcPts val="600"/>
                        </a:spcAft>
                        <a:buFont typeface="Arial" panose="020B0604020202020204" pitchFamily="34" charset="0"/>
                        <a:buChar char="•"/>
                      </a:pP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第</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2</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6</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周及以后每隔</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8</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周：注射一次，剂量与第一次相同</a:t>
                      </a:r>
                      <a:endParaRPr lang="en-US" altLang="zh-CN" sz="900" kern="1200" dirty="0">
                        <a:solidFill>
                          <a:schemeClr val="dk1"/>
                        </a:solidFill>
                        <a:latin typeface="Microsoft YaHei" panose="020B0503020204020204" pitchFamily="34" charset="-122"/>
                        <a:ea typeface="Microsoft YaHei" panose="020B0503020204020204" pitchFamily="34" charset="-122"/>
                        <a:cs typeface="+mn-cs"/>
                      </a:endParaRPr>
                    </a:p>
                  </a:txBody>
                  <a:tcPr marT="108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108000" indent="-108000" algn="l" defTabSz="914400" rtl="0" eaLnBrk="1" latinLnBrk="0" hangingPunct="1">
                        <a:spcAft>
                          <a:spcPts val="600"/>
                        </a:spcAft>
                        <a:buFont typeface="Arial" panose="020B0604020202020204" pitchFamily="34" charset="0"/>
                        <a:buChar char="•"/>
                      </a:pP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初始剂量</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80</a:t>
                      </a:r>
                      <a:r>
                        <a:rPr lang="en" altLang="zh-CN" sz="900" kern="1200" dirty="0">
                          <a:solidFill>
                            <a:schemeClr val="dk1"/>
                          </a:solidFill>
                          <a:latin typeface="Microsoft YaHei" panose="020B0503020204020204" pitchFamily="34" charset="-122"/>
                          <a:ea typeface="Microsoft YaHei" panose="020B0503020204020204" pitchFamily="34" charset="-122"/>
                          <a:cs typeface="+mn-cs"/>
                        </a:rPr>
                        <a:t>mg</a:t>
                      </a:r>
                      <a:endParaRPr lang="en-US" altLang="zh-CN" sz="900" kern="1200" dirty="0">
                        <a:solidFill>
                          <a:schemeClr val="dk1"/>
                        </a:solidFill>
                        <a:latin typeface="Microsoft YaHei" panose="020B0503020204020204" pitchFamily="34" charset="-122"/>
                        <a:ea typeface="Microsoft YaHei" panose="020B0503020204020204" pitchFamily="34" charset="-122"/>
                        <a:cs typeface="+mn-cs"/>
                      </a:endParaRPr>
                    </a:p>
                    <a:p>
                      <a:pPr marL="108000" indent="-108000" algn="l" defTabSz="914400" rtl="0" eaLnBrk="1" latinLnBrk="0" hangingPunct="1">
                        <a:spcAft>
                          <a:spcPts val="600"/>
                        </a:spcAft>
                        <a:buFont typeface="Arial" panose="020B0604020202020204" pitchFamily="34" charset="0"/>
                        <a:buChar char="•"/>
                      </a:pP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维持剂量</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40</a:t>
                      </a:r>
                      <a:r>
                        <a:rPr lang="en" altLang="zh-CN" sz="900" kern="1200" dirty="0">
                          <a:solidFill>
                            <a:schemeClr val="dk1"/>
                          </a:solidFill>
                          <a:latin typeface="Microsoft YaHei" panose="020B0503020204020204" pitchFamily="34" charset="-122"/>
                          <a:ea typeface="Microsoft YaHei" panose="020B0503020204020204" pitchFamily="34" charset="-122"/>
                          <a:cs typeface="+mn-cs"/>
                        </a:rPr>
                        <a:t>mg/2</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周</a:t>
                      </a:r>
                    </a:p>
                  </a:txBody>
                  <a:tcPr marT="108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108000" indent="-108000" algn="l" defTabSz="914400" rtl="0" eaLnBrk="1" latinLnBrk="0" hangingPunct="1">
                        <a:spcAft>
                          <a:spcPts val="600"/>
                        </a:spcAft>
                        <a:buFont typeface="Arial" panose="020B0604020202020204" pitchFamily="34" charset="0"/>
                        <a:buChar char="•"/>
                      </a:pP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首次</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45</a:t>
                      </a:r>
                      <a:r>
                        <a:rPr lang="en" altLang="zh-CN" sz="900" kern="1200" dirty="0">
                          <a:solidFill>
                            <a:schemeClr val="dk1"/>
                          </a:solidFill>
                          <a:latin typeface="Microsoft YaHei" panose="020B0503020204020204" pitchFamily="34" charset="-122"/>
                          <a:ea typeface="Microsoft YaHei" panose="020B0503020204020204" pitchFamily="34" charset="-122"/>
                          <a:cs typeface="+mn-cs"/>
                        </a:rPr>
                        <a:t>mg</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皮下注射，</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4</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周后及之后每</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12</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周给予一次相同剂量。</a:t>
                      </a:r>
                    </a:p>
                    <a:p>
                      <a:pPr marL="108000" indent="-108000" algn="l" defTabSz="914400" rtl="0" eaLnBrk="1" latinLnBrk="0" hangingPunct="1">
                        <a:spcAft>
                          <a:spcPts val="600"/>
                        </a:spcAft>
                        <a:buFont typeface="Arial" panose="020B0604020202020204" pitchFamily="34" charset="0"/>
                        <a:buChar char="•"/>
                      </a:pPr>
                      <a:r>
                        <a:rPr lang="zh-CN" altLang="en-US" sz="900" b="0" kern="1200" dirty="0">
                          <a:solidFill>
                            <a:schemeClr val="dk1"/>
                          </a:solidFill>
                          <a:latin typeface="Microsoft YaHei" panose="020B0503020204020204" pitchFamily="34" charset="-122"/>
                          <a:ea typeface="Microsoft YaHei" panose="020B0503020204020204" pitchFamily="34" charset="-122"/>
                          <a:cs typeface="+mn-cs"/>
                        </a:rPr>
                        <a:t>体重＞</a:t>
                      </a:r>
                      <a:r>
                        <a:rPr lang="en-US" altLang="zh-CN" sz="900" b="0" kern="1200" dirty="0">
                          <a:solidFill>
                            <a:schemeClr val="dk1"/>
                          </a:solidFill>
                          <a:latin typeface="Microsoft YaHei" panose="020B0503020204020204" pitchFamily="34" charset="-122"/>
                          <a:ea typeface="Microsoft YaHei" panose="020B0503020204020204" pitchFamily="34" charset="-122"/>
                          <a:cs typeface="+mn-cs"/>
                        </a:rPr>
                        <a:t>100</a:t>
                      </a:r>
                      <a:r>
                        <a:rPr lang="en" altLang="zh-CN" sz="900" b="0" kern="1200" dirty="0">
                          <a:solidFill>
                            <a:schemeClr val="dk1"/>
                          </a:solidFill>
                          <a:latin typeface="Microsoft YaHei" panose="020B0503020204020204" pitchFamily="34" charset="-122"/>
                          <a:ea typeface="Microsoft YaHei" panose="020B0503020204020204" pitchFamily="34" charset="-122"/>
                          <a:cs typeface="+mn-cs"/>
                        </a:rPr>
                        <a:t>kg</a:t>
                      </a:r>
                      <a:r>
                        <a:rPr lang="zh-CN" altLang="en-US" sz="900" b="0" kern="1200" dirty="0">
                          <a:solidFill>
                            <a:schemeClr val="dk1"/>
                          </a:solidFill>
                          <a:latin typeface="Microsoft YaHei" panose="020B0503020204020204" pitchFamily="34" charset="-122"/>
                          <a:ea typeface="Microsoft YaHei" panose="020B0503020204020204" pitchFamily="34" charset="-122"/>
                          <a:cs typeface="+mn-cs"/>
                        </a:rPr>
                        <a:t>的患者：</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对于体重＞</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100</a:t>
                      </a:r>
                      <a:r>
                        <a:rPr lang="en" altLang="zh-CN" sz="900" kern="1200" dirty="0">
                          <a:solidFill>
                            <a:schemeClr val="dk1"/>
                          </a:solidFill>
                          <a:latin typeface="Microsoft YaHei" panose="020B0503020204020204" pitchFamily="34" charset="-122"/>
                          <a:ea typeface="Microsoft YaHei" panose="020B0503020204020204" pitchFamily="34" charset="-122"/>
                          <a:cs typeface="+mn-cs"/>
                        </a:rPr>
                        <a:t>kg</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的患者，本品推荐剂量为首次</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90</a:t>
                      </a:r>
                      <a:r>
                        <a:rPr lang="en" altLang="zh-CN" sz="900" kern="1200" dirty="0">
                          <a:solidFill>
                            <a:schemeClr val="dk1"/>
                          </a:solidFill>
                          <a:latin typeface="Microsoft YaHei" panose="020B0503020204020204" pitchFamily="34" charset="-122"/>
                          <a:ea typeface="Microsoft YaHei" panose="020B0503020204020204" pitchFamily="34" charset="-122"/>
                          <a:cs typeface="+mn-cs"/>
                        </a:rPr>
                        <a:t>mg</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皮下注射，</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4</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周后及之后每</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12</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周给予一次相同剂量。</a:t>
                      </a:r>
                    </a:p>
                  </a:txBody>
                  <a:tcPr marT="108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108000" indent="-108000" algn="l" defTabSz="914400" rtl="0" eaLnBrk="1" latinLnBrk="0" hangingPunct="1">
                        <a:spcAft>
                          <a:spcPts val="600"/>
                        </a:spcAft>
                        <a:buFont typeface="Arial" panose="020B0604020202020204" pitchFamily="34" charset="0"/>
                        <a:buChar char="•"/>
                      </a:pP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推荐剂量是</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300 </a:t>
                      </a:r>
                      <a:r>
                        <a:rPr lang="en" altLang="zh-CN" sz="900" kern="1200" dirty="0">
                          <a:solidFill>
                            <a:schemeClr val="dk1"/>
                          </a:solidFill>
                          <a:latin typeface="Microsoft YaHei" panose="020B0503020204020204" pitchFamily="34" charset="-122"/>
                          <a:ea typeface="Microsoft YaHei" panose="020B0503020204020204" pitchFamily="34" charset="-122"/>
                          <a:cs typeface="+mn-cs"/>
                        </a:rPr>
                        <a:t>mg</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通过皮下注射在</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0</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1</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2</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3</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，和</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4</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周接着</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300 </a:t>
                      </a:r>
                      <a:r>
                        <a:rPr lang="en" altLang="zh-CN" sz="900" kern="1200" dirty="0">
                          <a:solidFill>
                            <a:schemeClr val="dk1"/>
                          </a:solidFill>
                          <a:latin typeface="Microsoft YaHei" panose="020B0503020204020204" pitchFamily="34" charset="-122"/>
                          <a:ea typeface="Microsoft YaHei" panose="020B0503020204020204" pitchFamily="34" charset="-122"/>
                          <a:cs typeface="+mn-cs"/>
                        </a:rPr>
                        <a:t>mg</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每</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4</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周。每</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300</a:t>
                      </a:r>
                      <a:r>
                        <a:rPr lang="en" altLang="zh-CN" sz="900" kern="1200" dirty="0">
                          <a:solidFill>
                            <a:schemeClr val="dk1"/>
                          </a:solidFill>
                          <a:latin typeface="Microsoft YaHei" panose="020B0503020204020204" pitchFamily="34" charset="-122"/>
                          <a:ea typeface="Microsoft YaHei" panose="020B0503020204020204" pitchFamily="34" charset="-122"/>
                          <a:cs typeface="+mn-cs"/>
                        </a:rPr>
                        <a:t>mg</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剂量是作为</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2</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次</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150 </a:t>
                      </a:r>
                      <a:r>
                        <a:rPr lang="en" altLang="zh-CN" sz="900" kern="1200" dirty="0">
                          <a:solidFill>
                            <a:schemeClr val="dk1"/>
                          </a:solidFill>
                          <a:latin typeface="Microsoft YaHei" panose="020B0503020204020204" pitchFamily="34" charset="-122"/>
                          <a:ea typeface="Microsoft YaHei" panose="020B0503020204020204" pitchFamily="34" charset="-122"/>
                          <a:cs typeface="+mn-cs"/>
                        </a:rPr>
                        <a:t>mg</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皮下注射给予。</a:t>
                      </a:r>
                    </a:p>
                    <a:p>
                      <a:pPr marL="108000" indent="-108000" algn="l" defTabSz="914400" rtl="0" eaLnBrk="1" latinLnBrk="0" hangingPunct="1">
                        <a:spcAft>
                          <a:spcPts val="600"/>
                        </a:spcAft>
                        <a:buFont typeface="Arial" panose="020B0604020202020204" pitchFamily="34" charset="0"/>
                        <a:buChar char="•"/>
                      </a:pP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对有些患者，</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150 </a:t>
                      </a:r>
                      <a:r>
                        <a:rPr lang="en" altLang="zh-CN" sz="900" kern="1200" dirty="0">
                          <a:solidFill>
                            <a:schemeClr val="dk1"/>
                          </a:solidFill>
                          <a:latin typeface="Microsoft YaHei" panose="020B0503020204020204" pitchFamily="34" charset="-122"/>
                          <a:ea typeface="Microsoft YaHei" panose="020B0503020204020204" pitchFamily="34" charset="-122"/>
                          <a:cs typeface="+mn-cs"/>
                        </a:rPr>
                        <a:t>mg</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的剂量可能被接受。</a:t>
                      </a:r>
                    </a:p>
                  </a:txBody>
                  <a:tcPr marT="108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108000" indent="-108000" algn="l" defTabSz="914400" rtl="0" eaLnBrk="1" latinLnBrk="0" hangingPunct="1">
                        <a:spcAft>
                          <a:spcPts val="600"/>
                        </a:spcAft>
                        <a:buFont typeface="Arial" panose="020B0604020202020204" pitchFamily="34" charset="0"/>
                        <a:buChar char="•"/>
                      </a:pP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推荐剂量为在第</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0</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周皮下注射</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160</a:t>
                      </a:r>
                      <a:r>
                        <a:rPr lang="en" altLang="zh-CN" sz="900" kern="1200" dirty="0">
                          <a:solidFill>
                            <a:schemeClr val="dk1"/>
                          </a:solidFill>
                          <a:latin typeface="Microsoft YaHei" panose="020B0503020204020204" pitchFamily="34" charset="-122"/>
                          <a:ea typeface="Microsoft YaHei" panose="020B0503020204020204" pitchFamily="34" charset="-122"/>
                          <a:cs typeface="+mn-cs"/>
                        </a:rPr>
                        <a:t>mg(80mg</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注射两次</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，之后分别在第</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2</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4</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6</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8</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10</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和</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12</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周各注射</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80</a:t>
                      </a:r>
                      <a:r>
                        <a:rPr lang="en" altLang="zh-CN" sz="900" kern="1200" dirty="0">
                          <a:solidFill>
                            <a:schemeClr val="dk1"/>
                          </a:solidFill>
                          <a:latin typeface="Microsoft YaHei" panose="020B0503020204020204" pitchFamily="34" charset="-122"/>
                          <a:ea typeface="Microsoft YaHei" panose="020B0503020204020204" pitchFamily="34" charset="-122"/>
                          <a:cs typeface="+mn-cs"/>
                        </a:rPr>
                        <a:t>mg(</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注射一次</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a:t>
                      </a:r>
                    </a:p>
                    <a:p>
                      <a:pPr marL="108000" indent="-108000" algn="l" defTabSz="914400" rtl="0" eaLnBrk="1" latinLnBrk="0" hangingPunct="1">
                        <a:spcAft>
                          <a:spcPts val="600"/>
                        </a:spcAft>
                        <a:buFont typeface="Arial" panose="020B0604020202020204" pitchFamily="34" charset="0"/>
                        <a:buChar char="•"/>
                      </a:pP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维持剂量为</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80</a:t>
                      </a:r>
                      <a:r>
                        <a:rPr lang="en" altLang="zh-CN" sz="900" kern="1200" dirty="0">
                          <a:solidFill>
                            <a:schemeClr val="dk1"/>
                          </a:solidFill>
                          <a:latin typeface="Microsoft YaHei" panose="020B0503020204020204" pitchFamily="34" charset="-122"/>
                          <a:ea typeface="Microsoft YaHei" panose="020B0503020204020204" pitchFamily="34" charset="-122"/>
                          <a:cs typeface="+mn-cs"/>
                        </a:rPr>
                        <a:t>mg(</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注射一次</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每</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4</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周一次</a:t>
                      </a:r>
                    </a:p>
                  </a:txBody>
                  <a:tcPr marT="108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108000" indent="-108000" algn="l" defTabSz="914400" rtl="0" eaLnBrk="1" latinLnBrk="0" hangingPunct="1">
                        <a:spcAft>
                          <a:spcPts val="600"/>
                        </a:spcAft>
                        <a:buFont typeface="Arial" panose="020B0604020202020204" pitchFamily="34" charset="0"/>
                        <a:buChar char="•"/>
                      </a:pP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推荐剂量在第</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0</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周，第</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4</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周时为</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100</a:t>
                      </a:r>
                      <a:r>
                        <a:rPr lang="en" altLang="zh-CN" sz="900" kern="1200" dirty="0">
                          <a:solidFill>
                            <a:schemeClr val="dk1"/>
                          </a:solidFill>
                          <a:latin typeface="Microsoft YaHei" panose="020B0503020204020204" pitchFamily="34" charset="-122"/>
                          <a:ea typeface="Microsoft YaHei" panose="020B0503020204020204" pitchFamily="34" charset="-122"/>
                          <a:cs typeface="+mn-cs"/>
                        </a:rPr>
                        <a:t>mg</a:t>
                      </a:r>
                      <a:r>
                        <a:rPr lang="zh-CN" altLang="en" sz="900" kern="1200" dirty="0">
                          <a:solidFill>
                            <a:schemeClr val="dk1"/>
                          </a:solidFill>
                          <a:latin typeface="Microsoft YaHei" panose="020B0503020204020204" pitchFamily="34" charset="-122"/>
                          <a:ea typeface="Microsoft YaHei" panose="020B0503020204020204" pitchFamily="34" charset="-122"/>
                          <a:cs typeface="+mn-cs"/>
                        </a:rPr>
                        <a:t>，</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之后每</a:t>
                      </a:r>
                      <a:r>
                        <a:rPr lang="en-US" altLang="zh-CN" sz="900" kern="1200" dirty="0">
                          <a:solidFill>
                            <a:schemeClr val="dk1"/>
                          </a:solidFill>
                          <a:latin typeface="Microsoft YaHei" panose="020B0503020204020204" pitchFamily="34" charset="-122"/>
                          <a:ea typeface="Microsoft YaHei" panose="020B0503020204020204" pitchFamily="34" charset="-122"/>
                          <a:cs typeface="+mn-cs"/>
                        </a:rPr>
                        <a:t>8</a:t>
                      </a:r>
                      <a:r>
                        <a:rPr lang="zh-CN" altLang="en-US" sz="900" kern="1200" dirty="0">
                          <a:solidFill>
                            <a:schemeClr val="dk1"/>
                          </a:solidFill>
                          <a:latin typeface="Microsoft YaHei" panose="020B0503020204020204" pitchFamily="34" charset="-122"/>
                          <a:ea typeface="Microsoft YaHei" panose="020B0503020204020204" pitchFamily="34" charset="-122"/>
                          <a:cs typeface="+mn-cs"/>
                        </a:rPr>
                        <a:t>周一次。</a:t>
                      </a:r>
                    </a:p>
                  </a:txBody>
                  <a:tcPr marT="10800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91129527"/>
                  </a:ext>
                </a:extLst>
              </a:tr>
            </a:tbl>
          </a:graphicData>
        </a:graphic>
      </p:graphicFrame>
      <p:sp>
        <p:nvSpPr>
          <p:cNvPr id="11" name="文本框 10">
            <a:extLst>
              <a:ext uri="{FF2B5EF4-FFF2-40B4-BE49-F238E27FC236}">
                <a16:creationId xmlns:a16="http://schemas.microsoft.com/office/drawing/2014/main" id="{65880BB1-7F09-4089-97F3-62793B906C77}"/>
              </a:ext>
            </a:extLst>
          </p:cNvPr>
          <p:cNvSpPr txBox="1"/>
          <p:nvPr/>
        </p:nvSpPr>
        <p:spPr>
          <a:xfrm>
            <a:off x="273050" y="1341445"/>
            <a:ext cx="6794500" cy="276999"/>
          </a:xfrm>
          <a:prstGeom prst="rect">
            <a:avLst/>
          </a:prstGeom>
          <a:noFill/>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 </a:t>
            </a:r>
            <a:r>
              <a:rPr kumimoji="1"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目前上市的银屑病生物制剂</a:t>
            </a:r>
            <a:endParaRPr kumimoji="1"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531208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1E3D4265-B948-4C07-A5C4-8A90965C270D}"/>
              </a:ext>
            </a:extLst>
          </p:cNvPr>
          <p:cNvSpPr/>
          <p:nvPr/>
        </p:nvSpPr>
        <p:spPr>
          <a:xfrm>
            <a:off x="431800" y="1701800"/>
            <a:ext cx="8265704" cy="384810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647865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19" name="think-cell 幻灯片" r:id="rId4" imgW="416" imgH="416" progId="TCLayout.ActiveDocument.1">
                  <p:embed/>
                </p:oleObj>
              </mc:Choice>
              <mc:Fallback>
                <p:oleObj name="think-cell 幻灯片" r:id="rId4" imgW="416"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C82CDE8E-B1F9-8945-98EB-3CAEF292D988}"/>
              </a:ext>
            </a:extLst>
          </p:cNvPr>
          <p:cNvSpPr>
            <a:spLocks noGrp="1"/>
          </p:cNvSpPr>
          <p:nvPr>
            <p:ph type="title"/>
          </p:nvPr>
        </p:nvSpPr>
        <p:spPr/>
        <p:txBody>
          <a:bodyPr/>
          <a:lstStyle/>
          <a:p>
            <a:r>
              <a:rPr lang="zh-CN" altLang="en-US" dirty="0"/>
              <a:t>七、银屑病生物治疗 </a:t>
            </a:r>
            <a:r>
              <a:rPr lang="en-US" altLang="zh-CN" dirty="0"/>
              <a:t>- </a:t>
            </a:r>
            <a:r>
              <a:rPr lang="zh-CN" altLang="en-US" dirty="0"/>
              <a:t>选择适合的治疗方案</a:t>
            </a:r>
          </a:p>
        </p:txBody>
      </p:sp>
      <p:sp>
        <p:nvSpPr>
          <p:cNvPr id="9" name="文本占位符 8">
            <a:extLst>
              <a:ext uri="{FF2B5EF4-FFF2-40B4-BE49-F238E27FC236}">
                <a16:creationId xmlns:a16="http://schemas.microsoft.com/office/drawing/2014/main" id="{9D49894A-4F81-4C22-A812-070803B29F61}"/>
              </a:ext>
            </a:extLst>
          </p:cNvPr>
          <p:cNvSpPr>
            <a:spLocks noGrp="1"/>
          </p:cNvSpPr>
          <p:nvPr>
            <p:ph type="body" sz="quarter" idx="10"/>
          </p:nvPr>
        </p:nvSpPr>
        <p:spPr/>
        <p:txBody>
          <a:bodyPr/>
          <a:lstStyle/>
          <a:p>
            <a:pPr lvl="0"/>
            <a:r>
              <a:rPr lang="en-US" altLang="zh-CN" noProof="0" dirty="0"/>
              <a:t>1. </a:t>
            </a:r>
            <a:r>
              <a:rPr lang="zh-CN" altLang="en-US" noProof="0" dirty="0"/>
              <a:t>中国银屑病诊疗指南（</a:t>
            </a:r>
            <a:r>
              <a:rPr lang="en-US" altLang="zh-CN" noProof="0" dirty="0"/>
              <a:t>2018</a:t>
            </a:r>
            <a:r>
              <a:rPr lang="zh-CN" altLang="en-US" noProof="0" dirty="0"/>
              <a:t>完整版）</a:t>
            </a:r>
            <a:endParaRPr lang="en-US" altLang="zh-CN" noProof="0" dirty="0"/>
          </a:p>
          <a:p>
            <a:pPr lvl="0"/>
            <a:r>
              <a:rPr lang="en-US" altLang="zh-CN" noProof="0" dirty="0"/>
              <a:t>2. </a:t>
            </a:r>
            <a:r>
              <a:rPr lang="zh-CN" altLang="en-US" noProof="0" dirty="0"/>
              <a:t>中华医学会皮肤性病学分会</a:t>
            </a:r>
            <a:r>
              <a:rPr lang="en-US" altLang="zh-CN" noProof="0" dirty="0"/>
              <a:t>.中国银屑病生物治疗专家共识（2019）</a:t>
            </a:r>
          </a:p>
        </p:txBody>
      </p:sp>
      <p:sp>
        <p:nvSpPr>
          <p:cNvPr id="12" name="内容占位符 2">
            <a:extLst>
              <a:ext uri="{FF2B5EF4-FFF2-40B4-BE49-F238E27FC236}">
                <a16:creationId xmlns:a16="http://schemas.microsoft.com/office/drawing/2014/main" id="{53375849-3CE3-4F6F-9016-71B5896DEA61}"/>
              </a:ext>
            </a:extLst>
          </p:cNvPr>
          <p:cNvSpPr txBox="1">
            <a:spLocks/>
          </p:cNvSpPr>
          <p:nvPr/>
        </p:nvSpPr>
        <p:spPr>
          <a:xfrm>
            <a:off x="914400" y="2140293"/>
            <a:ext cx="7315200" cy="323180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45000"/>
              </a:lnSpc>
              <a:spcBef>
                <a:spcPts val="600"/>
              </a:spcBef>
              <a:spcAft>
                <a:spcPts val="0"/>
              </a:spcAft>
              <a:buClrTx/>
              <a:buSzTx/>
              <a:buFont typeface="+mj-ea"/>
              <a:buAutoNum type="circleNumDbPlain"/>
              <a:tabLst/>
              <a:defRPr/>
            </a:pPr>
            <a:r>
              <a:rPr kumimoji="1" lang="zh-CN" altLang="en-US" sz="16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关节型银屑病：</a:t>
            </a:r>
            <a:r>
              <a:rPr kumimoji="1" lang="zh-CN" altLang="en-US" sz="16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银屑病皮损发展，炎症累及关节产生关节损害，</a:t>
            </a:r>
            <a:r>
              <a:rPr kumimoji="0" lang="zh-CN" altLang="en-US" sz="16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关节炎症从中轴关节病到外周关节病均可见，包括滑膜和邻近软组织炎症、附着点炎、指趾炎、新骨形成及严重骨溶解等，部分可同时合并出现。病程迁延，易复发，晚期可出现关节强直，导致残疾。</a:t>
            </a:r>
            <a:endParaRPr kumimoji="1" lang="en-US" altLang="zh-CN" sz="16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a:p>
            <a:pPr marL="288000" marR="0" lvl="0" indent="-288000" algn="l" defTabSz="914400" rtl="0" eaLnBrk="1" fontAlgn="auto" latinLnBrk="0" hangingPunct="1">
              <a:lnSpc>
                <a:spcPct val="145000"/>
              </a:lnSpc>
              <a:spcBef>
                <a:spcPts val="1200"/>
              </a:spcBef>
              <a:spcAft>
                <a:spcPts val="0"/>
              </a:spcAft>
              <a:buClrTx/>
              <a:buSzTx/>
              <a:buFont typeface="+mj-ea"/>
              <a:buAutoNum type="circleNumDbPlain"/>
              <a:tabLst/>
              <a:defRPr/>
            </a:pPr>
            <a:r>
              <a:rPr kumimoji="0" lang="en-US" altLang="zh-CN" sz="16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2019</a:t>
            </a:r>
            <a:r>
              <a:rPr kumimoji="0" lang="zh-CN" altLang="en-US" sz="16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中国共识</a:t>
            </a:r>
            <a:r>
              <a:rPr kumimoji="1" lang="zh-CN" altLang="en-US" sz="16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推荐关节型银屑病治疗药物</a:t>
            </a:r>
            <a:r>
              <a:rPr kumimoji="1" lang="en-US" altLang="zh-CN" sz="1600" b="1" i="0" u="none" strike="noStrike" kern="1200" cap="none" spc="0" normalizeH="0" baseline="3000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2</a:t>
            </a:r>
            <a:r>
              <a:rPr kumimoji="1" lang="zh-CN" altLang="en-US" sz="16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a:t>
            </a:r>
            <a:endParaRPr kumimoji="1" lang="en-US" altLang="zh-CN" sz="16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a:p>
            <a:pPr marL="576000" marR="0" lvl="1" indent="-180000" algn="l" defTabSz="914400" rtl="0" eaLnBrk="1" fontAlgn="auto" latinLnBrk="0" hangingPunct="1">
              <a:lnSpc>
                <a:spcPct val="145000"/>
              </a:lnSpc>
              <a:spcBef>
                <a:spcPts val="0"/>
              </a:spcBef>
              <a:spcAft>
                <a:spcPts val="0"/>
              </a:spcAft>
              <a:buClrTx/>
              <a:buSzTx/>
              <a:buFont typeface="Arial" panose="020B0604020202020204" pitchFamily="34" charset="0"/>
              <a:buChar char="•"/>
              <a:tabLst/>
              <a:defRPr/>
            </a:pPr>
            <a:r>
              <a:rPr kumimoji="1" lang="en-US" altLang="zh-CN" sz="16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TNFα</a:t>
            </a:r>
            <a:r>
              <a:rPr kumimoji="1" lang="zh-CN" altLang="en-US" sz="16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抑制剂：英夫利西单抗、阿达木单抗</a:t>
            </a:r>
            <a:endParaRPr kumimoji="1" lang="en-US" altLang="zh-CN" sz="16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a:p>
            <a:pPr marL="576000" marR="0" lvl="1" indent="-180000" algn="l" defTabSz="914400" rtl="0" eaLnBrk="1" fontAlgn="auto" latinLnBrk="0" hangingPunct="1">
              <a:lnSpc>
                <a:spcPct val="145000"/>
              </a:lnSpc>
              <a:spcBef>
                <a:spcPts val="0"/>
              </a:spcBef>
              <a:spcAft>
                <a:spcPts val="0"/>
              </a:spcAft>
              <a:buClrTx/>
              <a:buSzTx/>
              <a:buFont typeface="Arial" panose="020B0604020202020204" pitchFamily="34" charset="0"/>
              <a:buChar char="•"/>
              <a:tabLst/>
              <a:defRPr/>
            </a:pPr>
            <a:r>
              <a:rPr kumimoji="1" lang="zh-CN" altLang="en-US" sz="16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司库奇尤单抗</a:t>
            </a:r>
            <a:endParaRPr kumimoji="1" lang="en-US" altLang="zh-CN" sz="16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a:p>
            <a:pPr marL="576000" marR="0" lvl="1" indent="-180000" algn="l" defTabSz="914400" rtl="0" eaLnBrk="1" fontAlgn="auto" latinLnBrk="0" hangingPunct="1">
              <a:lnSpc>
                <a:spcPct val="145000"/>
              </a:lnSpc>
              <a:spcBef>
                <a:spcPts val="0"/>
              </a:spcBef>
              <a:spcAft>
                <a:spcPts val="0"/>
              </a:spcAft>
              <a:buClrTx/>
              <a:buSzTx/>
              <a:buFont typeface="Arial" panose="020B0604020202020204" pitchFamily="34" charset="0"/>
              <a:buChar char="•"/>
              <a:tabLst/>
              <a:defRPr/>
            </a:pPr>
            <a:r>
              <a:rPr kumimoji="1" lang="zh-CN" altLang="en-US" sz="16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乌司奴单抗</a:t>
            </a:r>
            <a:endParaRPr kumimoji="1" lang="en-US" altLang="zh-CN" sz="16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p:txBody>
      </p:sp>
      <p:sp>
        <p:nvSpPr>
          <p:cNvPr id="3" name="矩形: 圆角 2">
            <a:extLst>
              <a:ext uri="{FF2B5EF4-FFF2-40B4-BE49-F238E27FC236}">
                <a16:creationId xmlns:a16="http://schemas.microsoft.com/office/drawing/2014/main" id="{50195BDA-D70F-4D16-9342-A95345E98C4D}"/>
              </a:ext>
            </a:extLst>
          </p:cNvPr>
          <p:cNvSpPr/>
          <p:nvPr/>
        </p:nvSpPr>
        <p:spPr>
          <a:xfrm>
            <a:off x="431800" y="1414780"/>
            <a:ext cx="41529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3.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关节型银屑病患者选择适合药物</a:t>
            </a:r>
            <a:r>
              <a:rPr kumimoji="1" lang="en-US" altLang="zh-CN" b="1" i="0" u="none" strike="noStrike" kern="1200" cap="none" spc="0" normalizeH="0" baseline="3000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1</a:t>
            </a:r>
          </a:p>
        </p:txBody>
      </p:sp>
    </p:spTree>
    <p:extLst>
      <p:ext uri="{BB962C8B-B14F-4D97-AF65-F5344CB8AC3E}">
        <p14:creationId xmlns:p14="http://schemas.microsoft.com/office/powerpoint/2010/main" val="62178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2" name="直接连接符 181">
            <a:extLst>
              <a:ext uri="{FF2B5EF4-FFF2-40B4-BE49-F238E27FC236}">
                <a16:creationId xmlns:a16="http://schemas.microsoft.com/office/drawing/2014/main" id="{4AF15696-A0B8-4F4F-AAB8-8F655C56CCD5}"/>
              </a:ext>
            </a:extLst>
          </p:cNvPr>
          <p:cNvCxnSpPr>
            <a:cxnSpLocks/>
          </p:cNvCxnSpPr>
          <p:nvPr/>
        </p:nvCxnSpPr>
        <p:spPr>
          <a:xfrm>
            <a:off x="3194675" y="0"/>
            <a:ext cx="0" cy="6888056"/>
          </a:xfrm>
          <a:prstGeom prst="line">
            <a:avLst/>
          </a:prstGeom>
          <a:ln w="1270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CF74F1FE-FEA8-4F92-B32F-608577FC3CFC}"/>
              </a:ext>
            </a:extLst>
          </p:cNvPr>
          <p:cNvSpPr/>
          <p:nvPr/>
        </p:nvSpPr>
        <p:spPr>
          <a:xfrm>
            <a:off x="-12693" y="0"/>
            <a:ext cx="3163826" cy="6858000"/>
          </a:xfrm>
          <a:prstGeom prst="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1" name="组合 180">
            <a:extLst>
              <a:ext uri="{FF2B5EF4-FFF2-40B4-BE49-F238E27FC236}">
                <a16:creationId xmlns:a16="http://schemas.microsoft.com/office/drawing/2014/main" id="{7B24FC69-584E-447A-8CA7-427B74E7CF33}"/>
              </a:ext>
            </a:extLst>
          </p:cNvPr>
          <p:cNvGrpSpPr/>
          <p:nvPr/>
        </p:nvGrpSpPr>
        <p:grpSpPr>
          <a:xfrm>
            <a:off x="364593" y="1811299"/>
            <a:ext cx="2523499" cy="2505517"/>
            <a:chOff x="364593" y="2357605"/>
            <a:chExt cx="2523499" cy="2505517"/>
          </a:xfrm>
        </p:grpSpPr>
        <p:grpSp>
          <p:nvGrpSpPr>
            <p:cNvPr id="102" name="组合 101">
              <a:extLst>
                <a:ext uri="{FF2B5EF4-FFF2-40B4-BE49-F238E27FC236}">
                  <a16:creationId xmlns:a16="http://schemas.microsoft.com/office/drawing/2014/main" id="{5D5AE850-5038-4A1B-9A6B-EE69CEF949C7}"/>
                </a:ext>
              </a:extLst>
            </p:cNvPr>
            <p:cNvGrpSpPr/>
            <p:nvPr/>
          </p:nvGrpSpPr>
          <p:grpSpPr>
            <a:xfrm>
              <a:off x="364593" y="2920022"/>
              <a:ext cx="2485453" cy="1943100"/>
              <a:chOff x="1398193" y="2457450"/>
              <a:chExt cx="2485453" cy="1943100"/>
            </a:xfrm>
          </p:grpSpPr>
          <p:grpSp>
            <p:nvGrpSpPr>
              <p:cNvPr id="174" name="组合 173">
                <a:extLst>
                  <a:ext uri="{FF2B5EF4-FFF2-40B4-BE49-F238E27FC236}">
                    <a16:creationId xmlns:a16="http://schemas.microsoft.com/office/drawing/2014/main" id="{0385B4DE-80CB-4629-B52B-76F1C9FB9612}"/>
                  </a:ext>
                </a:extLst>
              </p:cNvPr>
              <p:cNvGrpSpPr/>
              <p:nvPr/>
            </p:nvGrpSpPr>
            <p:grpSpPr>
              <a:xfrm>
                <a:off x="1398193" y="2605326"/>
                <a:ext cx="2485453" cy="1647349"/>
                <a:chOff x="1302943" y="1941569"/>
                <a:chExt cx="2485453" cy="1647349"/>
              </a:xfrm>
            </p:grpSpPr>
            <p:sp>
              <p:nvSpPr>
                <p:cNvPr id="177" name="文本框 176">
                  <a:extLst>
                    <a:ext uri="{FF2B5EF4-FFF2-40B4-BE49-F238E27FC236}">
                      <a16:creationId xmlns:a16="http://schemas.microsoft.com/office/drawing/2014/main" id="{C88D8FF5-A317-45B3-BA04-DB6370C79EA8}"/>
                    </a:ext>
                  </a:extLst>
                </p:cNvPr>
                <p:cNvSpPr txBox="1"/>
                <p:nvPr/>
              </p:nvSpPr>
              <p:spPr>
                <a:xfrm>
                  <a:off x="1302943" y="3065698"/>
                  <a:ext cx="2485453" cy="52322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noProof="0" dirty="0">
                      <a:ln>
                        <a:noFill/>
                      </a:ln>
                      <a:solidFill>
                        <a:prstClr val="white"/>
                      </a:solidFill>
                      <a:effectLst/>
                      <a:uLnTx/>
                      <a:uFillTx/>
                    </a:rPr>
                    <a:t>CONTENTS</a:t>
                  </a:r>
                  <a:endParaRPr kumimoji="0" lang="zh-CN" altLang="en-US" sz="2800" b="0" i="0" u="none" strike="noStrike" kern="0" cap="none" spc="0" normalizeH="0" noProof="0" dirty="0">
                    <a:ln>
                      <a:noFill/>
                    </a:ln>
                    <a:solidFill>
                      <a:prstClr val="white"/>
                    </a:solidFill>
                    <a:effectLst/>
                    <a:uLnTx/>
                    <a:uFillTx/>
                  </a:endParaRPr>
                </a:p>
              </p:txBody>
            </p:sp>
            <p:sp>
              <p:nvSpPr>
                <p:cNvPr id="178" name="文本框 177">
                  <a:extLst>
                    <a:ext uri="{FF2B5EF4-FFF2-40B4-BE49-F238E27FC236}">
                      <a16:creationId xmlns:a16="http://schemas.microsoft.com/office/drawing/2014/main" id="{1C328124-B088-458A-BE69-1598D819EF26}"/>
                    </a:ext>
                  </a:extLst>
                </p:cNvPr>
                <p:cNvSpPr txBox="1"/>
                <p:nvPr/>
              </p:nvSpPr>
              <p:spPr>
                <a:xfrm>
                  <a:off x="1317596" y="1941569"/>
                  <a:ext cx="2379948" cy="1107996"/>
                </a:xfrm>
                <a:prstGeom prst="rect">
                  <a:avLst/>
                </a:prstGeom>
                <a:noFill/>
              </p:spPr>
              <p:txBody>
                <a:bodyPr wrap="square" rtlCol="0">
                  <a:spAutoFit/>
                </a:bodyPr>
                <a:lstStyle/>
                <a:p>
                  <a:pPr marL="0" marR="0" lvl="0" indent="0" algn="dist" defTabSz="457200" eaLnBrk="1" fontAlgn="auto" latinLnBrk="0" hangingPunct="1">
                    <a:lnSpc>
                      <a:spcPct val="100000"/>
                    </a:lnSpc>
                    <a:spcBef>
                      <a:spcPts val="0"/>
                    </a:spcBef>
                    <a:spcAft>
                      <a:spcPts val="0"/>
                    </a:spcAft>
                    <a:buClrTx/>
                    <a:buSzTx/>
                    <a:buFontTx/>
                    <a:buNone/>
                    <a:tabLst/>
                    <a:defRPr/>
                  </a:pPr>
                  <a:r>
                    <a:rPr kumimoji="0" lang="zh-CN" altLang="en-US" sz="6600" b="0" i="0" u="none" strike="noStrike" kern="0" cap="none" spc="0" normalizeH="0" noProof="0" dirty="0">
                      <a:ln>
                        <a:noFill/>
                      </a:ln>
                      <a:solidFill>
                        <a:prstClr val="white"/>
                      </a:solidFill>
                      <a:effectLst/>
                      <a:uLnTx/>
                      <a:uFillTx/>
                    </a:rPr>
                    <a:t>目录</a:t>
                  </a:r>
                </a:p>
              </p:txBody>
            </p:sp>
          </p:grpSp>
          <p:cxnSp>
            <p:nvCxnSpPr>
              <p:cNvPr id="175" name="直接连接符 174">
                <a:extLst>
                  <a:ext uri="{FF2B5EF4-FFF2-40B4-BE49-F238E27FC236}">
                    <a16:creationId xmlns:a16="http://schemas.microsoft.com/office/drawing/2014/main" id="{29BC1F44-876E-4D77-A2EA-B8B184A8A406}"/>
                  </a:ext>
                </a:extLst>
              </p:cNvPr>
              <p:cNvCxnSpPr/>
              <p:nvPr/>
            </p:nvCxnSpPr>
            <p:spPr>
              <a:xfrm>
                <a:off x="1506538" y="2457450"/>
                <a:ext cx="2268537" cy="0"/>
              </a:xfrm>
              <a:prstGeom prst="line">
                <a:avLst/>
              </a:prstGeom>
              <a:noFill/>
              <a:ln w="6350" cap="flat" cmpd="sng" algn="ctr">
                <a:solidFill>
                  <a:sysClr val="window" lastClr="FFFFFF"/>
                </a:solidFill>
                <a:prstDash val="solid"/>
                <a:miter lim="800000"/>
              </a:ln>
              <a:effectLst/>
            </p:spPr>
          </p:cxnSp>
          <p:cxnSp>
            <p:nvCxnSpPr>
              <p:cNvPr id="176" name="直接连接符 175">
                <a:extLst>
                  <a:ext uri="{FF2B5EF4-FFF2-40B4-BE49-F238E27FC236}">
                    <a16:creationId xmlns:a16="http://schemas.microsoft.com/office/drawing/2014/main" id="{3AFAE6B6-59CD-4824-825B-E2AA2837DCF7}"/>
                  </a:ext>
                </a:extLst>
              </p:cNvPr>
              <p:cNvCxnSpPr/>
              <p:nvPr/>
            </p:nvCxnSpPr>
            <p:spPr>
              <a:xfrm>
                <a:off x="1487601" y="4400550"/>
                <a:ext cx="2268537" cy="0"/>
              </a:xfrm>
              <a:prstGeom prst="line">
                <a:avLst/>
              </a:prstGeom>
              <a:noFill/>
              <a:ln w="6350" cap="flat" cmpd="sng" algn="ctr">
                <a:solidFill>
                  <a:sysClr val="window" lastClr="FFFFFF"/>
                </a:solidFill>
                <a:prstDash val="solid"/>
                <a:miter lim="800000"/>
              </a:ln>
              <a:effectLst/>
            </p:spPr>
          </p:cxnSp>
        </p:grpSp>
        <p:pic>
          <p:nvPicPr>
            <p:cNvPr id="180" name="图片 179">
              <a:extLst>
                <a:ext uri="{FF2B5EF4-FFF2-40B4-BE49-F238E27FC236}">
                  <a16:creationId xmlns:a16="http://schemas.microsoft.com/office/drawing/2014/main" id="{7B2B431D-8008-4315-8CA6-9726B254751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a:xfrm>
              <a:off x="392678" y="2357605"/>
              <a:ext cx="2495414" cy="331987"/>
            </a:xfrm>
            <a:prstGeom prst="rect">
              <a:avLst/>
            </a:prstGeom>
          </p:spPr>
        </p:pic>
      </p:grpSp>
      <p:grpSp>
        <p:nvGrpSpPr>
          <p:cNvPr id="198" name="组合 197">
            <a:extLst>
              <a:ext uri="{FF2B5EF4-FFF2-40B4-BE49-F238E27FC236}">
                <a16:creationId xmlns:a16="http://schemas.microsoft.com/office/drawing/2014/main" id="{DEB606C4-1D5B-423C-9810-6F2702EBF884}"/>
              </a:ext>
            </a:extLst>
          </p:cNvPr>
          <p:cNvGrpSpPr/>
          <p:nvPr/>
        </p:nvGrpSpPr>
        <p:grpSpPr>
          <a:xfrm>
            <a:off x="3636764" y="1197251"/>
            <a:ext cx="5275008" cy="4624254"/>
            <a:chOff x="3636764" y="1255118"/>
            <a:chExt cx="5275008" cy="4786143"/>
          </a:xfrm>
        </p:grpSpPr>
        <p:grpSp>
          <p:nvGrpSpPr>
            <p:cNvPr id="197" name="组合 196">
              <a:extLst>
                <a:ext uri="{FF2B5EF4-FFF2-40B4-BE49-F238E27FC236}">
                  <a16:creationId xmlns:a16="http://schemas.microsoft.com/office/drawing/2014/main" id="{A68D1A4A-AAE4-412A-8136-805B27818DEF}"/>
                </a:ext>
              </a:extLst>
            </p:cNvPr>
            <p:cNvGrpSpPr/>
            <p:nvPr/>
          </p:nvGrpSpPr>
          <p:grpSpPr>
            <a:xfrm>
              <a:off x="3636764" y="1255118"/>
              <a:ext cx="5275008" cy="477828"/>
              <a:chOff x="3636764" y="1255118"/>
              <a:chExt cx="5275008" cy="477828"/>
            </a:xfrm>
          </p:grpSpPr>
          <p:sp>
            <p:nvSpPr>
              <p:cNvPr id="13" name="文本框 12">
                <a:extLst>
                  <a:ext uri="{FF2B5EF4-FFF2-40B4-BE49-F238E27FC236}">
                    <a16:creationId xmlns:a16="http://schemas.microsoft.com/office/drawing/2014/main" id="{4A413347-292A-46DF-B4C4-CFD681FE02CF}"/>
                  </a:ext>
                </a:extLst>
              </p:cNvPr>
              <p:cNvSpPr txBox="1"/>
              <p:nvPr/>
            </p:nvSpPr>
            <p:spPr>
              <a:xfrm>
                <a:off x="3636764" y="1255118"/>
                <a:ext cx="1349828" cy="477827"/>
              </a:xfrm>
              <a:prstGeom prst="rect">
                <a:avLst/>
              </a:prstGeom>
              <a:noFill/>
            </p:spPr>
            <p:txBody>
              <a:bodyPr wrap="square" rtlCol="0">
                <a:spAutoFit/>
              </a:bodyPr>
              <a:lstStyle/>
              <a:p>
                <a:r>
                  <a:rPr lang="en-US" altLang="zh-CN" sz="2400" dirty="0"/>
                  <a:t>Part 1</a:t>
                </a:r>
                <a:endParaRPr lang="zh-CN" altLang="en-US" sz="2400" dirty="0"/>
              </a:p>
            </p:txBody>
          </p:sp>
          <p:sp>
            <p:nvSpPr>
              <p:cNvPr id="14" name="文本框 13">
                <a:extLst>
                  <a:ext uri="{FF2B5EF4-FFF2-40B4-BE49-F238E27FC236}">
                    <a16:creationId xmlns:a16="http://schemas.microsoft.com/office/drawing/2014/main" id="{06C20F60-9DCB-43E2-A89E-FC309F955B9E}"/>
                  </a:ext>
                </a:extLst>
              </p:cNvPr>
              <p:cNvSpPr txBox="1"/>
              <p:nvPr/>
            </p:nvSpPr>
            <p:spPr>
              <a:xfrm>
                <a:off x="4679650" y="1255118"/>
                <a:ext cx="4232122" cy="4778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normalizeH="0" noProof="0" dirty="0">
                    <a:ln>
                      <a:noFill/>
                    </a:ln>
                    <a:effectLst/>
                    <a:uLnTx/>
                    <a:uFillTx/>
                  </a:rPr>
                  <a:t>银屑病的治疗目的与原则</a:t>
                </a:r>
              </a:p>
            </p:txBody>
          </p:sp>
        </p:grpSp>
        <p:grpSp>
          <p:nvGrpSpPr>
            <p:cNvPr id="196" name="组合 195">
              <a:extLst>
                <a:ext uri="{FF2B5EF4-FFF2-40B4-BE49-F238E27FC236}">
                  <a16:creationId xmlns:a16="http://schemas.microsoft.com/office/drawing/2014/main" id="{B69E721E-40A8-4C8C-B3B9-1D0694F44778}"/>
                </a:ext>
              </a:extLst>
            </p:cNvPr>
            <p:cNvGrpSpPr/>
            <p:nvPr/>
          </p:nvGrpSpPr>
          <p:grpSpPr>
            <a:xfrm>
              <a:off x="3636764" y="1973170"/>
              <a:ext cx="4206710" cy="477828"/>
              <a:chOff x="3636764" y="2051048"/>
              <a:chExt cx="4206710" cy="477828"/>
            </a:xfrm>
          </p:grpSpPr>
          <p:sp>
            <p:nvSpPr>
              <p:cNvPr id="15" name="文本框 14">
                <a:extLst>
                  <a:ext uri="{FF2B5EF4-FFF2-40B4-BE49-F238E27FC236}">
                    <a16:creationId xmlns:a16="http://schemas.microsoft.com/office/drawing/2014/main" id="{1FF41E81-AFE1-4A5C-B1FF-BB412DBC3310}"/>
                  </a:ext>
                </a:extLst>
              </p:cNvPr>
              <p:cNvSpPr txBox="1"/>
              <p:nvPr/>
            </p:nvSpPr>
            <p:spPr>
              <a:xfrm>
                <a:off x="3636764" y="2051048"/>
                <a:ext cx="1349828" cy="477827"/>
              </a:xfrm>
              <a:prstGeom prst="rect">
                <a:avLst/>
              </a:prstGeom>
              <a:noFill/>
            </p:spPr>
            <p:txBody>
              <a:bodyPr wrap="square" rtlCol="0">
                <a:spAutoFit/>
              </a:bodyPr>
              <a:lstStyle/>
              <a:p>
                <a:r>
                  <a:rPr lang="en-US" altLang="zh-CN" sz="2400" dirty="0"/>
                  <a:t>Part 2</a:t>
                </a:r>
                <a:endParaRPr lang="zh-CN" altLang="en-US" sz="2400" dirty="0"/>
              </a:p>
            </p:txBody>
          </p:sp>
          <p:sp>
            <p:nvSpPr>
              <p:cNvPr id="16" name="文本框 15">
                <a:extLst>
                  <a:ext uri="{FF2B5EF4-FFF2-40B4-BE49-F238E27FC236}">
                    <a16:creationId xmlns:a16="http://schemas.microsoft.com/office/drawing/2014/main" id="{1A88A886-D9D0-479F-93FD-F131F42BCCB0}"/>
                  </a:ext>
                </a:extLst>
              </p:cNvPr>
              <p:cNvSpPr txBox="1"/>
              <p:nvPr/>
            </p:nvSpPr>
            <p:spPr>
              <a:xfrm>
                <a:off x="4679649" y="2051048"/>
                <a:ext cx="3163825" cy="4778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2400" dirty="0"/>
                  <a:t>银屑病的治疗目标</a:t>
                </a:r>
                <a:endParaRPr kumimoji="0" lang="zh-CN" altLang="en-US" sz="2400" i="0" u="none" strike="noStrike" kern="1200" cap="none" normalizeH="0" noProof="0" dirty="0">
                  <a:ln>
                    <a:noFill/>
                  </a:ln>
                  <a:effectLst/>
                  <a:uLnTx/>
                  <a:uFillTx/>
                </a:endParaRPr>
              </a:p>
            </p:txBody>
          </p:sp>
        </p:grpSp>
        <p:grpSp>
          <p:nvGrpSpPr>
            <p:cNvPr id="195" name="组合 194">
              <a:extLst>
                <a:ext uri="{FF2B5EF4-FFF2-40B4-BE49-F238E27FC236}">
                  <a16:creationId xmlns:a16="http://schemas.microsoft.com/office/drawing/2014/main" id="{FF119E50-B730-4AFE-B4FC-9702A9721149}"/>
                </a:ext>
              </a:extLst>
            </p:cNvPr>
            <p:cNvGrpSpPr/>
            <p:nvPr/>
          </p:nvGrpSpPr>
          <p:grpSpPr>
            <a:xfrm>
              <a:off x="3636764" y="2691222"/>
              <a:ext cx="4607346" cy="477828"/>
              <a:chOff x="3636764" y="2846978"/>
              <a:chExt cx="4607346" cy="477828"/>
            </a:xfrm>
          </p:grpSpPr>
          <p:sp>
            <p:nvSpPr>
              <p:cNvPr id="17" name="文本框 16">
                <a:extLst>
                  <a:ext uri="{FF2B5EF4-FFF2-40B4-BE49-F238E27FC236}">
                    <a16:creationId xmlns:a16="http://schemas.microsoft.com/office/drawing/2014/main" id="{EBC1F11A-7C07-498E-A984-F7D51422C143}"/>
                  </a:ext>
                </a:extLst>
              </p:cNvPr>
              <p:cNvSpPr txBox="1"/>
              <p:nvPr/>
            </p:nvSpPr>
            <p:spPr>
              <a:xfrm>
                <a:off x="3636764" y="2846978"/>
                <a:ext cx="1349828" cy="477827"/>
              </a:xfrm>
              <a:prstGeom prst="rect">
                <a:avLst/>
              </a:prstGeom>
              <a:noFill/>
            </p:spPr>
            <p:txBody>
              <a:bodyPr wrap="square" rtlCol="0">
                <a:spAutoFit/>
              </a:bodyPr>
              <a:lstStyle/>
              <a:p>
                <a:r>
                  <a:rPr lang="en-US" altLang="zh-CN" sz="2400" dirty="0"/>
                  <a:t>Part 3</a:t>
                </a:r>
                <a:endParaRPr lang="zh-CN" altLang="en-US" sz="2400" dirty="0"/>
              </a:p>
            </p:txBody>
          </p:sp>
          <p:sp>
            <p:nvSpPr>
              <p:cNvPr id="18" name="文本框 17">
                <a:extLst>
                  <a:ext uri="{FF2B5EF4-FFF2-40B4-BE49-F238E27FC236}">
                    <a16:creationId xmlns:a16="http://schemas.microsoft.com/office/drawing/2014/main" id="{0D1A28F4-B0A1-4BA2-B9AE-9F5186BF70AA}"/>
                  </a:ext>
                </a:extLst>
              </p:cNvPr>
              <p:cNvSpPr txBox="1"/>
              <p:nvPr/>
            </p:nvSpPr>
            <p:spPr>
              <a:xfrm>
                <a:off x="4679649" y="2846978"/>
                <a:ext cx="3564461" cy="4778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2400" dirty="0"/>
                  <a:t>选择适合的治疗方案</a:t>
                </a:r>
                <a:endParaRPr kumimoji="0" lang="zh-CN" altLang="en-US" sz="2400" i="0" u="none" strike="noStrike" kern="1200" cap="none" normalizeH="0" noProof="0" dirty="0">
                  <a:ln>
                    <a:noFill/>
                  </a:ln>
                  <a:effectLst/>
                  <a:uLnTx/>
                  <a:uFillTx/>
                </a:endParaRPr>
              </a:p>
            </p:txBody>
          </p:sp>
        </p:grpSp>
        <p:grpSp>
          <p:nvGrpSpPr>
            <p:cNvPr id="194" name="组合 193">
              <a:extLst>
                <a:ext uri="{FF2B5EF4-FFF2-40B4-BE49-F238E27FC236}">
                  <a16:creationId xmlns:a16="http://schemas.microsoft.com/office/drawing/2014/main" id="{8FF21D0E-70E0-47A2-9CE2-A850D088B9E2}"/>
                </a:ext>
              </a:extLst>
            </p:cNvPr>
            <p:cNvGrpSpPr/>
            <p:nvPr/>
          </p:nvGrpSpPr>
          <p:grpSpPr>
            <a:xfrm>
              <a:off x="3636764" y="3409274"/>
              <a:ext cx="4206724" cy="477828"/>
              <a:chOff x="3636764" y="3642908"/>
              <a:chExt cx="4206724" cy="477828"/>
            </a:xfrm>
          </p:grpSpPr>
          <p:sp>
            <p:nvSpPr>
              <p:cNvPr id="19" name="文本框 18">
                <a:extLst>
                  <a:ext uri="{FF2B5EF4-FFF2-40B4-BE49-F238E27FC236}">
                    <a16:creationId xmlns:a16="http://schemas.microsoft.com/office/drawing/2014/main" id="{F2802C07-CCAA-4DAD-877A-9D19086C7ED0}"/>
                  </a:ext>
                </a:extLst>
              </p:cNvPr>
              <p:cNvSpPr txBox="1"/>
              <p:nvPr/>
            </p:nvSpPr>
            <p:spPr>
              <a:xfrm>
                <a:off x="3636764" y="3642908"/>
                <a:ext cx="1349828" cy="477827"/>
              </a:xfrm>
              <a:prstGeom prst="rect">
                <a:avLst/>
              </a:prstGeom>
              <a:noFill/>
            </p:spPr>
            <p:txBody>
              <a:bodyPr wrap="square" rtlCol="0">
                <a:spAutoFit/>
              </a:bodyPr>
              <a:lstStyle/>
              <a:p>
                <a:r>
                  <a:rPr lang="en-US" altLang="zh-CN" sz="2400" dirty="0"/>
                  <a:t>Part 4</a:t>
                </a:r>
                <a:endParaRPr lang="zh-CN" altLang="en-US" sz="2400" dirty="0"/>
              </a:p>
            </p:txBody>
          </p:sp>
          <p:sp>
            <p:nvSpPr>
              <p:cNvPr id="20" name="文本框 19">
                <a:extLst>
                  <a:ext uri="{FF2B5EF4-FFF2-40B4-BE49-F238E27FC236}">
                    <a16:creationId xmlns:a16="http://schemas.microsoft.com/office/drawing/2014/main" id="{C123C3CA-C126-4FC0-8746-8DA694FE86F7}"/>
                  </a:ext>
                </a:extLst>
              </p:cNvPr>
              <p:cNvSpPr txBox="1"/>
              <p:nvPr/>
            </p:nvSpPr>
            <p:spPr>
              <a:xfrm>
                <a:off x="4679663" y="3642908"/>
                <a:ext cx="3163825" cy="4778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2400" dirty="0"/>
                  <a:t>银屑病外用药</a:t>
                </a:r>
                <a:endParaRPr kumimoji="0" lang="zh-CN" altLang="en-US" sz="2400" i="0" u="none" strike="noStrike" kern="1200" cap="none" normalizeH="0" noProof="0" dirty="0">
                  <a:ln>
                    <a:noFill/>
                  </a:ln>
                  <a:effectLst/>
                  <a:uLnTx/>
                  <a:uFillTx/>
                </a:endParaRPr>
              </a:p>
            </p:txBody>
          </p:sp>
        </p:grpSp>
        <p:grpSp>
          <p:nvGrpSpPr>
            <p:cNvPr id="193" name="组合 192">
              <a:extLst>
                <a:ext uri="{FF2B5EF4-FFF2-40B4-BE49-F238E27FC236}">
                  <a16:creationId xmlns:a16="http://schemas.microsoft.com/office/drawing/2014/main" id="{4610785D-717E-456E-BBC7-ACD1E914B195}"/>
                </a:ext>
              </a:extLst>
            </p:cNvPr>
            <p:cNvGrpSpPr/>
            <p:nvPr/>
          </p:nvGrpSpPr>
          <p:grpSpPr>
            <a:xfrm>
              <a:off x="3636764" y="4127326"/>
              <a:ext cx="4206710" cy="477828"/>
              <a:chOff x="3636764" y="4438838"/>
              <a:chExt cx="4206710" cy="477828"/>
            </a:xfrm>
          </p:grpSpPr>
          <p:sp>
            <p:nvSpPr>
              <p:cNvPr id="21" name="文本框 20">
                <a:extLst>
                  <a:ext uri="{FF2B5EF4-FFF2-40B4-BE49-F238E27FC236}">
                    <a16:creationId xmlns:a16="http://schemas.microsoft.com/office/drawing/2014/main" id="{7C1DE33D-5013-457B-A5CD-A56B0B5F05DD}"/>
                  </a:ext>
                </a:extLst>
              </p:cNvPr>
              <p:cNvSpPr txBox="1"/>
              <p:nvPr/>
            </p:nvSpPr>
            <p:spPr>
              <a:xfrm>
                <a:off x="3636764" y="4438838"/>
                <a:ext cx="1349828" cy="477827"/>
              </a:xfrm>
              <a:prstGeom prst="rect">
                <a:avLst/>
              </a:prstGeom>
              <a:noFill/>
            </p:spPr>
            <p:txBody>
              <a:bodyPr wrap="square" rtlCol="0">
                <a:spAutoFit/>
              </a:bodyPr>
              <a:lstStyle/>
              <a:p>
                <a:r>
                  <a:rPr lang="en-US" altLang="zh-CN" sz="2400" dirty="0"/>
                  <a:t>Part 5</a:t>
                </a:r>
                <a:endParaRPr lang="zh-CN" altLang="en-US" sz="2400" dirty="0"/>
              </a:p>
            </p:txBody>
          </p:sp>
          <p:sp>
            <p:nvSpPr>
              <p:cNvPr id="22" name="文本框 21">
                <a:extLst>
                  <a:ext uri="{FF2B5EF4-FFF2-40B4-BE49-F238E27FC236}">
                    <a16:creationId xmlns:a16="http://schemas.microsoft.com/office/drawing/2014/main" id="{97CCE92E-B318-4B28-BEF6-9E3A264B841A}"/>
                  </a:ext>
                </a:extLst>
              </p:cNvPr>
              <p:cNvSpPr txBox="1"/>
              <p:nvPr/>
            </p:nvSpPr>
            <p:spPr>
              <a:xfrm>
                <a:off x="4679649" y="4438838"/>
                <a:ext cx="3163825" cy="4778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2400" dirty="0"/>
                  <a:t>银屑病光疗</a:t>
                </a:r>
                <a:endParaRPr kumimoji="0" lang="zh-CN" altLang="en-US" sz="2400" i="0" u="none" strike="noStrike" kern="1200" cap="none" normalizeH="0" noProof="0" dirty="0">
                  <a:ln>
                    <a:noFill/>
                  </a:ln>
                  <a:effectLst/>
                  <a:uLnTx/>
                  <a:uFillTx/>
                </a:endParaRPr>
              </a:p>
            </p:txBody>
          </p:sp>
        </p:grpSp>
        <p:grpSp>
          <p:nvGrpSpPr>
            <p:cNvPr id="192" name="组合 191">
              <a:extLst>
                <a:ext uri="{FF2B5EF4-FFF2-40B4-BE49-F238E27FC236}">
                  <a16:creationId xmlns:a16="http://schemas.microsoft.com/office/drawing/2014/main" id="{A59E375F-F9F1-4E22-A280-AFA81EDAFE58}"/>
                </a:ext>
              </a:extLst>
            </p:cNvPr>
            <p:cNvGrpSpPr/>
            <p:nvPr/>
          </p:nvGrpSpPr>
          <p:grpSpPr>
            <a:xfrm>
              <a:off x="3636764" y="4845378"/>
              <a:ext cx="4611017" cy="477828"/>
              <a:chOff x="3636764" y="5195265"/>
              <a:chExt cx="4611017" cy="477828"/>
            </a:xfrm>
          </p:grpSpPr>
          <p:sp>
            <p:nvSpPr>
              <p:cNvPr id="184" name="文本框 183">
                <a:extLst>
                  <a:ext uri="{FF2B5EF4-FFF2-40B4-BE49-F238E27FC236}">
                    <a16:creationId xmlns:a16="http://schemas.microsoft.com/office/drawing/2014/main" id="{75BFCA8D-FCF1-4B9A-AD93-401515ED624C}"/>
                  </a:ext>
                </a:extLst>
              </p:cNvPr>
              <p:cNvSpPr txBox="1"/>
              <p:nvPr/>
            </p:nvSpPr>
            <p:spPr>
              <a:xfrm>
                <a:off x="3636764" y="5195265"/>
                <a:ext cx="1349828" cy="477827"/>
              </a:xfrm>
              <a:prstGeom prst="rect">
                <a:avLst/>
              </a:prstGeom>
              <a:noFill/>
            </p:spPr>
            <p:txBody>
              <a:bodyPr wrap="square" rtlCol="0">
                <a:spAutoFit/>
              </a:bodyPr>
              <a:lstStyle/>
              <a:p>
                <a:r>
                  <a:rPr lang="en-US" altLang="zh-CN" sz="2400" dirty="0"/>
                  <a:t>Part 6</a:t>
                </a:r>
                <a:endParaRPr lang="zh-CN" altLang="en-US" sz="2400" dirty="0"/>
              </a:p>
            </p:txBody>
          </p:sp>
          <p:sp>
            <p:nvSpPr>
              <p:cNvPr id="186" name="文本框 185">
                <a:extLst>
                  <a:ext uri="{FF2B5EF4-FFF2-40B4-BE49-F238E27FC236}">
                    <a16:creationId xmlns:a16="http://schemas.microsoft.com/office/drawing/2014/main" id="{2037F2F2-3BE5-4CCD-9663-7D4084B17634}"/>
                  </a:ext>
                </a:extLst>
              </p:cNvPr>
              <p:cNvSpPr txBox="1"/>
              <p:nvPr/>
            </p:nvSpPr>
            <p:spPr>
              <a:xfrm>
                <a:off x="4683325" y="5195265"/>
                <a:ext cx="3564456" cy="4778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2400" dirty="0"/>
                  <a:t>银屑病系统治疗药物</a:t>
                </a:r>
                <a:endParaRPr kumimoji="0" lang="zh-CN" altLang="en-US" sz="2400" i="0" u="none" strike="noStrike" kern="1200" cap="none" normalizeH="0" noProof="0" dirty="0">
                  <a:ln>
                    <a:noFill/>
                  </a:ln>
                  <a:effectLst/>
                  <a:uLnTx/>
                  <a:uFillTx/>
                </a:endParaRPr>
              </a:p>
            </p:txBody>
          </p:sp>
        </p:grpSp>
        <p:grpSp>
          <p:nvGrpSpPr>
            <p:cNvPr id="191" name="组合 190">
              <a:extLst>
                <a:ext uri="{FF2B5EF4-FFF2-40B4-BE49-F238E27FC236}">
                  <a16:creationId xmlns:a16="http://schemas.microsoft.com/office/drawing/2014/main" id="{E7F78F3F-A8C7-4588-81E3-D5A3AA19007D}"/>
                </a:ext>
              </a:extLst>
            </p:cNvPr>
            <p:cNvGrpSpPr/>
            <p:nvPr/>
          </p:nvGrpSpPr>
          <p:grpSpPr>
            <a:xfrm>
              <a:off x="3636764" y="5563433"/>
              <a:ext cx="4210372" cy="477828"/>
              <a:chOff x="3636764" y="5991197"/>
              <a:chExt cx="4210372" cy="477828"/>
            </a:xfrm>
          </p:grpSpPr>
          <p:sp>
            <p:nvSpPr>
              <p:cNvPr id="188" name="文本框 187">
                <a:extLst>
                  <a:ext uri="{FF2B5EF4-FFF2-40B4-BE49-F238E27FC236}">
                    <a16:creationId xmlns:a16="http://schemas.microsoft.com/office/drawing/2014/main" id="{BED2401D-00E4-4D68-A049-A5C76B3F7F95}"/>
                  </a:ext>
                </a:extLst>
              </p:cNvPr>
              <p:cNvSpPr txBox="1"/>
              <p:nvPr/>
            </p:nvSpPr>
            <p:spPr>
              <a:xfrm>
                <a:off x="3636764" y="5991197"/>
                <a:ext cx="1349828" cy="477827"/>
              </a:xfrm>
              <a:prstGeom prst="rect">
                <a:avLst/>
              </a:prstGeom>
              <a:noFill/>
            </p:spPr>
            <p:txBody>
              <a:bodyPr wrap="square" rtlCol="0">
                <a:spAutoFit/>
              </a:bodyPr>
              <a:lstStyle/>
              <a:p>
                <a:r>
                  <a:rPr lang="en-US" altLang="zh-CN" sz="2400" dirty="0"/>
                  <a:t>Part 7</a:t>
                </a:r>
                <a:endParaRPr lang="zh-CN" altLang="en-US" sz="2400" dirty="0"/>
              </a:p>
            </p:txBody>
          </p:sp>
          <p:sp>
            <p:nvSpPr>
              <p:cNvPr id="190" name="文本框 189">
                <a:extLst>
                  <a:ext uri="{FF2B5EF4-FFF2-40B4-BE49-F238E27FC236}">
                    <a16:creationId xmlns:a16="http://schemas.microsoft.com/office/drawing/2014/main" id="{EC6D7225-90D9-487C-8FC2-74C749778B67}"/>
                  </a:ext>
                </a:extLst>
              </p:cNvPr>
              <p:cNvSpPr txBox="1"/>
              <p:nvPr/>
            </p:nvSpPr>
            <p:spPr>
              <a:xfrm>
                <a:off x="4683311" y="5991197"/>
                <a:ext cx="3163825" cy="4778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2400" dirty="0"/>
                  <a:t>银屑病生物治疗</a:t>
                </a:r>
                <a:endParaRPr kumimoji="0" lang="zh-CN" altLang="en-US" sz="2400" i="0" u="none" strike="noStrike" kern="1200" cap="none" normalizeH="0" noProof="0" dirty="0">
                  <a:ln>
                    <a:noFill/>
                  </a:ln>
                  <a:effectLst/>
                  <a:uLnTx/>
                  <a:uFillTx/>
                </a:endParaRPr>
              </a:p>
            </p:txBody>
          </p:sp>
        </p:grpSp>
      </p:grpSp>
    </p:spTree>
    <p:extLst>
      <p:ext uri="{BB962C8B-B14F-4D97-AF65-F5344CB8AC3E}">
        <p14:creationId xmlns:p14="http://schemas.microsoft.com/office/powerpoint/2010/main" val="1526792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672277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44" name="think-cell 幻灯片" r:id="rId4" imgW="416" imgH="416" progId="TCLayout.ActiveDocument.1">
                  <p:embed/>
                </p:oleObj>
              </mc:Choice>
              <mc:Fallback>
                <p:oleObj name="think-cell 幻灯片" r:id="rId4" imgW="416"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C82CDE8E-B1F9-8945-98EB-3CAEF292D988}"/>
              </a:ext>
            </a:extLst>
          </p:cNvPr>
          <p:cNvSpPr>
            <a:spLocks noGrp="1"/>
          </p:cNvSpPr>
          <p:nvPr>
            <p:ph type="title"/>
          </p:nvPr>
        </p:nvSpPr>
        <p:spPr/>
        <p:txBody>
          <a:bodyPr/>
          <a:lstStyle/>
          <a:p>
            <a:r>
              <a:rPr lang="zh-CN" altLang="en-US" dirty="0"/>
              <a:t>七、银屑病生物治疗 </a:t>
            </a:r>
            <a:r>
              <a:rPr lang="en-US" altLang="zh-CN" dirty="0"/>
              <a:t>- </a:t>
            </a:r>
            <a:r>
              <a:rPr lang="zh-CN" altLang="en-US" dirty="0"/>
              <a:t>选择适合的治疗方案</a:t>
            </a:r>
          </a:p>
        </p:txBody>
      </p:sp>
      <p:sp>
        <p:nvSpPr>
          <p:cNvPr id="9" name="文本占位符 8">
            <a:extLst>
              <a:ext uri="{FF2B5EF4-FFF2-40B4-BE49-F238E27FC236}">
                <a16:creationId xmlns:a16="http://schemas.microsoft.com/office/drawing/2014/main" id="{204C1165-66B4-421A-B587-BC547BFC70B4}"/>
              </a:ext>
            </a:extLst>
          </p:cNvPr>
          <p:cNvSpPr>
            <a:spLocks noGrp="1"/>
          </p:cNvSpPr>
          <p:nvPr>
            <p:ph type="body" sz="quarter" idx="10"/>
          </p:nvPr>
        </p:nvSpPr>
        <p:spPr/>
        <p:txBody>
          <a:bodyPr/>
          <a:lstStyle/>
          <a:p>
            <a:r>
              <a:rPr lang="zh-CN" altLang="en-US" noProof="0" dirty="0"/>
              <a:t>中国银屑病诊疗指南（</a:t>
            </a:r>
            <a:r>
              <a:rPr lang="en-US" altLang="zh-CN" noProof="0" dirty="0"/>
              <a:t>2018</a:t>
            </a:r>
            <a:r>
              <a:rPr lang="zh-CN" altLang="en-US" noProof="0" dirty="0"/>
              <a:t>完整版）</a:t>
            </a:r>
            <a:endParaRPr lang="en-US" altLang="zh-CN" noProof="0" dirty="0"/>
          </a:p>
        </p:txBody>
      </p:sp>
      <p:sp>
        <p:nvSpPr>
          <p:cNvPr id="3" name="矩形: 圆角 2">
            <a:extLst>
              <a:ext uri="{FF2B5EF4-FFF2-40B4-BE49-F238E27FC236}">
                <a16:creationId xmlns:a16="http://schemas.microsoft.com/office/drawing/2014/main" id="{C512AD67-FA12-4164-A350-0FF0D7367255}"/>
              </a:ext>
            </a:extLst>
          </p:cNvPr>
          <p:cNvSpPr/>
          <p:nvPr/>
        </p:nvSpPr>
        <p:spPr>
          <a:xfrm>
            <a:off x="431800" y="1701799"/>
            <a:ext cx="8265704" cy="4419601"/>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2">
            <a:extLst>
              <a:ext uri="{FF2B5EF4-FFF2-40B4-BE49-F238E27FC236}">
                <a16:creationId xmlns:a16="http://schemas.microsoft.com/office/drawing/2014/main" id="{5BEE4063-BF5B-4055-96FF-67B4830F5D73}"/>
              </a:ext>
            </a:extLst>
          </p:cNvPr>
          <p:cNvSpPr txBox="1">
            <a:spLocks/>
          </p:cNvSpPr>
          <p:nvPr/>
        </p:nvSpPr>
        <p:spPr>
          <a:xfrm>
            <a:off x="914400" y="2140293"/>
            <a:ext cx="7315200" cy="365090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45000"/>
              </a:lnSpc>
              <a:spcBef>
                <a:spcPts val="600"/>
              </a:spcBef>
              <a:spcAft>
                <a:spcPts val="0"/>
              </a:spcAft>
              <a:buClrTx/>
              <a:buSzTx/>
              <a:buNone/>
              <a:tabLst/>
              <a:defRPr/>
            </a:pPr>
            <a:r>
              <a:rPr kumimoji="1" lang="zh-CN" altLang="en-US"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银屑病共病包括：</a:t>
            </a:r>
            <a:endParaRPr kumimoji="1" lang="en-US" altLang="zh-CN"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a:p>
            <a:pPr marL="228600" marR="0" lvl="0" indent="-228600" algn="l" defTabSz="914400" rtl="0" eaLnBrk="1" fontAlgn="auto" latinLnBrk="0" hangingPunct="1">
              <a:lnSpc>
                <a:spcPct val="110000"/>
              </a:lnSpc>
              <a:spcBef>
                <a:spcPts val="900"/>
              </a:spcBef>
              <a:spcAft>
                <a:spcPts val="0"/>
              </a:spcAft>
              <a:buClrTx/>
              <a:buSzTx/>
              <a:buFont typeface="Arial" panose="020B0604020202020204" pitchFamily="34" charset="0"/>
              <a:buChar char="•"/>
              <a:tabLst/>
              <a:defRPr/>
            </a:pPr>
            <a:r>
              <a:rPr kumimoji="0" lang="zh-CN" altLang="en-US"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高血压：</a:t>
            </a:r>
            <a:r>
              <a:rPr kumimoji="0" lang="en-US" altLang="zh-CN"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40</a:t>
            </a:r>
            <a:r>
              <a:rPr kumimoji="0" lang="zh-CN" altLang="en-US"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岁以上银屑病患者，高血压风险明显增加，需每年进行筛查</a:t>
            </a:r>
            <a:endParaRPr kumimoji="0" lang="en-US" altLang="zh-CN"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a:p>
            <a:pPr marL="228600" marR="0" lvl="0" indent="-228600" algn="l" defTabSz="914400" rtl="0" eaLnBrk="1" fontAlgn="auto" latinLnBrk="0" hangingPunct="1">
              <a:lnSpc>
                <a:spcPct val="110000"/>
              </a:lnSpc>
              <a:spcBef>
                <a:spcPts val="900"/>
              </a:spcBef>
              <a:spcAft>
                <a:spcPts val="0"/>
              </a:spcAft>
              <a:buClrTx/>
              <a:buSzTx/>
              <a:buFont typeface="Arial" panose="020B0604020202020204" pitchFamily="34" charset="0"/>
              <a:buChar char="•"/>
              <a:tabLst/>
              <a:defRPr/>
            </a:pPr>
            <a:r>
              <a:rPr kumimoji="0" lang="zh-CN" altLang="en-US"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心血管疾病：</a:t>
            </a:r>
            <a:r>
              <a:rPr kumimoji="0" lang="zh-CN" altLang="en-US"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银屑病患者冠状动脉疾病、心肌梗死发病率明显升高，同时证明心肌梗死及心血管疾病危险因素</a:t>
            </a:r>
            <a:r>
              <a:rPr kumimoji="0" lang="en-US" altLang="zh-CN"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a:t>
            </a:r>
            <a:r>
              <a:rPr kumimoji="0" lang="zh-CN" altLang="en-US"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如糖尿病、高血压、高血脂和吸烟等</a:t>
            </a:r>
            <a:r>
              <a:rPr kumimoji="0" lang="en-US" altLang="zh-CN"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a:t>
            </a:r>
            <a:r>
              <a:rPr kumimoji="0" lang="zh-CN" altLang="en-US"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与银屑病相关。其他风险因素如肥胖、吸烟、血脂、高血压、年龄、糖尿病和胰岛素抵抗、高同形半胱氨酸血症、抑郁症的发生高于普通人群或其他皮肤疾病患者</a:t>
            </a:r>
            <a:endParaRPr kumimoji="0" lang="en-US" altLang="zh-CN"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a:p>
            <a:pPr marL="228600" marR="0" lvl="0" indent="-228600" algn="l" defTabSz="914400" rtl="0" eaLnBrk="1" fontAlgn="auto" latinLnBrk="0" hangingPunct="1">
              <a:lnSpc>
                <a:spcPct val="110000"/>
              </a:lnSpc>
              <a:spcBef>
                <a:spcPts val="900"/>
              </a:spcBef>
              <a:spcAft>
                <a:spcPts val="0"/>
              </a:spcAft>
              <a:buClrTx/>
              <a:buSzTx/>
              <a:buFont typeface="Arial" panose="020B0604020202020204" pitchFamily="34" charset="0"/>
              <a:buChar char="•"/>
              <a:tabLst/>
              <a:defRPr/>
            </a:pPr>
            <a:r>
              <a:rPr kumimoji="0" lang="zh-CN" altLang="en-US"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肥胖：</a:t>
            </a:r>
            <a:r>
              <a:rPr kumimoji="0" lang="zh-CN" altLang="en-US"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银屑病患者中肥胖的发病率更高，特别是重度银屑病。肥胖或超重的银屑病患者发生代谢综合征或心血管疾病的风险明显增加，也是心血管疾病、代谢综合征发生的危险因素。</a:t>
            </a:r>
          </a:p>
          <a:p>
            <a:pPr marL="228600" marR="0" lvl="0" indent="-228600" algn="l" defTabSz="914400" rtl="0" eaLnBrk="1" fontAlgn="auto" latinLnBrk="0" hangingPunct="1">
              <a:lnSpc>
                <a:spcPct val="110000"/>
              </a:lnSpc>
              <a:spcBef>
                <a:spcPts val="900"/>
              </a:spcBef>
              <a:spcAft>
                <a:spcPts val="0"/>
              </a:spcAft>
              <a:buClrTx/>
              <a:buSzTx/>
              <a:buFont typeface="Arial" panose="020B0604020202020204" pitchFamily="34" charset="0"/>
              <a:buChar char="•"/>
              <a:tabLst/>
              <a:defRPr/>
            </a:pPr>
            <a:r>
              <a:rPr kumimoji="0" lang="zh-CN" altLang="en-US"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代谢综合征：</a:t>
            </a:r>
            <a:r>
              <a:rPr kumimoji="0" lang="zh-CN" altLang="en-US"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成人及早发银屑病人群中的发病率都更高</a:t>
            </a:r>
          </a:p>
          <a:p>
            <a:pPr marL="228600" marR="0" lvl="0" indent="-228600" algn="l" defTabSz="914400" rtl="0" eaLnBrk="1" fontAlgn="auto" latinLnBrk="0" hangingPunct="1">
              <a:lnSpc>
                <a:spcPct val="110000"/>
              </a:lnSpc>
              <a:spcBef>
                <a:spcPts val="900"/>
              </a:spcBef>
              <a:spcAft>
                <a:spcPts val="0"/>
              </a:spcAft>
              <a:buClrTx/>
              <a:buSzTx/>
              <a:buFont typeface="Arial" panose="020B0604020202020204" pitchFamily="34" charset="0"/>
              <a:buChar char="•"/>
              <a:tabLst/>
              <a:defRPr/>
            </a:pPr>
            <a:r>
              <a:rPr kumimoji="0" lang="zh-CN" altLang="en-US"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精神情绪障碍：</a:t>
            </a:r>
            <a:r>
              <a:rPr kumimoji="0" lang="zh-CN" altLang="en-US"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银屑病患者抑郁症发生率升高</a:t>
            </a:r>
          </a:p>
        </p:txBody>
      </p:sp>
      <p:sp>
        <p:nvSpPr>
          <p:cNvPr id="7" name="矩形: 圆角 6">
            <a:extLst>
              <a:ext uri="{FF2B5EF4-FFF2-40B4-BE49-F238E27FC236}">
                <a16:creationId xmlns:a16="http://schemas.microsoft.com/office/drawing/2014/main" id="{89CF764F-8089-45D7-AE2D-A1F386B914EF}"/>
              </a:ext>
            </a:extLst>
          </p:cNvPr>
          <p:cNvSpPr/>
          <p:nvPr/>
        </p:nvSpPr>
        <p:spPr>
          <a:xfrm>
            <a:off x="431800" y="1414780"/>
            <a:ext cx="41529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4.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银屑病共病患者选择适合药物</a:t>
            </a:r>
          </a:p>
        </p:txBody>
      </p:sp>
    </p:spTree>
    <p:extLst>
      <p:ext uri="{BB962C8B-B14F-4D97-AF65-F5344CB8AC3E}">
        <p14:creationId xmlns:p14="http://schemas.microsoft.com/office/powerpoint/2010/main" val="1422162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603B83-50C2-4D46-BB8C-B73C10B03B2C}"/>
              </a:ext>
            </a:extLst>
          </p:cNvPr>
          <p:cNvSpPr>
            <a:spLocks noGrp="1"/>
          </p:cNvSpPr>
          <p:nvPr>
            <p:ph type="title"/>
          </p:nvPr>
        </p:nvSpPr>
        <p:spPr/>
        <p:txBody>
          <a:bodyPr/>
          <a:lstStyle/>
          <a:p>
            <a:r>
              <a:rPr lang="zh-CN" altLang="en-US" dirty="0"/>
              <a:t>七、银屑病生物治疗 </a:t>
            </a:r>
            <a:r>
              <a:rPr lang="en-US" altLang="zh-CN" dirty="0"/>
              <a:t>- </a:t>
            </a:r>
            <a:r>
              <a:rPr lang="zh-CN" altLang="en-US" dirty="0"/>
              <a:t>选择适合的治疗方案</a:t>
            </a:r>
          </a:p>
        </p:txBody>
      </p:sp>
      <p:sp>
        <p:nvSpPr>
          <p:cNvPr id="9" name="文本占位符 8">
            <a:extLst>
              <a:ext uri="{FF2B5EF4-FFF2-40B4-BE49-F238E27FC236}">
                <a16:creationId xmlns:a16="http://schemas.microsoft.com/office/drawing/2014/main" id="{63E82E41-7455-4E6E-ABF5-448C3310A86E}"/>
              </a:ext>
            </a:extLst>
          </p:cNvPr>
          <p:cNvSpPr>
            <a:spLocks noGrp="1"/>
          </p:cNvSpPr>
          <p:nvPr>
            <p:ph type="body" sz="quarter" idx="10"/>
          </p:nvPr>
        </p:nvSpPr>
        <p:spPr/>
        <p:txBody>
          <a:bodyPr/>
          <a:lstStyle/>
          <a:p>
            <a:pPr lvl="0"/>
            <a:r>
              <a:rPr lang="en-US" altLang="zh-CN" noProof="0" dirty="0"/>
              <a:t>1.</a:t>
            </a:r>
            <a:r>
              <a:rPr lang="zh-CN" altLang="en-US" noProof="0" dirty="0"/>
              <a:t>中华医学会皮肤性病学分会</a:t>
            </a:r>
            <a:r>
              <a:rPr lang="en-US" altLang="zh-CN" noProof="0" dirty="0"/>
              <a:t>.中国银屑病生物治疗专家共识（2019）</a:t>
            </a:r>
          </a:p>
          <a:p>
            <a:r>
              <a:rPr lang="en-US" altLang="zh-CN" dirty="0">
                <a:sym typeface="+mn-lt"/>
              </a:rPr>
              <a:t>2.</a:t>
            </a:r>
            <a:r>
              <a:rPr lang="da-DK" altLang="zh-CN" dirty="0">
                <a:sym typeface="+mn-lt"/>
              </a:rPr>
              <a:t>Blauvelt A,et al. J Invest Dermatol. 2015 Aug;135(8):1946-1953</a:t>
            </a:r>
          </a:p>
        </p:txBody>
      </p:sp>
      <p:sp>
        <p:nvSpPr>
          <p:cNvPr id="5" name="矩形: 圆角 4">
            <a:extLst>
              <a:ext uri="{FF2B5EF4-FFF2-40B4-BE49-F238E27FC236}">
                <a16:creationId xmlns:a16="http://schemas.microsoft.com/office/drawing/2014/main" id="{40AE9AE6-7F74-4D24-84C1-4D7DE9B83456}"/>
              </a:ext>
            </a:extLst>
          </p:cNvPr>
          <p:cNvSpPr/>
          <p:nvPr/>
        </p:nvSpPr>
        <p:spPr>
          <a:xfrm>
            <a:off x="431800" y="1701800"/>
            <a:ext cx="8265704" cy="3217326"/>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内容占位符 2">
            <a:extLst>
              <a:ext uri="{FF2B5EF4-FFF2-40B4-BE49-F238E27FC236}">
                <a16:creationId xmlns:a16="http://schemas.microsoft.com/office/drawing/2014/main" id="{AEE625C7-FEF5-4081-84C8-07F4CB25B023}"/>
              </a:ext>
            </a:extLst>
          </p:cNvPr>
          <p:cNvSpPr txBox="1">
            <a:spLocks/>
          </p:cNvSpPr>
          <p:nvPr/>
        </p:nvSpPr>
        <p:spPr>
          <a:xfrm>
            <a:off x="914400" y="2140293"/>
            <a:ext cx="7315200" cy="365090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45000"/>
              </a:lnSpc>
              <a:spcBef>
                <a:spcPts val="600"/>
              </a:spcBef>
              <a:spcAft>
                <a:spcPts val="0"/>
              </a:spcAft>
              <a:buClrTx/>
              <a:buSzTx/>
              <a:buFont typeface="+mj-ea"/>
              <a:buAutoNum type="circleNumDbPlain"/>
              <a:tabLst/>
              <a:defRPr/>
            </a:pPr>
            <a:r>
              <a:rPr kumimoji="1" lang="zh-CN" altLang="en-US"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进行生物治疗之前要对患者的健康状况进行充分的评估，重点关注</a:t>
            </a:r>
            <a:r>
              <a:rPr kumimoji="1" lang="en-US" altLang="zh-CN" sz="1800" b="1" i="0" u="none" strike="noStrike" kern="1200" cap="none" spc="0" normalizeH="0" baseline="3000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1</a:t>
            </a:r>
            <a:r>
              <a:rPr kumimoji="1" lang="zh-CN" altLang="en-US"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a:t>
            </a:r>
          </a:p>
          <a:p>
            <a:pPr marL="576000" lvl="1" indent="-180000">
              <a:lnSpc>
                <a:spcPct val="145000"/>
              </a:lnSpc>
              <a:spcBef>
                <a:spcPts val="0"/>
              </a:spcBef>
              <a:defRPr/>
            </a:pPr>
            <a:r>
              <a:rPr kumimoji="1" lang="zh-CN" altLang="en-US" dirty="0">
                <a:solidFill>
                  <a:sysClr val="windowText" lastClr="000000"/>
                </a:solidFill>
              </a:rPr>
              <a:t>有无感染</a:t>
            </a:r>
          </a:p>
          <a:p>
            <a:pPr marL="576000" lvl="1" indent="-180000">
              <a:lnSpc>
                <a:spcPct val="145000"/>
              </a:lnSpc>
              <a:spcBef>
                <a:spcPts val="0"/>
              </a:spcBef>
              <a:defRPr/>
            </a:pPr>
            <a:r>
              <a:rPr kumimoji="1" lang="zh-CN" altLang="en-US" dirty="0">
                <a:solidFill>
                  <a:sysClr val="windowText" lastClr="000000"/>
                </a:solidFill>
              </a:rPr>
              <a:t>有无恶性肿瘤</a:t>
            </a:r>
          </a:p>
          <a:p>
            <a:pPr marL="576000" lvl="1" indent="-180000">
              <a:lnSpc>
                <a:spcPct val="145000"/>
              </a:lnSpc>
              <a:spcBef>
                <a:spcPts val="0"/>
              </a:spcBef>
              <a:defRPr/>
            </a:pPr>
            <a:r>
              <a:rPr kumimoji="1" lang="zh-CN" altLang="en-US" dirty="0">
                <a:solidFill>
                  <a:sysClr val="windowText" lastClr="000000"/>
                </a:solidFill>
              </a:rPr>
              <a:t>有无自身免疫性疾病等系统疾病</a:t>
            </a:r>
            <a:endParaRPr kumimoji="1" lang="en-US" altLang="zh-CN" dirty="0">
              <a:solidFill>
                <a:sysClr val="windowText" lastClr="000000"/>
              </a:solidFill>
            </a:endParaRPr>
          </a:p>
          <a:p>
            <a:pPr marL="288000" marR="0" lvl="0" indent="-288000" algn="l" defTabSz="914400" rtl="0" eaLnBrk="1" fontAlgn="auto" latinLnBrk="0" hangingPunct="1">
              <a:lnSpc>
                <a:spcPct val="145000"/>
              </a:lnSpc>
              <a:spcBef>
                <a:spcPts val="1200"/>
              </a:spcBef>
              <a:spcAft>
                <a:spcPts val="0"/>
              </a:spcAft>
              <a:buClrTx/>
              <a:buSzTx/>
              <a:buFont typeface="+mj-ea"/>
              <a:buAutoNum type="circleNumDbPlain"/>
              <a:tabLst/>
              <a:defRPr/>
            </a:pPr>
            <a:r>
              <a:rPr kumimoji="0" lang="zh-CN" altLang="en-US"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选择感染风险小的药物</a:t>
            </a:r>
          </a:p>
          <a:p>
            <a:pPr marL="576000" marR="0" lvl="1" indent="-180000" algn="l" defTabSz="914400" rtl="0" eaLnBrk="1" fontAlgn="auto" latinLnBrk="0" hangingPunct="1">
              <a:lnSpc>
                <a:spcPct val="145000"/>
              </a:lnSpc>
              <a:spcBef>
                <a:spcPts val="0"/>
              </a:spcBef>
              <a:spcAft>
                <a:spcPts val="0"/>
              </a:spcAft>
              <a:buClrTx/>
              <a:buSzTx/>
              <a:buFont typeface="Arial" panose="020B0604020202020204" pitchFamily="34" charset="0"/>
              <a:buChar char="•"/>
              <a:tabLst/>
              <a:defRPr/>
            </a:pPr>
            <a:r>
              <a:rPr kumimoji="1" lang="zh-CN" altLang="en-US" sz="16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炎症反应下游靶点生物制剂感染风险相对较小</a:t>
            </a:r>
            <a:r>
              <a:rPr kumimoji="1" lang="en-US" altLang="zh-CN" sz="1600" b="0" i="0" u="none" strike="noStrike" kern="1200" cap="none" spc="0" normalizeH="0" baseline="3000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2</a:t>
            </a:r>
          </a:p>
        </p:txBody>
      </p:sp>
      <p:sp>
        <p:nvSpPr>
          <p:cNvPr id="8" name="矩形: 圆角 7">
            <a:extLst>
              <a:ext uri="{FF2B5EF4-FFF2-40B4-BE49-F238E27FC236}">
                <a16:creationId xmlns:a16="http://schemas.microsoft.com/office/drawing/2014/main" id="{A4C643FA-6BC6-482A-A1F0-2362B7304DAF}"/>
              </a:ext>
            </a:extLst>
          </p:cNvPr>
          <p:cNvSpPr/>
          <p:nvPr/>
        </p:nvSpPr>
        <p:spPr>
          <a:xfrm>
            <a:off x="431800" y="1414780"/>
            <a:ext cx="41402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5.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考虑安全性，选择适合的治疗方案</a:t>
            </a:r>
          </a:p>
        </p:txBody>
      </p:sp>
    </p:spTree>
    <p:extLst>
      <p:ext uri="{BB962C8B-B14F-4D97-AF65-F5344CB8AC3E}">
        <p14:creationId xmlns:p14="http://schemas.microsoft.com/office/powerpoint/2010/main" val="524830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535030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68" name="think-cell 幻灯片" r:id="rId4" imgW="416" imgH="416" progId="TCLayout.ActiveDocument.1">
                  <p:embed/>
                </p:oleObj>
              </mc:Choice>
              <mc:Fallback>
                <p:oleObj name="think-cell 幻灯片" r:id="rId4" imgW="416"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27603B83-50C2-4D46-BB8C-B73C10B03B2C}"/>
              </a:ext>
            </a:extLst>
          </p:cNvPr>
          <p:cNvSpPr>
            <a:spLocks noGrp="1"/>
          </p:cNvSpPr>
          <p:nvPr>
            <p:ph type="title"/>
          </p:nvPr>
        </p:nvSpPr>
        <p:spPr/>
        <p:txBody>
          <a:bodyPr/>
          <a:lstStyle/>
          <a:p>
            <a:r>
              <a:rPr lang="zh-CN" altLang="en-US" dirty="0"/>
              <a:t>七、银屑病生物治疗 </a:t>
            </a:r>
            <a:r>
              <a:rPr lang="en-US" altLang="zh-CN" dirty="0"/>
              <a:t>- </a:t>
            </a:r>
            <a:r>
              <a:rPr lang="zh-CN" altLang="en-US" dirty="0"/>
              <a:t>选择适合的治疗方案</a:t>
            </a:r>
          </a:p>
        </p:txBody>
      </p:sp>
      <p:sp>
        <p:nvSpPr>
          <p:cNvPr id="10" name="文本占位符 9">
            <a:extLst>
              <a:ext uri="{FF2B5EF4-FFF2-40B4-BE49-F238E27FC236}">
                <a16:creationId xmlns:a16="http://schemas.microsoft.com/office/drawing/2014/main" id="{34BDD2F9-7E12-431E-B1B2-2F32BD4ADDA2}"/>
              </a:ext>
            </a:extLst>
          </p:cNvPr>
          <p:cNvSpPr>
            <a:spLocks noGrp="1"/>
          </p:cNvSpPr>
          <p:nvPr>
            <p:ph type="body" sz="quarter" idx="10"/>
          </p:nvPr>
        </p:nvSpPr>
        <p:spPr/>
        <p:txBody>
          <a:bodyPr/>
          <a:lstStyle/>
          <a:p>
            <a:pPr lvl="0"/>
            <a:r>
              <a:rPr lang="en-US" altLang="zh-CN" noProof="0" dirty="0"/>
              <a:t>1. </a:t>
            </a:r>
            <a:r>
              <a:rPr lang="zh-CN" altLang="en-US" noProof="0" dirty="0"/>
              <a:t>中华医学会皮肤性病学分会</a:t>
            </a:r>
            <a:r>
              <a:rPr lang="en-US" altLang="zh-CN" noProof="0" dirty="0"/>
              <a:t>.中国银屑病生物治疗专家共识（2019）</a:t>
            </a:r>
          </a:p>
          <a:p>
            <a:pPr lvl="0"/>
            <a:r>
              <a:rPr lang="en-US" altLang="zh-CN" noProof="0" dirty="0">
                <a:sym typeface="+mn-lt"/>
              </a:rPr>
              <a:t>2. </a:t>
            </a:r>
            <a:r>
              <a:rPr lang="zh-CN" altLang="en-US" noProof="0" dirty="0">
                <a:sym typeface="+mn-lt"/>
              </a:rPr>
              <a:t>Megan Hohenberger, et al. Journal of Dermatological Treatment, 29:1, 13-18</a:t>
            </a:r>
          </a:p>
        </p:txBody>
      </p:sp>
      <p:sp>
        <p:nvSpPr>
          <p:cNvPr id="3" name="矩形: 圆角 2">
            <a:extLst>
              <a:ext uri="{FF2B5EF4-FFF2-40B4-BE49-F238E27FC236}">
                <a16:creationId xmlns:a16="http://schemas.microsoft.com/office/drawing/2014/main" id="{A42C433B-74B7-4794-8991-20729011560E}"/>
              </a:ext>
            </a:extLst>
          </p:cNvPr>
          <p:cNvSpPr/>
          <p:nvPr/>
        </p:nvSpPr>
        <p:spPr>
          <a:xfrm>
            <a:off x="431800" y="1701800"/>
            <a:ext cx="8265704" cy="436880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7A299527-2BB8-4D52-8840-F5AB26C2C34C}"/>
              </a:ext>
            </a:extLst>
          </p:cNvPr>
          <p:cNvSpPr/>
          <p:nvPr/>
        </p:nvSpPr>
        <p:spPr>
          <a:xfrm>
            <a:off x="431800" y="1414780"/>
            <a:ext cx="41402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5.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考虑安全性，选择适合的治疗方案</a:t>
            </a:r>
            <a:r>
              <a:rPr kumimoji="1" lang="en-US" altLang="zh-CN" b="1" i="0" u="none" strike="noStrike" kern="1200" cap="none" spc="0" normalizeH="0" baseline="3000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1</a:t>
            </a:r>
            <a:endParaRPr kumimoji="1" lang="zh-CN" altLang="en-US" b="1" i="0" u="none" strike="noStrike" kern="1200" cap="none" spc="0" normalizeH="0" baseline="3000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
        <p:nvSpPr>
          <p:cNvPr id="7" name="内容占位符 2">
            <a:extLst>
              <a:ext uri="{FF2B5EF4-FFF2-40B4-BE49-F238E27FC236}">
                <a16:creationId xmlns:a16="http://schemas.microsoft.com/office/drawing/2014/main" id="{7439D715-1B0C-42EF-A940-5BFFAB599D3E}"/>
              </a:ext>
            </a:extLst>
          </p:cNvPr>
          <p:cNvSpPr txBox="1">
            <a:spLocks/>
          </p:cNvSpPr>
          <p:nvPr/>
        </p:nvSpPr>
        <p:spPr>
          <a:xfrm>
            <a:off x="914400" y="2140293"/>
            <a:ext cx="7315200" cy="365090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35000"/>
              </a:lnSpc>
              <a:spcBef>
                <a:spcPts val="600"/>
              </a:spcBef>
              <a:spcAft>
                <a:spcPts val="0"/>
              </a:spcAft>
              <a:buClrTx/>
              <a:buSzTx/>
              <a:buFont typeface="+mj-ea"/>
              <a:buAutoNum type="circleNumDbPlain" startAt="3"/>
              <a:tabLst/>
              <a:defRPr/>
            </a:pPr>
            <a:r>
              <a:rPr kumimoji="1" lang="zh-CN" altLang="en-US"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恶性肿瘤患者，手术后</a:t>
            </a:r>
            <a:r>
              <a:rPr kumimoji="1" lang="en-US" altLang="zh-CN"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5</a:t>
            </a:r>
            <a:r>
              <a:rPr kumimoji="1" lang="zh-CN" altLang="en-US"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年未出现复发或转移方可使用生物制剂</a:t>
            </a:r>
          </a:p>
          <a:p>
            <a:pPr marL="288000" marR="0" lvl="0" indent="-288000" algn="l" defTabSz="914400" rtl="0" eaLnBrk="1" fontAlgn="auto" latinLnBrk="0" hangingPunct="1">
              <a:lnSpc>
                <a:spcPct val="135000"/>
              </a:lnSpc>
              <a:spcBef>
                <a:spcPts val="600"/>
              </a:spcBef>
              <a:spcAft>
                <a:spcPts val="0"/>
              </a:spcAft>
              <a:buClrTx/>
              <a:buSzTx/>
              <a:buFont typeface="+mj-ea"/>
              <a:buAutoNum type="circleNumDbPlain" startAt="3"/>
              <a:tabLst/>
              <a:defRPr/>
            </a:pPr>
            <a:r>
              <a:rPr kumimoji="1" lang="zh-CN" altLang="en-US"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对于易发生过敏的患者和发生结缔组织病高风险的患者，尽量选择免疫原性更低的全人源制剂，如司库奇尤单抗</a:t>
            </a:r>
          </a:p>
          <a:p>
            <a:pPr marL="288000" marR="0" lvl="0" indent="-288000" algn="l" defTabSz="914400" rtl="0" eaLnBrk="1" fontAlgn="auto" latinLnBrk="0" hangingPunct="1">
              <a:lnSpc>
                <a:spcPct val="135000"/>
              </a:lnSpc>
              <a:spcBef>
                <a:spcPts val="600"/>
              </a:spcBef>
              <a:spcAft>
                <a:spcPts val="0"/>
              </a:spcAft>
              <a:buClrTx/>
              <a:buSzTx/>
              <a:buFont typeface="+mj-ea"/>
              <a:buAutoNum type="circleNumDbPlain" startAt="3"/>
              <a:tabLst/>
              <a:defRPr/>
            </a:pPr>
            <a:r>
              <a:rPr kumimoji="1" lang="zh-CN" altLang="en-US"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拟应用</a:t>
            </a:r>
            <a:r>
              <a:rPr kumimoji="1" lang="en-US" altLang="zh-CN"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TNFα</a:t>
            </a:r>
            <a:r>
              <a:rPr kumimoji="1" lang="zh-CN" altLang="en-US"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抑制剂还应注意有无心功能不全</a:t>
            </a:r>
          </a:p>
          <a:p>
            <a:pPr marL="576000" lvl="1" indent="-180000">
              <a:lnSpc>
                <a:spcPct val="135000"/>
              </a:lnSpc>
              <a:spcBef>
                <a:spcPts val="0"/>
              </a:spcBef>
              <a:defRPr/>
            </a:pPr>
            <a:r>
              <a:rPr kumimoji="1" lang="zh-CN" altLang="en-US" sz="1300" dirty="0">
                <a:solidFill>
                  <a:sysClr val="windowText" lastClr="000000"/>
                </a:solidFill>
              </a:rPr>
              <a:t>严重（</a:t>
            </a:r>
            <a:r>
              <a:rPr kumimoji="1" lang="en-US" altLang="zh-CN" sz="1300" dirty="0">
                <a:solidFill>
                  <a:sysClr val="windowText" lastClr="000000"/>
                </a:solidFill>
              </a:rPr>
              <a:t>NYHA III</a:t>
            </a:r>
            <a:r>
              <a:rPr kumimoji="1" lang="zh-CN" altLang="en-US" sz="1300" dirty="0">
                <a:solidFill>
                  <a:sysClr val="windowText" lastClr="000000"/>
                </a:solidFill>
              </a:rPr>
              <a:t>级和</a:t>
            </a:r>
            <a:r>
              <a:rPr kumimoji="1" lang="en-US" altLang="zh-CN" sz="1300" dirty="0">
                <a:solidFill>
                  <a:sysClr val="windowText" lastClr="000000"/>
                </a:solidFill>
              </a:rPr>
              <a:t>IV</a:t>
            </a:r>
            <a:r>
              <a:rPr kumimoji="1" lang="zh-CN" altLang="en-US" sz="1300" dirty="0">
                <a:solidFill>
                  <a:sysClr val="windowText" lastClr="000000"/>
                </a:solidFill>
              </a:rPr>
              <a:t>级）心脏病</a:t>
            </a:r>
          </a:p>
          <a:p>
            <a:pPr marL="576000" lvl="1" indent="-180000">
              <a:lnSpc>
                <a:spcPct val="135000"/>
              </a:lnSpc>
              <a:spcBef>
                <a:spcPts val="0"/>
              </a:spcBef>
              <a:defRPr/>
            </a:pPr>
            <a:r>
              <a:rPr kumimoji="1" lang="zh-CN" altLang="en-US" sz="1300" dirty="0">
                <a:solidFill>
                  <a:sysClr val="windowText" lastClr="000000"/>
                </a:solidFill>
              </a:rPr>
              <a:t>评估有良好补偿（</a:t>
            </a:r>
            <a:r>
              <a:rPr kumimoji="1" lang="en-US" altLang="zh-CN" sz="1300" dirty="0">
                <a:solidFill>
                  <a:sysClr val="windowText" lastClr="000000"/>
                </a:solidFill>
              </a:rPr>
              <a:t>NYHA I</a:t>
            </a:r>
            <a:r>
              <a:rPr kumimoji="1" lang="zh-CN" altLang="en-US" sz="1300" dirty="0">
                <a:solidFill>
                  <a:sysClr val="windowText" lastClr="000000"/>
                </a:solidFill>
              </a:rPr>
              <a:t>级和</a:t>
            </a:r>
            <a:r>
              <a:rPr kumimoji="1" lang="en-US" altLang="zh-CN" sz="1300" dirty="0">
                <a:solidFill>
                  <a:sysClr val="windowText" lastClr="000000"/>
                </a:solidFill>
              </a:rPr>
              <a:t>II</a:t>
            </a:r>
            <a:r>
              <a:rPr kumimoji="1" lang="zh-CN" altLang="en-US" sz="1300" dirty="0">
                <a:solidFill>
                  <a:sysClr val="windowText" lastClr="000000"/>
                </a:solidFill>
              </a:rPr>
              <a:t>级）心力衰竭的患者，使用</a:t>
            </a:r>
            <a:r>
              <a:rPr kumimoji="1" lang="en-US" altLang="zh-CN" sz="1300" dirty="0">
                <a:solidFill>
                  <a:sysClr val="windowText" lastClr="000000"/>
                </a:solidFill>
              </a:rPr>
              <a:t>TNF</a:t>
            </a:r>
            <a:r>
              <a:rPr kumimoji="1" lang="zh-CN" altLang="en-US" sz="1300" dirty="0">
                <a:solidFill>
                  <a:sysClr val="windowText" lastClr="000000"/>
                </a:solidFill>
              </a:rPr>
              <a:t>抑制剂治疗前应咨询心脏病专家</a:t>
            </a:r>
          </a:p>
          <a:p>
            <a:pPr marL="576000" lvl="1" indent="-180000">
              <a:lnSpc>
                <a:spcPct val="135000"/>
              </a:lnSpc>
              <a:spcBef>
                <a:spcPts val="0"/>
              </a:spcBef>
              <a:defRPr/>
            </a:pPr>
            <a:r>
              <a:rPr kumimoji="1" lang="zh-CN" altLang="en-US" sz="1300" dirty="0">
                <a:solidFill>
                  <a:sysClr val="windowText" lastClr="000000"/>
                </a:solidFill>
              </a:rPr>
              <a:t>如果出现新的或恶化的预先存在的心力衰竭，请停止</a:t>
            </a:r>
            <a:r>
              <a:rPr kumimoji="1" lang="en-US" altLang="zh-CN" sz="1300" dirty="0">
                <a:solidFill>
                  <a:sysClr val="windowText" lastClr="000000"/>
                </a:solidFill>
              </a:rPr>
              <a:t>TNF</a:t>
            </a:r>
            <a:r>
              <a:rPr kumimoji="1" lang="zh-CN" altLang="en-US" sz="1300" dirty="0">
                <a:solidFill>
                  <a:sysClr val="windowText" lastClr="000000"/>
                </a:solidFill>
              </a:rPr>
              <a:t>抑制剂治疗，并寻求专家建议</a:t>
            </a:r>
          </a:p>
          <a:p>
            <a:pPr marL="288000" marR="0" lvl="0" indent="-288000" algn="l" defTabSz="914400" rtl="0" eaLnBrk="1" fontAlgn="auto" latinLnBrk="0" hangingPunct="1">
              <a:lnSpc>
                <a:spcPct val="135000"/>
              </a:lnSpc>
              <a:spcBef>
                <a:spcPts val="1200"/>
              </a:spcBef>
              <a:spcAft>
                <a:spcPts val="0"/>
              </a:spcAft>
              <a:buClrTx/>
              <a:buSzTx/>
              <a:buFont typeface="+mj-ea"/>
              <a:buAutoNum type="circleNumDbPlain" startAt="3"/>
              <a:tabLst/>
              <a:defRPr/>
            </a:pPr>
            <a:r>
              <a:rPr kumimoji="0" lang="zh-CN" altLang="en-US"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拟应用</a:t>
            </a:r>
            <a:r>
              <a:rPr kumimoji="0" lang="en-US" altLang="zh-CN"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IL-17A</a:t>
            </a:r>
            <a:r>
              <a:rPr kumimoji="0" lang="zh-CN" altLang="en-US"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抑制剂者还应注意有无炎症性肠病等情况</a:t>
            </a:r>
          </a:p>
          <a:p>
            <a:pPr marL="576000" marR="0" lvl="1" indent="-180000" algn="l" defTabSz="914400" rtl="0" eaLnBrk="1" fontAlgn="auto" latinLnBrk="0" hangingPunct="1">
              <a:lnSpc>
                <a:spcPct val="135000"/>
              </a:lnSpc>
              <a:spcBef>
                <a:spcPts val="0"/>
              </a:spcBef>
              <a:spcAft>
                <a:spcPts val="0"/>
              </a:spcAft>
              <a:buClrTx/>
              <a:buSzTx/>
              <a:buFont typeface="Arial" panose="020B0604020202020204" pitchFamily="34" charset="0"/>
              <a:buChar char="•"/>
              <a:tabLst/>
              <a:defRPr/>
            </a:pPr>
            <a:r>
              <a:rPr kumimoji="1" lang="zh-CN" altLang="en-US" sz="13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临床研究显示， </a:t>
            </a:r>
            <a:r>
              <a:rPr kumimoji="1" lang="en-US" altLang="zh-CN" sz="13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IL-17A </a:t>
            </a:r>
            <a:r>
              <a:rPr kumimoji="1" lang="zh-CN" altLang="en-US" sz="13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抑制剂</a:t>
            </a:r>
            <a:r>
              <a:rPr kumimoji="1" lang="en-US" altLang="zh-CN" sz="13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IBD</a:t>
            </a:r>
            <a:r>
              <a:rPr kumimoji="1" lang="zh-CN" altLang="en-US" sz="13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发生率较低，司库奇尤单抗</a:t>
            </a:r>
            <a:r>
              <a:rPr kumimoji="1" lang="en-US" altLang="zh-CN" sz="13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CD</a:t>
            </a:r>
            <a:r>
              <a:rPr kumimoji="1" lang="zh-CN" altLang="en-US" sz="13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发生率（</a:t>
            </a:r>
            <a:r>
              <a:rPr kumimoji="1" lang="en-US" altLang="zh-CN" sz="13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3/ 3430 </a:t>
            </a:r>
            <a:r>
              <a:rPr kumimoji="1" lang="zh-CN" altLang="en-US" sz="13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a:t>
            </a:r>
            <a:r>
              <a:rPr kumimoji="1" lang="en-US" altLang="zh-CN" sz="13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UC</a:t>
            </a:r>
            <a:r>
              <a:rPr kumimoji="1" lang="zh-CN" altLang="en-US" sz="13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发生率（</a:t>
            </a:r>
            <a:r>
              <a:rPr kumimoji="1" lang="en-US" altLang="zh-CN" sz="13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4/ 3430 </a:t>
            </a:r>
            <a:r>
              <a:rPr kumimoji="1" lang="zh-CN" altLang="en-US" sz="13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a:t>
            </a:r>
            <a:r>
              <a:rPr kumimoji="1" lang="en-US" altLang="zh-CN" sz="1300" b="0" i="0" u="none" strike="noStrike" kern="1200" cap="none" spc="0" normalizeH="0" baseline="3000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2</a:t>
            </a:r>
          </a:p>
        </p:txBody>
      </p:sp>
    </p:spTree>
    <p:extLst>
      <p:ext uri="{BB962C8B-B14F-4D97-AF65-F5344CB8AC3E}">
        <p14:creationId xmlns:p14="http://schemas.microsoft.com/office/powerpoint/2010/main" val="4097477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603B83-50C2-4D46-BB8C-B73C10B03B2C}"/>
              </a:ext>
            </a:extLst>
          </p:cNvPr>
          <p:cNvSpPr>
            <a:spLocks noGrp="1"/>
          </p:cNvSpPr>
          <p:nvPr>
            <p:ph type="title"/>
          </p:nvPr>
        </p:nvSpPr>
        <p:spPr/>
        <p:txBody>
          <a:bodyPr/>
          <a:lstStyle/>
          <a:p>
            <a:r>
              <a:rPr lang="zh-CN" altLang="en-US" dirty="0"/>
              <a:t>七、银屑病生物治疗 </a:t>
            </a:r>
            <a:r>
              <a:rPr lang="en-US" altLang="zh-CN" dirty="0"/>
              <a:t>- </a:t>
            </a:r>
            <a:r>
              <a:rPr lang="zh-CN" altLang="en-US" dirty="0"/>
              <a:t>选择适合的治疗方案</a:t>
            </a:r>
          </a:p>
        </p:txBody>
      </p:sp>
      <p:sp>
        <p:nvSpPr>
          <p:cNvPr id="10" name="文本占位符 9">
            <a:extLst>
              <a:ext uri="{FF2B5EF4-FFF2-40B4-BE49-F238E27FC236}">
                <a16:creationId xmlns:a16="http://schemas.microsoft.com/office/drawing/2014/main" id="{BD548E26-CCFF-4BC0-AFC0-F95CC6CB3B44}"/>
              </a:ext>
            </a:extLst>
          </p:cNvPr>
          <p:cNvSpPr>
            <a:spLocks noGrp="1"/>
          </p:cNvSpPr>
          <p:nvPr>
            <p:ph type="body" sz="quarter" idx="10"/>
          </p:nvPr>
        </p:nvSpPr>
        <p:spPr/>
        <p:txBody>
          <a:bodyPr/>
          <a:lstStyle/>
          <a:p>
            <a:pPr lvl="0"/>
            <a:r>
              <a:rPr lang="da-DK" altLang="zh-CN" noProof="0" dirty="0"/>
              <a:t>1. Pérez-Alvarez R, Díaz-Lagares C, García-Hernández F, et al. Medicine (Baltimore). 2011;90(6):359-71</a:t>
            </a:r>
            <a:r>
              <a:rPr lang="en-US" altLang="zh-CN" noProof="0" dirty="0"/>
              <a:t>.</a:t>
            </a:r>
          </a:p>
          <a:p>
            <a:pPr lvl="0"/>
            <a:r>
              <a:rPr lang="en-US" altLang="zh-CN" noProof="0" dirty="0"/>
              <a:t>2. </a:t>
            </a:r>
            <a:r>
              <a:rPr lang="zh-CN" altLang="en-US" noProof="0" dirty="0"/>
              <a:t>Chiu, H.‐Y, Chen, C.‐H, Wu, M.‐S, et al. British Journal of Dermatology, 2013, 169(6):1295-1303.</a:t>
            </a:r>
            <a:endParaRPr lang="en-US" altLang="zh-CN" noProof="0" dirty="0"/>
          </a:p>
          <a:p>
            <a:pPr lvl="0"/>
            <a:r>
              <a:rPr lang="en-US" altLang="zh-CN" noProof="0" dirty="0"/>
              <a:t>3. Chiu H , Hui R , Huang Y , et al. Acta </a:t>
            </a:r>
            <a:r>
              <a:rPr lang="en-US" altLang="zh-CN" noProof="0" dirty="0" err="1"/>
              <a:t>Dermato</a:t>
            </a:r>
            <a:r>
              <a:rPr lang="en-US" altLang="zh-CN" noProof="0" dirty="0"/>
              <a:t> </a:t>
            </a:r>
            <a:r>
              <a:rPr lang="en-US" altLang="zh-CN" noProof="0" dirty="0" err="1"/>
              <a:t>Venereologica</a:t>
            </a:r>
            <a:r>
              <a:rPr lang="en-US" altLang="zh-CN" noProof="0" dirty="0"/>
              <a:t>, 2018. </a:t>
            </a:r>
            <a:r>
              <a:rPr lang="en-US" altLang="zh-CN" noProof="0" dirty="0" err="1"/>
              <a:t>doi</a:t>
            </a:r>
            <a:r>
              <a:rPr lang="en-US" altLang="zh-CN" noProof="0" dirty="0"/>
              <a:t>: 10.2340/00015555-2989</a:t>
            </a:r>
            <a:endParaRPr lang="zh-CN" altLang="en-US" noProof="0" dirty="0"/>
          </a:p>
        </p:txBody>
      </p:sp>
      <p:graphicFrame>
        <p:nvGraphicFramePr>
          <p:cNvPr id="5" name="表格 4">
            <a:extLst>
              <a:ext uri="{FF2B5EF4-FFF2-40B4-BE49-F238E27FC236}">
                <a16:creationId xmlns:a16="http://schemas.microsoft.com/office/drawing/2014/main" id="{2D019516-EA35-1F45-8290-30D0748BDFA7}"/>
              </a:ext>
            </a:extLst>
          </p:cNvPr>
          <p:cNvGraphicFramePr>
            <a:graphicFrameLocks noGrp="1"/>
          </p:cNvGraphicFramePr>
          <p:nvPr>
            <p:extLst>
              <p:ext uri="{D42A27DB-BD31-4B8C-83A1-F6EECF244321}">
                <p14:modId xmlns:p14="http://schemas.microsoft.com/office/powerpoint/2010/main" val="809434996"/>
              </p:ext>
            </p:extLst>
          </p:nvPr>
        </p:nvGraphicFramePr>
        <p:xfrm>
          <a:off x="431800" y="3681907"/>
          <a:ext cx="8265706" cy="2196000"/>
        </p:xfrm>
        <a:graphic>
          <a:graphicData uri="http://schemas.openxmlformats.org/drawingml/2006/table">
            <a:tbl>
              <a:tblPr firstRow="1" bandRow="1">
                <a:tableStyleId>{5C22544A-7EE6-4342-B048-85BDC9FD1C3A}</a:tableStyleId>
              </a:tblPr>
              <a:tblGrid>
                <a:gridCol w="731219">
                  <a:extLst>
                    <a:ext uri="{9D8B030D-6E8A-4147-A177-3AD203B41FA5}">
                      <a16:colId xmlns:a16="http://schemas.microsoft.com/office/drawing/2014/main" val="20000"/>
                    </a:ext>
                  </a:extLst>
                </a:gridCol>
                <a:gridCol w="726636">
                  <a:extLst>
                    <a:ext uri="{9D8B030D-6E8A-4147-A177-3AD203B41FA5}">
                      <a16:colId xmlns:a16="http://schemas.microsoft.com/office/drawing/2014/main" val="20001"/>
                    </a:ext>
                  </a:extLst>
                </a:gridCol>
                <a:gridCol w="726636">
                  <a:extLst>
                    <a:ext uri="{9D8B030D-6E8A-4147-A177-3AD203B41FA5}">
                      <a16:colId xmlns:a16="http://schemas.microsoft.com/office/drawing/2014/main" val="20002"/>
                    </a:ext>
                  </a:extLst>
                </a:gridCol>
                <a:gridCol w="726636">
                  <a:extLst>
                    <a:ext uri="{9D8B030D-6E8A-4147-A177-3AD203B41FA5}">
                      <a16:colId xmlns:a16="http://schemas.microsoft.com/office/drawing/2014/main" val="20003"/>
                    </a:ext>
                  </a:extLst>
                </a:gridCol>
                <a:gridCol w="726636">
                  <a:extLst>
                    <a:ext uri="{9D8B030D-6E8A-4147-A177-3AD203B41FA5}">
                      <a16:colId xmlns:a16="http://schemas.microsoft.com/office/drawing/2014/main" val="20004"/>
                    </a:ext>
                  </a:extLst>
                </a:gridCol>
                <a:gridCol w="726636">
                  <a:extLst>
                    <a:ext uri="{9D8B030D-6E8A-4147-A177-3AD203B41FA5}">
                      <a16:colId xmlns:a16="http://schemas.microsoft.com/office/drawing/2014/main" val="20005"/>
                    </a:ext>
                  </a:extLst>
                </a:gridCol>
                <a:gridCol w="1185501">
                  <a:extLst>
                    <a:ext uri="{9D8B030D-6E8A-4147-A177-3AD203B41FA5}">
                      <a16:colId xmlns:a16="http://schemas.microsoft.com/office/drawing/2014/main" val="20006"/>
                    </a:ext>
                  </a:extLst>
                </a:gridCol>
                <a:gridCol w="819150">
                  <a:extLst>
                    <a:ext uri="{9D8B030D-6E8A-4147-A177-3AD203B41FA5}">
                      <a16:colId xmlns:a16="http://schemas.microsoft.com/office/drawing/2014/main" val="20007"/>
                    </a:ext>
                  </a:extLst>
                </a:gridCol>
                <a:gridCol w="1896656">
                  <a:extLst>
                    <a:ext uri="{9D8B030D-6E8A-4147-A177-3AD203B41FA5}">
                      <a16:colId xmlns:a16="http://schemas.microsoft.com/office/drawing/2014/main" val="20008"/>
                    </a:ext>
                  </a:extLst>
                </a:gridCol>
              </a:tblGrid>
              <a:tr h="540000">
                <a:tc rowSpan="2">
                  <a:txBody>
                    <a:bodyPr/>
                    <a:lstStyle/>
                    <a:p>
                      <a:pPr marL="0" algn="ctr" defTabSz="914400" rtl="0" eaLnBrk="1" latinLnBrk="0" hangingPunct="1"/>
                      <a:r>
                        <a:rPr lang="zh-CN" altLang="en-US" sz="1200" b="1" kern="1200" dirty="0">
                          <a:solidFill>
                            <a:schemeClr val="bg1"/>
                          </a:solidFill>
                          <a:latin typeface="Microsoft YaHei" panose="020B0503020204020204" pitchFamily="34" charset="-122"/>
                          <a:ea typeface="Microsoft YaHei" panose="020B0503020204020204" pitchFamily="34" charset="-122"/>
                          <a:cs typeface="+mn-ea"/>
                          <a:sym typeface="+mn-lt"/>
                        </a:rPr>
                        <a:t>患者</a:t>
                      </a:r>
                      <a:endParaRPr lang="en-US" altLang="zh-CN" sz="1200" b="1" kern="1200" dirty="0">
                        <a:solidFill>
                          <a:schemeClr val="bg1"/>
                        </a:solidFill>
                        <a:latin typeface="Microsoft YaHei" panose="020B0503020204020204" pitchFamily="34" charset="-122"/>
                        <a:ea typeface="Microsoft YaHei" panose="020B0503020204020204" pitchFamily="34" charset="-122"/>
                        <a:cs typeface="+mn-ea"/>
                        <a:sym typeface="+mn-lt"/>
                      </a:endParaRPr>
                    </a:p>
                    <a:p>
                      <a:pPr marL="0" algn="ctr" defTabSz="914400" rtl="0" eaLnBrk="1" latinLnBrk="0" hangingPunct="1"/>
                      <a:r>
                        <a:rPr lang="zh-CN" altLang="en-US" sz="1200" b="1" kern="1200" dirty="0">
                          <a:solidFill>
                            <a:schemeClr val="bg1"/>
                          </a:solidFill>
                          <a:latin typeface="Microsoft YaHei" panose="020B0503020204020204" pitchFamily="34" charset="-122"/>
                          <a:ea typeface="Microsoft YaHei" panose="020B0503020204020204" pitchFamily="34" charset="-122"/>
                          <a:cs typeface="+mn-ea"/>
                          <a:sym typeface="+mn-lt"/>
                        </a:rPr>
                        <a:t>类型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232D"/>
                    </a:solidFill>
                  </a:tcPr>
                </a:tc>
                <a:tc gridSpan="5">
                  <a:txBody>
                    <a:bodyPr/>
                    <a:lstStyle/>
                    <a:p>
                      <a:pPr algn="ct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乙肝两对半</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232D"/>
                    </a:solidFill>
                  </a:tcPr>
                </a:tc>
                <a:tc hMerge="1">
                  <a:txBody>
                    <a:bodyPr/>
                    <a:lstStyle/>
                    <a:p>
                      <a:endParaRPr lang="zh-CN" altLang="en-US" sz="1000" dirty="0">
                        <a:latin typeface="Microsoft YaHei" panose="020B0503020204020204" pitchFamily="34" charset="-122"/>
                        <a:ea typeface="Microsoft YaHei" panose="020B0503020204020204" pitchFamily="34" charset="-122"/>
                      </a:endParaRPr>
                    </a:p>
                  </a:txBody>
                  <a:tcPr/>
                </a:tc>
                <a:tc hMerge="1">
                  <a:txBody>
                    <a:bodyPr/>
                    <a:lstStyle/>
                    <a:p>
                      <a:endParaRPr lang="zh-CN" altLang="en-US" sz="1000" dirty="0">
                        <a:latin typeface="Microsoft YaHei" panose="020B0503020204020204" pitchFamily="34" charset="-122"/>
                        <a:ea typeface="Microsoft YaHei" panose="020B0503020204020204" pitchFamily="34" charset="-122"/>
                      </a:endParaRPr>
                    </a:p>
                  </a:txBody>
                  <a:tcPr/>
                </a:tc>
                <a:tc hMerge="1">
                  <a:txBody>
                    <a:bodyPr/>
                    <a:lstStyle/>
                    <a:p>
                      <a:endParaRPr lang="zh-CN" altLang="en-US" sz="1000" dirty="0">
                        <a:latin typeface="Microsoft YaHei" panose="020B0503020204020204" pitchFamily="34" charset="-122"/>
                        <a:ea typeface="Microsoft YaHei" panose="020B0503020204020204" pitchFamily="34" charset="-122"/>
                      </a:endParaRPr>
                    </a:p>
                  </a:txBody>
                  <a:tcPr/>
                </a:tc>
                <a:tc hMerge="1">
                  <a:txBody>
                    <a:bodyPr/>
                    <a:lstStyle/>
                    <a:p>
                      <a:endParaRPr lang="zh-CN" altLang="en-US" sz="1000" dirty="0">
                        <a:latin typeface="Microsoft YaHei" panose="020B0503020204020204" pitchFamily="34" charset="-122"/>
                        <a:ea typeface="Microsoft YaHei" panose="020B0503020204020204" pitchFamily="34" charset="-122"/>
                      </a:endParaRPr>
                    </a:p>
                  </a:txBody>
                  <a:tcPr/>
                </a:tc>
                <a:tc>
                  <a:txBody>
                    <a:bodyPr/>
                    <a:lstStyle/>
                    <a:p>
                      <a:pPr algn="ct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血清病毒含量</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232D"/>
                    </a:solidFill>
                  </a:tcPr>
                </a:tc>
                <a:tc rowSpan="2">
                  <a:txBody>
                    <a:bodyPr/>
                    <a:lstStyle/>
                    <a:p>
                      <a:pPr algn="ct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肝功能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232D"/>
                    </a:solidFill>
                  </a:tcPr>
                </a:tc>
                <a:tc rowSpan="2">
                  <a:txBody>
                    <a:bodyPr/>
                    <a:lstStyle/>
                    <a:p>
                      <a:pPr algn="ctr"/>
                      <a:r>
                        <a:rPr lang="zh-CN" altLang="en-US" sz="1200" dirty="0">
                          <a:solidFill>
                            <a:schemeClr val="bg1"/>
                          </a:solidFill>
                          <a:latin typeface="Microsoft YaHei" panose="020B0503020204020204" pitchFamily="34" charset="-122"/>
                          <a:ea typeface="Microsoft YaHei" panose="020B0503020204020204" pitchFamily="34" charset="-122"/>
                          <a:cs typeface="+mn-ea"/>
                          <a:sym typeface="+mn-lt"/>
                        </a:rPr>
                        <a:t>处置意见</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232D"/>
                    </a:solidFill>
                  </a:tcPr>
                </a:tc>
                <a:extLst>
                  <a:ext uri="{0D108BD9-81ED-4DB2-BD59-A6C34878D82A}">
                    <a16:rowId xmlns:a16="http://schemas.microsoft.com/office/drawing/2014/main" val="10000"/>
                  </a:ext>
                </a:extLst>
              </a:tr>
              <a:tr h="576000">
                <a:tc vMerge="1">
                  <a:txBody>
                    <a:bodyPr/>
                    <a:lstStyle/>
                    <a:p>
                      <a:endParaRPr lang="zh-CN" altLang="en-US" sz="1000" dirty="0">
                        <a:latin typeface="Microsoft YaHei" panose="020B0503020204020204" pitchFamily="34" charset="-122"/>
                        <a:ea typeface="Microsoft YaHei" panose="020B0503020204020204" pitchFamily="34" charset="-122"/>
                      </a:endParaRPr>
                    </a:p>
                  </a:txBody>
                  <a:tcPr anchor="ctr"/>
                </a:tc>
                <a:tc>
                  <a:txBody>
                    <a:bodyPr/>
                    <a:lstStyle/>
                    <a:p>
                      <a:pPr algn="ctr"/>
                      <a:r>
                        <a:rPr lang="en-US" altLang="zh-CN" sz="1000" dirty="0">
                          <a:solidFill>
                            <a:schemeClr val="bg1"/>
                          </a:solidFill>
                          <a:latin typeface="Microsoft YaHei" panose="020B0503020204020204" pitchFamily="34" charset="-122"/>
                          <a:ea typeface="Microsoft YaHei" panose="020B0503020204020204" pitchFamily="34" charset="-122"/>
                          <a:cs typeface="+mn-ea"/>
                          <a:sym typeface="+mn-lt"/>
                        </a:rPr>
                        <a:t>HBsAg</a:t>
                      </a:r>
                      <a:endParaRPr lang="zh-CN" altLang="en-US" sz="1000" dirty="0">
                        <a:solidFill>
                          <a:schemeClr val="bg1"/>
                        </a:solidFill>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232D"/>
                    </a:solidFill>
                  </a:tcPr>
                </a:tc>
                <a:tc>
                  <a:txBody>
                    <a:bodyPr/>
                    <a:lstStyle/>
                    <a:p>
                      <a:pPr algn="ctr"/>
                      <a:r>
                        <a:rPr lang="en-US" altLang="zh-CN" sz="1000" dirty="0">
                          <a:solidFill>
                            <a:schemeClr val="bg1"/>
                          </a:solidFill>
                          <a:latin typeface="Microsoft YaHei" panose="020B0503020204020204" pitchFamily="34" charset="-122"/>
                          <a:ea typeface="Microsoft YaHei" panose="020B0503020204020204" pitchFamily="34" charset="-122"/>
                          <a:cs typeface="+mn-ea"/>
                          <a:sym typeface="+mn-lt"/>
                        </a:rPr>
                        <a:t>Anti</a:t>
                      </a:r>
                      <a:r>
                        <a:rPr lang="zh-CN" altLang="en-US" sz="1000" dirty="0">
                          <a:solidFill>
                            <a:schemeClr val="bg1"/>
                          </a:solidFill>
                          <a:latin typeface="Microsoft YaHei" panose="020B0503020204020204" pitchFamily="34" charset="-122"/>
                          <a:ea typeface="Microsoft YaHei" panose="020B0503020204020204" pitchFamily="34" charset="-122"/>
                          <a:cs typeface="+mn-ea"/>
                          <a:sym typeface="+mn-lt"/>
                        </a:rPr>
                        <a:t> </a:t>
                      </a:r>
                      <a:r>
                        <a:rPr lang="en-US" altLang="zh-CN" sz="1000" dirty="0">
                          <a:solidFill>
                            <a:schemeClr val="bg1"/>
                          </a:solidFill>
                          <a:latin typeface="Microsoft YaHei" panose="020B0503020204020204" pitchFamily="34" charset="-122"/>
                          <a:ea typeface="Microsoft YaHei" panose="020B0503020204020204" pitchFamily="34" charset="-122"/>
                          <a:cs typeface="+mn-ea"/>
                          <a:sym typeface="+mn-lt"/>
                        </a:rPr>
                        <a:t>HBs</a:t>
                      </a:r>
                      <a:r>
                        <a:rPr lang="zh-CN" altLang="en-US" sz="1000" dirty="0">
                          <a:solidFill>
                            <a:schemeClr val="bg1"/>
                          </a:solidFill>
                          <a:latin typeface="Microsoft YaHei" panose="020B0503020204020204" pitchFamily="34" charset="-122"/>
                          <a:ea typeface="Microsoft YaHei" panose="020B0503020204020204" pitchFamily="34" charset="-122"/>
                          <a:cs typeface="+mn-ea"/>
                          <a:sym typeface="+mn-lt"/>
                        </a:rPr>
                        <a:t> </a:t>
                      </a:r>
                      <a:r>
                        <a:rPr lang="en-US" altLang="zh-CN" sz="1000" dirty="0">
                          <a:solidFill>
                            <a:schemeClr val="bg1"/>
                          </a:solidFill>
                          <a:latin typeface="Microsoft YaHei" panose="020B0503020204020204" pitchFamily="34" charset="-122"/>
                          <a:ea typeface="Microsoft YaHei" panose="020B0503020204020204" pitchFamily="34" charset="-122"/>
                          <a:cs typeface="+mn-ea"/>
                          <a:sym typeface="+mn-lt"/>
                        </a:rPr>
                        <a:t>Ab</a:t>
                      </a:r>
                      <a:endParaRPr lang="zh-CN" altLang="en-US" sz="1000" dirty="0">
                        <a:solidFill>
                          <a:schemeClr val="bg1"/>
                        </a:solidFill>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232D"/>
                    </a:solidFill>
                  </a:tcPr>
                </a:tc>
                <a:tc>
                  <a:txBody>
                    <a:bodyPr/>
                    <a:lstStyle/>
                    <a:p>
                      <a:pPr algn="ctr"/>
                      <a:r>
                        <a:rPr lang="en-US" altLang="zh-CN" sz="1000" dirty="0" err="1">
                          <a:solidFill>
                            <a:schemeClr val="bg1"/>
                          </a:solidFill>
                          <a:latin typeface="Microsoft YaHei" panose="020B0503020204020204" pitchFamily="34" charset="-122"/>
                          <a:ea typeface="Microsoft YaHei" panose="020B0503020204020204" pitchFamily="34" charset="-122"/>
                          <a:cs typeface="+mn-ea"/>
                          <a:sym typeface="+mn-lt"/>
                        </a:rPr>
                        <a:t>HbeAg</a:t>
                      </a:r>
                      <a:endParaRPr lang="zh-CN" altLang="en-US" sz="1000" dirty="0">
                        <a:solidFill>
                          <a:schemeClr val="bg1"/>
                        </a:solidFill>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232D"/>
                    </a:solidFill>
                  </a:tcPr>
                </a:tc>
                <a:tc>
                  <a:txBody>
                    <a:bodyPr/>
                    <a:lstStyle/>
                    <a:p>
                      <a:pPr algn="ctr"/>
                      <a:r>
                        <a:rPr lang="en-US" altLang="zh-CN" sz="1000" dirty="0">
                          <a:solidFill>
                            <a:schemeClr val="bg1"/>
                          </a:solidFill>
                          <a:latin typeface="Microsoft YaHei" panose="020B0503020204020204" pitchFamily="34" charset="-122"/>
                          <a:ea typeface="Microsoft YaHei" panose="020B0503020204020204" pitchFamily="34" charset="-122"/>
                          <a:cs typeface="+mn-ea"/>
                          <a:sym typeface="+mn-lt"/>
                        </a:rPr>
                        <a:t>Anti</a:t>
                      </a:r>
                      <a:r>
                        <a:rPr lang="zh-CN" altLang="en-US" sz="1000" dirty="0">
                          <a:solidFill>
                            <a:schemeClr val="bg1"/>
                          </a:solidFill>
                          <a:latin typeface="Microsoft YaHei" panose="020B0503020204020204" pitchFamily="34" charset="-122"/>
                          <a:ea typeface="Microsoft YaHei" panose="020B0503020204020204" pitchFamily="34" charset="-122"/>
                          <a:cs typeface="+mn-ea"/>
                          <a:sym typeface="+mn-lt"/>
                        </a:rPr>
                        <a:t> </a:t>
                      </a:r>
                      <a:r>
                        <a:rPr lang="en-US" altLang="zh-CN" sz="1000" dirty="0" err="1">
                          <a:solidFill>
                            <a:schemeClr val="bg1"/>
                          </a:solidFill>
                          <a:latin typeface="Microsoft YaHei" panose="020B0503020204020204" pitchFamily="34" charset="-122"/>
                          <a:ea typeface="Microsoft YaHei" panose="020B0503020204020204" pitchFamily="34" charset="-122"/>
                          <a:cs typeface="+mn-ea"/>
                          <a:sym typeface="+mn-lt"/>
                        </a:rPr>
                        <a:t>Hbe</a:t>
                      </a:r>
                      <a:r>
                        <a:rPr lang="zh-CN" altLang="en-US" sz="1000" dirty="0">
                          <a:solidFill>
                            <a:schemeClr val="bg1"/>
                          </a:solidFill>
                          <a:latin typeface="Microsoft YaHei" panose="020B0503020204020204" pitchFamily="34" charset="-122"/>
                          <a:ea typeface="Microsoft YaHei" panose="020B0503020204020204" pitchFamily="34" charset="-122"/>
                          <a:cs typeface="+mn-ea"/>
                          <a:sym typeface="+mn-lt"/>
                        </a:rPr>
                        <a:t> </a:t>
                      </a:r>
                      <a:r>
                        <a:rPr lang="en-US" altLang="zh-CN" sz="1000" dirty="0">
                          <a:solidFill>
                            <a:schemeClr val="bg1"/>
                          </a:solidFill>
                          <a:latin typeface="Microsoft YaHei" panose="020B0503020204020204" pitchFamily="34" charset="-122"/>
                          <a:ea typeface="Microsoft YaHei" panose="020B0503020204020204" pitchFamily="34" charset="-122"/>
                          <a:cs typeface="+mn-ea"/>
                          <a:sym typeface="+mn-lt"/>
                        </a:rPr>
                        <a:t>Ab</a:t>
                      </a:r>
                      <a:endParaRPr lang="zh-CN" altLang="en-US" sz="1000" dirty="0">
                        <a:solidFill>
                          <a:schemeClr val="bg1"/>
                        </a:solidFill>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232D"/>
                    </a:solidFill>
                  </a:tcPr>
                </a:tc>
                <a:tc>
                  <a:txBody>
                    <a:bodyPr/>
                    <a:lstStyle/>
                    <a:p>
                      <a:pPr algn="ctr"/>
                      <a:r>
                        <a:rPr lang="en-US" altLang="zh-CN" sz="1000" dirty="0">
                          <a:solidFill>
                            <a:schemeClr val="bg1"/>
                          </a:solidFill>
                          <a:latin typeface="Microsoft YaHei" panose="020B0503020204020204" pitchFamily="34" charset="-122"/>
                          <a:ea typeface="Microsoft YaHei" panose="020B0503020204020204" pitchFamily="34" charset="-122"/>
                          <a:cs typeface="+mn-ea"/>
                          <a:sym typeface="+mn-lt"/>
                        </a:rPr>
                        <a:t>Anti</a:t>
                      </a:r>
                      <a:r>
                        <a:rPr lang="zh-CN" altLang="en-US" sz="1000" dirty="0">
                          <a:solidFill>
                            <a:schemeClr val="bg1"/>
                          </a:solidFill>
                          <a:latin typeface="Microsoft YaHei" panose="020B0503020204020204" pitchFamily="34" charset="-122"/>
                          <a:ea typeface="Microsoft YaHei" panose="020B0503020204020204" pitchFamily="34" charset="-122"/>
                          <a:cs typeface="+mn-ea"/>
                          <a:sym typeface="+mn-lt"/>
                        </a:rPr>
                        <a:t> </a:t>
                      </a:r>
                      <a:r>
                        <a:rPr lang="en-US" altLang="zh-CN" sz="1000" dirty="0" err="1">
                          <a:solidFill>
                            <a:schemeClr val="bg1"/>
                          </a:solidFill>
                          <a:latin typeface="Microsoft YaHei" panose="020B0503020204020204" pitchFamily="34" charset="-122"/>
                          <a:ea typeface="Microsoft YaHei" panose="020B0503020204020204" pitchFamily="34" charset="-122"/>
                          <a:cs typeface="+mn-ea"/>
                          <a:sym typeface="+mn-lt"/>
                        </a:rPr>
                        <a:t>Hbc</a:t>
                      </a:r>
                      <a:endParaRPr lang="en-US" altLang="zh-CN" sz="1000" dirty="0">
                        <a:solidFill>
                          <a:schemeClr val="bg1"/>
                        </a:solidFill>
                        <a:latin typeface="Microsoft YaHei" panose="020B0503020204020204" pitchFamily="34" charset="-122"/>
                        <a:ea typeface="Microsoft YaHei" panose="020B0503020204020204" pitchFamily="34" charset="-122"/>
                        <a:cs typeface="+mn-ea"/>
                        <a:sym typeface="+mn-lt"/>
                      </a:endParaRPr>
                    </a:p>
                    <a:p>
                      <a:pPr algn="ctr"/>
                      <a:r>
                        <a:rPr lang="en-US" altLang="zh-CN" sz="1000" dirty="0">
                          <a:solidFill>
                            <a:schemeClr val="bg1"/>
                          </a:solidFill>
                          <a:latin typeface="Microsoft YaHei" panose="020B0503020204020204" pitchFamily="34" charset="-122"/>
                          <a:ea typeface="Microsoft YaHei" panose="020B0503020204020204" pitchFamily="34" charset="-122"/>
                          <a:cs typeface="+mn-ea"/>
                          <a:sym typeface="+mn-lt"/>
                        </a:rPr>
                        <a:t>Ab</a:t>
                      </a:r>
                      <a:endParaRPr lang="zh-CN" altLang="en-US" sz="1000" dirty="0">
                        <a:solidFill>
                          <a:schemeClr val="bg1"/>
                        </a:solidFill>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232D"/>
                    </a:solidFill>
                  </a:tcPr>
                </a:tc>
                <a:tc>
                  <a:txBody>
                    <a:bodyPr/>
                    <a:lstStyle/>
                    <a:p>
                      <a:pPr algn="ctr"/>
                      <a:r>
                        <a:rPr lang="en-US" altLang="zh-CN" sz="1000" dirty="0">
                          <a:solidFill>
                            <a:schemeClr val="bg1"/>
                          </a:solidFill>
                          <a:latin typeface="Microsoft YaHei" panose="020B0503020204020204" pitchFamily="34" charset="-122"/>
                          <a:ea typeface="Microsoft YaHei" panose="020B0503020204020204" pitchFamily="34" charset="-122"/>
                          <a:cs typeface="+mn-ea"/>
                          <a:sym typeface="+mn-lt"/>
                        </a:rPr>
                        <a:t>HBV</a:t>
                      </a:r>
                      <a:r>
                        <a:rPr lang="zh-CN" altLang="en-US" sz="1000" dirty="0">
                          <a:solidFill>
                            <a:schemeClr val="bg1"/>
                          </a:solidFill>
                          <a:latin typeface="Microsoft YaHei" panose="020B0503020204020204" pitchFamily="34" charset="-122"/>
                          <a:ea typeface="Microsoft YaHei" panose="020B0503020204020204" pitchFamily="34" charset="-122"/>
                          <a:cs typeface="+mn-ea"/>
                          <a:sym typeface="+mn-lt"/>
                        </a:rPr>
                        <a:t> </a:t>
                      </a:r>
                      <a:r>
                        <a:rPr lang="en-US" altLang="zh-CN" sz="1000" dirty="0">
                          <a:solidFill>
                            <a:schemeClr val="bg1"/>
                          </a:solidFill>
                          <a:latin typeface="Microsoft YaHei" panose="020B0503020204020204" pitchFamily="34" charset="-122"/>
                          <a:ea typeface="Microsoft YaHei" panose="020B0503020204020204" pitchFamily="34" charset="-122"/>
                          <a:cs typeface="+mn-ea"/>
                          <a:sym typeface="+mn-lt"/>
                        </a:rPr>
                        <a:t>DNA</a:t>
                      </a:r>
                      <a:endParaRPr lang="zh-CN" altLang="en-US" sz="1000" dirty="0">
                        <a:solidFill>
                          <a:schemeClr val="bg1"/>
                        </a:solidFill>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A9232D"/>
                    </a:solidFill>
                  </a:tcPr>
                </a:tc>
                <a:tc vMerge="1">
                  <a:txBody>
                    <a:bodyPr/>
                    <a:lstStyle/>
                    <a:p>
                      <a:endParaRPr lang="zh-CN" altLang="en-US" sz="1000" dirty="0">
                        <a:latin typeface="Microsoft YaHei" panose="020B0503020204020204" pitchFamily="34" charset="-122"/>
                        <a:ea typeface="Microsoft YaHei" panose="020B0503020204020204" pitchFamily="34" charset="-122"/>
                      </a:endParaRPr>
                    </a:p>
                  </a:txBody>
                  <a:tcPr anchor="ctr"/>
                </a:tc>
                <a:tc vMerge="1">
                  <a:txBody>
                    <a:bodyPr/>
                    <a:lstStyle/>
                    <a:p>
                      <a:endParaRPr lang="zh-CN" altLang="en-US" sz="1000" dirty="0">
                        <a:latin typeface="Microsoft YaHei" panose="020B0503020204020204" pitchFamily="34" charset="-122"/>
                        <a:ea typeface="Microsoft YaHei" panose="020B0503020204020204" pitchFamily="34" charset="-122"/>
                      </a:endParaRPr>
                    </a:p>
                  </a:txBody>
                  <a:tcPr anchor="ctr"/>
                </a:tc>
                <a:extLst>
                  <a:ext uri="{0D108BD9-81ED-4DB2-BD59-A6C34878D82A}">
                    <a16:rowId xmlns:a16="http://schemas.microsoft.com/office/drawing/2014/main" val="10001"/>
                  </a:ext>
                </a:extLst>
              </a:tr>
              <a:tr h="10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200" b="1" kern="1200" dirty="0">
                          <a:solidFill>
                            <a:schemeClr val="dk1"/>
                          </a:solidFill>
                          <a:effectLst/>
                          <a:latin typeface="Microsoft YaHei" panose="020B0503020204020204" pitchFamily="34" charset="-122"/>
                          <a:ea typeface="Microsoft YaHei" panose="020B0503020204020204" pitchFamily="34" charset="-122"/>
                          <a:cs typeface="+mn-ea"/>
                          <a:sym typeface="+mn-lt"/>
                        </a:rPr>
                        <a:t>HBV</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kern="1200" dirty="0">
                          <a:solidFill>
                            <a:schemeClr val="dk1"/>
                          </a:solidFill>
                          <a:effectLst/>
                          <a:latin typeface="Microsoft YaHei" panose="020B0503020204020204" pitchFamily="34" charset="-122"/>
                          <a:ea typeface="Microsoft YaHei" panose="020B0503020204020204" pitchFamily="34" charset="-122"/>
                          <a:cs typeface="+mn-ea"/>
                          <a:sym typeface="+mn-lt"/>
                        </a:rPr>
                        <a:t>携带者</a:t>
                      </a:r>
                      <a:endParaRPr lang="zh-CN" altLang="en-US" sz="1200" b="1" dirty="0">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CN" sz="1800" b="1" dirty="0">
                          <a:latin typeface="Microsoft YaHei" panose="020B0503020204020204" pitchFamily="34" charset="-122"/>
                          <a:ea typeface="Microsoft YaHei" panose="020B0503020204020204" pitchFamily="34" charset="-122"/>
                          <a:cs typeface="+mn-ea"/>
                          <a:sym typeface="+mn-lt"/>
                        </a:rPr>
                        <a:t>+</a:t>
                      </a:r>
                      <a:endParaRPr lang="zh-CN" altLang="en-US" sz="1800" b="1" dirty="0">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a:t>
                      </a:r>
                      <a:endParaRPr kumimoji="0" lang="zh-CN" altLang="en-US" sz="1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a:t>
                      </a:r>
                      <a:endParaRPr kumimoji="0" lang="zh-CN" altLang="en-US" sz="1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a:t>
                      </a:r>
                      <a:endParaRPr kumimoji="0" lang="zh-CN" altLang="en-US" sz="1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dirty="0">
                          <a:latin typeface="Microsoft YaHei" panose="020B0503020204020204" pitchFamily="34" charset="-122"/>
                          <a:ea typeface="Microsoft YaHei" panose="020B0503020204020204" pitchFamily="34" charset="-122"/>
                          <a:cs typeface="+mn-ea"/>
                          <a:sym typeface="+mn-lt"/>
                        </a:rPr>
                        <a:t>+/-</a:t>
                      </a:r>
                      <a:endParaRPr lang="zh-CN" altLang="en-US" sz="1800" b="1" dirty="0">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CN" altLang="en-US" sz="1200" b="1" dirty="0">
                          <a:latin typeface="Microsoft YaHei" panose="020B0503020204020204" pitchFamily="34" charset="-122"/>
                          <a:ea typeface="Microsoft YaHei" panose="020B0503020204020204" pitchFamily="34" charset="-122"/>
                          <a:cs typeface="+mn-ea"/>
                          <a:sym typeface="+mn-lt"/>
                        </a:rPr>
                        <a:t>＜</a:t>
                      </a:r>
                      <a:r>
                        <a:rPr lang="en-US" altLang="zh-CN" sz="1200" b="1" dirty="0">
                          <a:latin typeface="Microsoft YaHei" panose="020B0503020204020204" pitchFamily="34" charset="-122"/>
                          <a:ea typeface="Microsoft YaHei" panose="020B0503020204020204" pitchFamily="34" charset="-122"/>
                          <a:cs typeface="+mn-ea"/>
                          <a:sym typeface="+mn-lt"/>
                        </a:rPr>
                        <a:t>2000</a:t>
                      </a:r>
                      <a:r>
                        <a:rPr lang="zh-CN" altLang="en-US" sz="1200" b="1" dirty="0">
                          <a:latin typeface="Microsoft YaHei" panose="020B0503020204020204" pitchFamily="34" charset="-122"/>
                          <a:ea typeface="Microsoft YaHei" panose="020B0503020204020204" pitchFamily="34" charset="-122"/>
                          <a:cs typeface="+mn-ea"/>
                          <a:sym typeface="+mn-lt"/>
                        </a:rPr>
                        <a:t> </a:t>
                      </a:r>
                      <a:r>
                        <a:rPr lang="en-US" altLang="zh-CN" sz="1200" b="1" dirty="0">
                          <a:latin typeface="Microsoft YaHei" panose="020B0503020204020204" pitchFamily="34" charset="-122"/>
                          <a:ea typeface="Microsoft YaHei" panose="020B0503020204020204" pitchFamily="34" charset="-122"/>
                          <a:cs typeface="+mn-ea"/>
                          <a:sym typeface="+mn-lt"/>
                        </a:rPr>
                        <a:t>IU/mL</a:t>
                      </a:r>
                      <a:endParaRPr lang="zh-CN" altLang="en-US" sz="1200" b="1" dirty="0">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zh-CN" altLang="en-US" sz="900" dirty="0">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25000"/>
                        </a:lnSpc>
                      </a:pPr>
                      <a:r>
                        <a:rPr lang="zh-CN" altLang="en-US" sz="1100" kern="1200" dirty="0">
                          <a:solidFill>
                            <a:schemeClr val="dk1"/>
                          </a:solidFill>
                          <a:effectLst/>
                          <a:latin typeface="Microsoft YaHei" panose="020B0503020204020204" pitchFamily="34" charset="-122"/>
                          <a:ea typeface="Microsoft YaHei" panose="020B0503020204020204" pitchFamily="34" charset="-122"/>
                          <a:cs typeface="+mn-ea"/>
                          <a:sym typeface="+mn-lt"/>
                        </a:rPr>
                        <a:t>使用生物制剂的</a:t>
                      </a:r>
                      <a:r>
                        <a:rPr lang="zh-CN" altLang="en-US" sz="1100" b="1" kern="1200" dirty="0">
                          <a:solidFill>
                            <a:srgbClr val="A9232D"/>
                          </a:solidFill>
                          <a:effectLst/>
                          <a:latin typeface="Microsoft YaHei" panose="020B0503020204020204" pitchFamily="34" charset="-122"/>
                          <a:ea typeface="Microsoft YaHei" panose="020B0503020204020204" pitchFamily="34" charset="-122"/>
                          <a:cs typeface="+mn-ea"/>
                          <a:sym typeface="+mn-lt"/>
                        </a:rPr>
                        <a:t>同时</a:t>
                      </a:r>
                      <a:r>
                        <a:rPr lang="zh-CN" altLang="en-US" sz="1100" kern="1200" dirty="0">
                          <a:solidFill>
                            <a:schemeClr val="dk1"/>
                          </a:solidFill>
                          <a:effectLst/>
                          <a:latin typeface="Microsoft YaHei" panose="020B0503020204020204" pitchFamily="34" charset="-122"/>
                          <a:ea typeface="Microsoft YaHei" panose="020B0503020204020204" pitchFamily="34" charset="-122"/>
                          <a:cs typeface="+mn-ea"/>
                          <a:sym typeface="+mn-lt"/>
                        </a:rPr>
                        <a:t>，抗病毒治疗、肝功能监测，并密切随访</a:t>
                      </a:r>
                      <a:r>
                        <a:rPr lang="en" altLang="zh-CN" sz="1100" kern="1200" dirty="0">
                          <a:solidFill>
                            <a:schemeClr val="dk1"/>
                          </a:solidFill>
                          <a:effectLst/>
                          <a:latin typeface="Microsoft YaHei" panose="020B0503020204020204" pitchFamily="34" charset="-122"/>
                          <a:ea typeface="Microsoft YaHei" panose="020B0503020204020204" pitchFamily="34" charset="-122"/>
                          <a:cs typeface="+mn-ea"/>
                          <a:sym typeface="+mn-lt"/>
                        </a:rPr>
                        <a:t>HBV DNA</a:t>
                      </a:r>
                      <a:r>
                        <a:rPr lang="zh-CN" altLang="en-US" sz="1100" kern="1200" dirty="0">
                          <a:solidFill>
                            <a:schemeClr val="dk1"/>
                          </a:solidFill>
                          <a:effectLst/>
                          <a:latin typeface="Microsoft YaHei" panose="020B0503020204020204" pitchFamily="34" charset="-122"/>
                          <a:ea typeface="Microsoft YaHei" panose="020B0503020204020204" pitchFamily="34" charset="-122"/>
                          <a:cs typeface="+mn-ea"/>
                          <a:sym typeface="+mn-lt"/>
                        </a:rPr>
                        <a:t>与肝病学家共同管理监测 </a:t>
                      </a:r>
                      <a:r>
                        <a:rPr lang="en-US" altLang="zh-CN" sz="1100" kern="1200" baseline="30000" dirty="0">
                          <a:solidFill>
                            <a:schemeClr val="dk1"/>
                          </a:solidFill>
                          <a:effectLst/>
                          <a:latin typeface="Microsoft YaHei" panose="020B0503020204020204" pitchFamily="34" charset="-122"/>
                          <a:ea typeface="Microsoft YaHei" panose="020B0503020204020204" pitchFamily="34" charset="-122"/>
                          <a:cs typeface="+mn-ea"/>
                          <a:sym typeface="+mn-lt"/>
                        </a:rPr>
                        <a:t>1,2 </a:t>
                      </a:r>
                      <a:endParaRPr lang="zh-CN" altLang="en-US" sz="1100" baseline="30000" dirty="0">
                        <a:latin typeface="Microsoft YaHei" panose="020B0503020204020204" pitchFamily="34" charset="-122"/>
                        <a:ea typeface="Microsoft YaHei" panose="020B0503020204020204" pitchFamily="34" charset="-122"/>
                        <a:cs typeface="+mn-ea"/>
                        <a:sym typeface="+mn-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7" name="矩形: 圆角 6">
            <a:extLst>
              <a:ext uri="{FF2B5EF4-FFF2-40B4-BE49-F238E27FC236}">
                <a16:creationId xmlns:a16="http://schemas.microsoft.com/office/drawing/2014/main" id="{E6E6344A-CBBB-415E-BCA5-D26CB46CE739}"/>
              </a:ext>
            </a:extLst>
          </p:cNvPr>
          <p:cNvSpPr/>
          <p:nvPr/>
        </p:nvSpPr>
        <p:spPr>
          <a:xfrm>
            <a:off x="431800" y="1701800"/>
            <a:ext cx="8265704" cy="177869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a:extLst>
              <a:ext uri="{FF2B5EF4-FFF2-40B4-BE49-F238E27FC236}">
                <a16:creationId xmlns:a16="http://schemas.microsoft.com/office/drawing/2014/main" id="{88D917AE-5C24-44BE-80FA-FDBFD33F370E}"/>
              </a:ext>
            </a:extLst>
          </p:cNvPr>
          <p:cNvSpPr txBox="1">
            <a:spLocks/>
          </p:cNvSpPr>
          <p:nvPr/>
        </p:nvSpPr>
        <p:spPr>
          <a:xfrm>
            <a:off x="914400" y="2140293"/>
            <a:ext cx="7315200" cy="114392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45000"/>
              </a:lnSpc>
              <a:spcBef>
                <a:spcPts val="600"/>
              </a:spcBef>
              <a:spcAft>
                <a:spcPts val="0"/>
              </a:spcAft>
              <a:buClrTx/>
              <a:buSzTx/>
              <a:buFont typeface="+mj-ea"/>
              <a:buAutoNum type="circleNumDbPlain" startAt="7"/>
              <a:tabLst/>
              <a:defRPr/>
            </a:pPr>
            <a:r>
              <a:rPr kumimoji="1" lang="en-US" altLang="zh-CN"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HBV</a:t>
            </a:r>
            <a:r>
              <a:rPr kumimoji="1" lang="zh-CN" altLang="en-US"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携带者选择再激活风险低的药物</a:t>
            </a:r>
          </a:p>
          <a:p>
            <a:pPr marL="576000" lvl="1" indent="-180000">
              <a:lnSpc>
                <a:spcPct val="145000"/>
              </a:lnSpc>
              <a:spcBef>
                <a:spcPts val="0"/>
              </a:spcBef>
              <a:defRPr/>
            </a:pPr>
            <a:r>
              <a:rPr kumimoji="1" lang="en-US" altLang="zh-CN" dirty="0">
                <a:solidFill>
                  <a:sysClr val="windowText" lastClr="000000"/>
                </a:solidFill>
              </a:rPr>
              <a:t>2019AAD/NPF</a:t>
            </a:r>
            <a:r>
              <a:rPr kumimoji="1" lang="zh-CN" altLang="en-US" dirty="0">
                <a:solidFill>
                  <a:sysClr val="windowText" lastClr="000000"/>
                </a:solidFill>
              </a:rPr>
              <a:t>指南和</a:t>
            </a:r>
            <a:r>
              <a:rPr kumimoji="1" lang="en-US" altLang="zh-CN" dirty="0">
                <a:solidFill>
                  <a:sysClr val="windowText" lastClr="000000"/>
                </a:solidFill>
              </a:rPr>
              <a:t>2019</a:t>
            </a:r>
            <a:r>
              <a:rPr kumimoji="1" lang="zh-CN" altLang="en-US" dirty="0">
                <a:solidFill>
                  <a:sysClr val="windowText" lastClr="000000"/>
                </a:solidFill>
              </a:rPr>
              <a:t>中国共识均指出</a:t>
            </a:r>
            <a:r>
              <a:rPr kumimoji="1" lang="en-US" altLang="zh-CN" dirty="0">
                <a:solidFill>
                  <a:sysClr val="windowText" lastClr="000000"/>
                </a:solidFill>
              </a:rPr>
              <a:t>HBV</a:t>
            </a:r>
            <a:r>
              <a:rPr kumimoji="1" lang="zh-CN" altLang="en-US" dirty="0">
                <a:solidFill>
                  <a:sysClr val="windowText" lastClr="000000"/>
                </a:solidFill>
              </a:rPr>
              <a:t>携带者（指标如下表）采用生物制剂治疗需防止</a:t>
            </a:r>
            <a:r>
              <a:rPr kumimoji="1" lang="en-US" altLang="zh-CN" dirty="0">
                <a:solidFill>
                  <a:sysClr val="windowText" lastClr="000000"/>
                </a:solidFill>
              </a:rPr>
              <a:t>HBV</a:t>
            </a:r>
            <a:r>
              <a:rPr kumimoji="1" lang="zh-CN" altLang="en-US" dirty="0">
                <a:solidFill>
                  <a:sysClr val="windowText" lastClr="000000"/>
                </a:solidFill>
              </a:rPr>
              <a:t>再激活</a:t>
            </a:r>
          </a:p>
        </p:txBody>
      </p:sp>
      <p:sp>
        <p:nvSpPr>
          <p:cNvPr id="15" name="矩形: 圆角 14">
            <a:extLst>
              <a:ext uri="{FF2B5EF4-FFF2-40B4-BE49-F238E27FC236}">
                <a16:creationId xmlns:a16="http://schemas.microsoft.com/office/drawing/2014/main" id="{C27EB44D-A879-45BE-90CA-DD0D803AA356}"/>
              </a:ext>
            </a:extLst>
          </p:cNvPr>
          <p:cNvSpPr/>
          <p:nvPr/>
        </p:nvSpPr>
        <p:spPr>
          <a:xfrm>
            <a:off x="431800" y="1414780"/>
            <a:ext cx="41402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5.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考虑安全性，选择适合的治疗方案</a:t>
            </a:r>
          </a:p>
        </p:txBody>
      </p:sp>
    </p:spTree>
    <p:extLst>
      <p:ext uri="{BB962C8B-B14F-4D97-AF65-F5344CB8AC3E}">
        <p14:creationId xmlns:p14="http://schemas.microsoft.com/office/powerpoint/2010/main" val="1738763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603B83-50C2-4D46-BB8C-B73C10B03B2C}"/>
              </a:ext>
            </a:extLst>
          </p:cNvPr>
          <p:cNvSpPr>
            <a:spLocks noGrp="1"/>
          </p:cNvSpPr>
          <p:nvPr>
            <p:ph type="title"/>
          </p:nvPr>
        </p:nvSpPr>
        <p:spPr/>
        <p:txBody>
          <a:bodyPr/>
          <a:lstStyle/>
          <a:p>
            <a:r>
              <a:rPr lang="zh-CN" altLang="en-US" dirty="0"/>
              <a:t>七、银屑病生物治疗 </a:t>
            </a:r>
            <a:r>
              <a:rPr lang="en-US" altLang="zh-CN" dirty="0"/>
              <a:t>- </a:t>
            </a:r>
            <a:r>
              <a:rPr lang="zh-CN" altLang="en-US" dirty="0"/>
              <a:t>选择适合的治疗方案</a:t>
            </a:r>
          </a:p>
        </p:txBody>
      </p:sp>
      <p:sp>
        <p:nvSpPr>
          <p:cNvPr id="9" name="文本占位符 8">
            <a:extLst>
              <a:ext uri="{FF2B5EF4-FFF2-40B4-BE49-F238E27FC236}">
                <a16:creationId xmlns:a16="http://schemas.microsoft.com/office/drawing/2014/main" id="{2FE8CDEE-4F32-4538-A2A1-EACC27980069}"/>
              </a:ext>
            </a:extLst>
          </p:cNvPr>
          <p:cNvSpPr>
            <a:spLocks noGrp="1"/>
          </p:cNvSpPr>
          <p:nvPr>
            <p:ph type="body" sz="quarter" idx="10"/>
          </p:nvPr>
        </p:nvSpPr>
        <p:spPr/>
        <p:txBody>
          <a:bodyPr/>
          <a:lstStyle/>
          <a:p>
            <a:r>
              <a:rPr lang="da-DK" altLang="zh-CN" dirty="0"/>
              <a:t>1. Souto A, et al. Rheumatology 2014; 53: 1872-1885</a:t>
            </a:r>
          </a:p>
          <a:p>
            <a:r>
              <a:rPr lang="da-DK" altLang="zh-CN" dirty="0"/>
              <a:t>2. Bissonnette R et al.  J Eur Acad Dermatol Venereol. 2018;32(9):1507-1514. </a:t>
            </a:r>
          </a:p>
          <a:p>
            <a:r>
              <a:rPr lang="da-DK" altLang="zh-CN" dirty="0"/>
              <a:t>3. Papp et al. Br J Dermatol 2013;168:844-5</a:t>
            </a:r>
          </a:p>
        </p:txBody>
      </p:sp>
      <p:sp>
        <p:nvSpPr>
          <p:cNvPr id="3" name="矩形: 圆角 2">
            <a:extLst>
              <a:ext uri="{FF2B5EF4-FFF2-40B4-BE49-F238E27FC236}">
                <a16:creationId xmlns:a16="http://schemas.microsoft.com/office/drawing/2014/main" id="{4285A83D-ADDE-4DCD-A44F-29D6F7E5F3FB}"/>
              </a:ext>
            </a:extLst>
          </p:cNvPr>
          <p:cNvSpPr/>
          <p:nvPr/>
        </p:nvSpPr>
        <p:spPr>
          <a:xfrm>
            <a:off x="431800" y="1701800"/>
            <a:ext cx="8265704" cy="299720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2">
            <a:extLst>
              <a:ext uri="{FF2B5EF4-FFF2-40B4-BE49-F238E27FC236}">
                <a16:creationId xmlns:a16="http://schemas.microsoft.com/office/drawing/2014/main" id="{16718B9F-8D99-44AD-B70A-2930D6934074}"/>
              </a:ext>
            </a:extLst>
          </p:cNvPr>
          <p:cNvSpPr txBox="1">
            <a:spLocks/>
          </p:cNvSpPr>
          <p:nvPr/>
        </p:nvSpPr>
        <p:spPr>
          <a:xfrm>
            <a:off x="914400" y="2140293"/>
            <a:ext cx="7315200" cy="189408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45000"/>
              </a:lnSpc>
              <a:spcBef>
                <a:spcPts val="600"/>
              </a:spcBef>
              <a:spcAft>
                <a:spcPts val="0"/>
              </a:spcAft>
              <a:buClrTx/>
              <a:buSzTx/>
              <a:buFont typeface="+mj-ea"/>
              <a:buAutoNum type="circleNumDbPlain" startAt="8"/>
              <a:tabLst/>
              <a:defRPr/>
            </a:pPr>
            <a:r>
              <a:rPr kumimoji="1" lang="zh-CN" altLang="en-US"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潜伏期和非活动性结核的患者选择再激活风险低的药物</a:t>
            </a:r>
          </a:p>
          <a:p>
            <a:pPr marL="576000" lvl="1" indent="-180000">
              <a:lnSpc>
                <a:spcPct val="145000"/>
              </a:lnSpc>
              <a:spcBef>
                <a:spcPts val="0"/>
              </a:spcBef>
              <a:defRPr/>
            </a:pPr>
            <a:r>
              <a:rPr kumimoji="1" lang="en-US" altLang="zh-CN" dirty="0">
                <a:solidFill>
                  <a:sysClr val="windowText" lastClr="000000"/>
                </a:solidFill>
              </a:rPr>
              <a:t>2019</a:t>
            </a:r>
            <a:r>
              <a:rPr kumimoji="1" lang="zh-CN" altLang="en-US" dirty="0">
                <a:solidFill>
                  <a:sysClr val="windowText" lastClr="000000"/>
                </a:solidFill>
              </a:rPr>
              <a:t>中国共识指出，尽管用药前筛查及预防性抗结核治疗能够降低潜伏性结核活化的风险，但在生物制剂的使用过程中，发生结核的可能性仍然存在，因此应严密监测患者是否出现活动性结核感染的症状和体征，以及相关辅助检查指标。 </a:t>
            </a:r>
          </a:p>
        </p:txBody>
      </p:sp>
      <p:sp>
        <p:nvSpPr>
          <p:cNvPr id="6" name="矩形: 圆角 5">
            <a:extLst>
              <a:ext uri="{FF2B5EF4-FFF2-40B4-BE49-F238E27FC236}">
                <a16:creationId xmlns:a16="http://schemas.microsoft.com/office/drawing/2014/main" id="{0785F543-0F99-47DC-8E37-0DCE061D4E08}"/>
              </a:ext>
            </a:extLst>
          </p:cNvPr>
          <p:cNvSpPr/>
          <p:nvPr/>
        </p:nvSpPr>
        <p:spPr>
          <a:xfrm>
            <a:off x="431800" y="1414780"/>
            <a:ext cx="41402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5.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考虑安全性，选择适合的治疗方案</a:t>
            </a:r>
          </a:p>
        </p:txBody>
      </p:sp>
    </p:spTree>
    <p:extLst>
      <p:ext uri="{BB962C8B-B14F-4D97-AF65-F5344CB8AC3E}">
        <p14:creationId xmlns:p14="http://schemas.microsoft.com/office/powerpoint/2010/main" val="1020642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979956-2BFC-2248-8236-73CFBB6E4B85}"/>
              </a:ext>
            </a:extLst>
          </p:cNvPr>
          <p:cNvSpPr>
            <a:spLocks noGrp="1"/>
          </p:cNvSpPr>
          <p:nvPr>
            <p:ph type="title"/>
          </p:nvPr>
        </p:nvSpPr>
        <p:spPr/>
        <p:txBody>
          <a:bodyPr/>
          <a:lstStyle/>
          <a:p>
            <a:r>
              <a:rPr lang="zh-CN" altLang="en-US" dirty="0"/>
              <a:t>七、银屑病生物治疗 </a:t>
            </a:r>
            <a:r>
              <a:rPr lang="en-US" altLang="zh-CN" dirty="0"/>
              <a:t>- </a:t>
            </a:r>
            <a:r>
              <a:rPr lang="zh-CN" altLang="en-US" dirty="0"/>
              <a:t>选择适合的治疗方案</a:t>
            </a:r>
          </a:p>
        </p:txBody>
      </p:sp>
      <p:sp>
        <p:nvSpPr>
          <p:cNvPr id="9" name="文本占位符 8">
            <a:extLst>
              <a:ext uri="{FF2B5EF4-FFF2-40B4-BE49-F238E27FC236}">
                <a16:creationId xmlns:a16="http://schemas.microsoft.com/office/drawing/2014/main" id="{1F3D7D44-9C9D-4AB2-8010-CCAED09DDFBF}"/>
              </a:ext>
            </a:extLst>
          </p:cNvPr>
          <p:cNvSpPr>
            <a:spLocks noGrp="1"/>
          </p:cNvSpPr>
          <p:nvPr>
            <p:ph type="body" sz="quarter" idx="10"/>
          </p:nvPr>
        </p:nvSpPr>
        <p:spPr/>
        <p:txBody>
          <a:bodyPr/>
          <a:lstStyle/>
          <a:p>
            <a:r>
              <a:rPr lang="zh-CN" altLang="en-US" noProof="0" dirty="0"/>
              <a:t>中华医学会皮肤性病学分会</a:t>
            </a:r>
            <a:r>
              <a:rPr lang="en-US" altLang="zh-CN" noProof="0" dirty="0"/>
              <a:t>.中国银屑病生物治疗专家共识（2019）</a:t>
            </a:r>
          </a:p>
        </p:txBody>
      </p:sp>
      <p:sp>
        <p:nvSpPr>
          <p:cNvPr id="3" name="矩形: 圆角 2">
            <a:extLst>
              <a:ext uri="{FF2B5EF4-FFF2-40B4-BE49-F238E27FC236}">
                <a16:creationId xmlns:a16="http://schemas.microsoft.com/office/drawing/2014/main" id="{1CD0F17E-95AD-4D08-9153-F0456E16B419}"/>
              </a:ext>
            </a:extLst>
          </p:cNvPr>
          <p:cNvSpPr/>
          <p:nvPr/>
        </p:nvSpPr>
        <p:spPr>
          <a:xfrm>
            <a:off x="431800" y="1701800"/>
            <a:ext cx="8265704" cy="299720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2">
            <a:extLst>
              <a:ext uri="{FF2B5EF4-FFF2-40B4-BE49-F238E27FC236}">
                <a16:creationId xmlns:a16="http://schemas.microsoft.com/office/drawing/2014/main" id="{4D6D343D-CF07-4437-BD91-67EC8CE62EF0}"/>
              </a:ext>
            </a:extLst>
          </p:cNvPr>
          <p:cNvSpPr txBox="1">
            <a:spLocks/>
          </p:cNvSpPr>
          <p:nvPr/>
        </p:nvSpPr>
        <p:spPr>
          <a:xfrm>
            <a:off x="914400" y="2140293"/>
            <a:ext cx="7315200" cy="221580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45000"/>
              </a:lnSpc>
              <a:spcBef>
                <a:spcPts val="600"/>
              </a:spcBef>
              <a:spcAft>
                <a:spcPts val="0"/>
              </a:spcAft>
              <a:buClrTx/>
              <a:buSzTx/>
              <a:buFont typeface="+mj-ea"/>
              <a:buAutoNum type="circleNumDbPlain" startAt="9"/>
              <a:tabLst/>
              <a:defRPr/>
            </a:pPr>
            <a:r>
              <a:rPr kumimoji="1" lang="zh-CN" altLang="en-US"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孕期或哺乳期女性患者</a:t>
            </a:r>
          </a:p>
          <a:p>
            <a:pPr marL="576000" lvl="1" indent="-180000">
              <a:lnSpc>
                <a:spcPct val="145000"/>
              </a:lnSpc>
              <a:spcBef>
                <a:spcPts val="0"/>
              </a:spcBef>
              <a:defRPr/>
            </a:pPr>
            <a:r>
              <a:rPr kumimoji="1" lang="zh-CN" altLang="en-US" dirty="0">
                <a:solidFill>
                  <a:sysClr val="windowText" lastClr="000000"/>
                </a:solidFill>
              </a:rPr>
              <a:t>多指南建议有生育能力的女性在使用生物制剂治疗期间进行有效避孕，并与医生讨论生育计划</a:t>
            </a:r>
          </a:p>
          <a:p>
            <a:pPr marL="576000" lvl="1" indent="-180000">
              <a:lnSpc>
                <a:spcPct val="145000"/>
              </a:lnSpc>
              <a:spcBef>
                <a:spcPts val="0"/>
              </a:spcBef>
              <a:defRPr/>
            </a:pPr>
            <a:r>
              <a:rPr kumimoji="1" lang="zh-CN" altLang="en-US" dirty="0">
                <a:solidFill>
                  <a:sysClr val="windowText" lastClr="000000"/>
                </a:solidFill>
              </a:rPr>
              <a:t>生物制剂作为妊娠期斑块型银屑病的三线治疗，对严重或不稳定的病例以维持母体健康有非常重要的意义时，在患者充分地之情同意下可考虑使用</a:t>
            </a:r>
          </a:p>
          <a:p>
            <a:pPr marL="576000" lvl="1" indent="-180000">
              <a:lnSpc>
                <a:spcPct val="145000"/>
              </a:lnSpc>
              <a:spcBef>
                <a:spcPts val="0"/>
              </a:spcBef>
              <a:defRPr/>
            </a:pPr>
            <a:r>
              <a:rPr kumimoji="1" lang="zh-CN" altLang="en-US" dirty="0">
                <a:solidFill>
                  <a:sysClr val="windowText" lastClr="000000"/>
                </a:solidFill>
              </a:rPr>
              <a:t>使用生物制剂的孕妇，生育的婴儿应推迟接种减活疫苗</a:t>
            </a:r>
          </a:p>
        </p:txBody>
      </p:sp>
      <p:sp>
        <p:nvSpPr>
          <p:cNvPr id="6" name="矩形: 圆角 5">
            <a:extLst>
              <a:ext uri="{FF2B5EF4-FFF2-40B4-BE49-F238E27FC236}">
                <a16:creationId xmlns:a16="http://schemas.microsoft.com/office/drawing/2014/main" id="{014A31DC-05B3-47B1-AB4A-A6C1A6E0160B}"/>
              </a:ext>
            </a:extLst>
          </p:cNvPr>
          <p:cNvSpPr/>
          <p:nvPr/>
        </p:nvSpPr>
        <p:spPr>
          <a:xfrm>
            <a:off x="431800" y="1414780"/>
            <a:ext cx="41402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5.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考虑安全性，选择适合的治疗方案</a:t>
            </a:r>
          </a:p>
        </p:txBody>
      </p:sp>
    </p:spTree>
    <p:extLst>
      <p:ext uri="{BB962C8B-B14F-4D97-AF65-F5344CB8AC3E}">
        <p14:creationId xmlns:p14="http://schemas.microsoft.com/office/powerpoint/2010/main" val="3499277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732679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92" name="think-cell 幻灯片" r:id="rId4" imgW="416" imgH="416" progId="TCLayout.ActiveDocument.1">
                  <p:embed/>
                </p:oleObj>
              </mc:Choice>
              <mc:Fallback>
                <p:oleObj name="think-cell 幻灯片" r:id="rId4" imgW="416"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86979956-2BFC-2248-8236-73CFBB6E4B85}"/>
              </a:ext>
            </a:extLst>
          </p:cNvPr>
          <p:cNvSpPr>
            <a:spLocks noGrp="1"/>
          </p:cNvSpPr>
          <p:nvPr>
            <p:ph type="title"/>
          </p:nvPr>
        </p:nvSpPr>
        <p:spPr/>
        <p:txBody>
          <a:bodyPr/>
          <a:lstStyle/>
          <a:p>
            <a:r>
              <a:rPr lang="zh-CN" altLang="en-US" dirty="0"/>
              <a:t>七、银屑病生物治疗 </a:t>
            </a:r>
            <a:r>
              <a:rPr lang="en-US" altLang="zh-CN" dirty="0"/>
              <a:t>- </a:t>
            </a:r>
            <a:r>
              <a:rPr lang="zh-CN" altLang="en-US" dirty="0"/>
              <a:t>选择适合的治疗方案</a:t>
            </a:r>
          </a:p>
        </p:txBody>
      </p:sp>
      <p:sp>
        <p:nvSpPr>
          <p:cNvPr id="11" name="文本占位符 10">
            <a:extLst>
              <a:ext uri="{FF2B5EF4-FFF2-40B4-BE49-F238E27FC236}">
                <a16:creationId xmlns:a16="http://schemas.microsoft.com/office/drawing/2014/main" id="{44A996AD-D46A-41B5-BC57-CB53193FA634}"/>
              </a:ext>
            </a:extLst>
          </p:cNvPr>
          <p:cNvSpPr>
            <a:spLocks noGrp="1"/>
          </p:cNvSpPr>
          <p:nvPr>
            <p:ph type="body" sz="quarter" idx="10"/>
          </p:nvPr>
        </p:nvSpPr>
        <p:spPr/>
        <p:txBody>
          <a:bodyPr/>
          <a:lstStyle/>
          <a:p>
            <a:r>
              <a:rPr lang="zh-CN" altLang="en-US" noProof="0" dirty="0"/>
              <a:t>中华医学会皮肤性病学分会</a:t>
            </a:r>
            <a:r>
              <a:rPr lang="en-US" altLang="zh-CN" noProof="0" dirty="0"/>
              <a:t>.中国银屑病生物治疗专家共识（2019）</a:t>
            </a:r>
          </a:p>
        </p:txBody>
      </p:sp>
      <p:graphicFrame>
        <p:nvGraphicFramePr>
          <p:cNvPr id="7" name="表格 6">
            <a:extLst>
              <a:ext uri="{FF2B5EF4-FFF2-40B4-BE49-F238E27FC236}">
                <a16:creationId xmlns:a16="http://schemas.microsoft.com/office/drawing/2014/main" id="{2FE6310B-6340-1840-9450-2D59A765C414}"/>
              </a:ext>
            </a:extLst>
          </p:cNvPr>
          <p:cNvGraphicFramePr>
            <a:graphicFrameLocks noGrp="1"/>
          </p:cNvGraphicFramePr>
          <p:nvPr>
            <p:extLst>
              <p:ext uri="{D42A27DB-BD31-4B8C-83A1-F6EECF244321}">
                <p14:modId xmlns:p14="http://schemas.microsoft.com/office/powerpoint/2010/main" val="1286127470"/>
              </p:ext>
            </p:extLst>
          </p:nvPr>
        </p:nvGraphicFramePr>
        <p:xfrm>
          <a:off x="423174" y="3500243"/>
          <a:ext cx="8274330" cy="2930314"/>
        </p:xfrm>
        <a:graphic>
          <a:graphicData uri="http://schemas.openxmlformats.org/drawingml/2006/table">
            <a:tbl>
              <a:tblPr firstRow="1" bandRow="1">
                <a:tableStyleId>{5A111915-BE36-4E01-A7E5-04B1672EAD32}</a:tableStyleId>
              </a:tblPr>
              <a:tblGrid>
                <a:gridCol w="1490776">
                  <a:extLst>
                    <a:ext uri="{9D8B030D-6E8A-4147-A177-3AD203B41FA5}">
                      <a16:colId xmlns:a16="http://schemas.microsoft.com/office/drawing/2014/main" val="539041364"/>
                    </a:ext>
                  </a:extLst>
                </a:gridCol>
                <a:gridCol w="6783554">
                  <a:extLst>
                    <a:ext uri="{9D8B030D-6E8A-4147-A177-3AD203B41FA5}">
                      <a16:colId xmlns:a16="http://schemas.microsoft.com/office/drawing/2014/main" val="140204860"/>
                    </a:ext>
                  </a:extLst>
                </a:gridCol>
              </a:tblGrid>
              <a:tr h="386029">
                <a:tc gridSpan="2">
                  <a:txBody>
                    <a:bodyPr/>
                    <a:lstStyle/>
                    <a:p>
                      <a:pPr algn="ctr"/>
                      <a:r>
                        <a:rPr lang="zh-CN" altLang="en-US" sz="15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不同生物制剂</a:t>
                      </a:r>
                      <a:r>
                        <a:rPr lang="en-US" altLang="zh-CN" sz="15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FDA</a:t>
                      </a:r>
                      <a:r>
                        <a:rPr lang="zh-CN" altLang="en-US" sz="15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15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EMA</a:t>
                      </a:r>
                      <a:r>
                        <a:rPr lang="zh-CN" altLang="en-US" sz="15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的推荐意见及最新进展</a:t>
                      </a:r>
                      <a:endParaRPr lang="zh-CN" altLang="en-US" sz="1500" baseline="300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A9232D"/>
                    </a:solidFill>
                  </a:tcPr>
                </a:tc>
                <a:tc hMerge="1">
                  <a:txBody>
                    <a:bodyPr/>
                    <a:lstStyle/>
                    <a:p>
                      <a:pPr algn="ctr"/>
                      <a:endParaRPr lang="zh-CN" altLang="en-US" sz="1400" baseline="300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a:txBody>
                  <a:tcPr anchor="ctr">
                    <a:lnL w="12700" cap="flat" cmpd="sng" algn="ctr">
                      <a:solidFill>
                        <a:srgbClr val="4F2C63"/>
                      </a:solidFill>
                      <a:prstDash val="solid"/>
                      <a:round/>
                      <a:headEnd type="none" w="med" len="med"/>
                      <a:tailEnd type="none" w="med" len="med"/>
                    </a:lnL>
                    <a:lnR w="12700" cap="flat" cmpd="sng" algn="ctr">
                      <a:solidFill>
                        <a:srgbClr val="4F2C63"/>
                      </a:solidFill>
                      <a:prstDash val="solid"/>
                      <a:round/>
                      <a:headEnd type="none" w="med" len="med"/>
                      <a:tailEnd type="none" w="med" len="med"/>
                    </a:lnR>
                    <a:lnT w="12700" cap="flat" cmpd="sng" algn="ctr">
                      <a:solidFill>
                        <a:srgbClr val="4F2C63"/>
                      </a:solidFill>
                      <a:prstDash val="solid"/>
                      <a:round/>
                      <a:headEnd type="none" w="med" len="med"/>
                      <a:tailEnd type="none" w="med" len="med"/>
                    </a:lnT>
                    <a:lnB w="12700" cap="flat" cmpd="sng" algn="ctr">
                      <a:solidFill>
                        <a:srgbClr val="4F2C63"/>
                      </a:solidFill>
                      <a:prstDash val="solid"/>
                      <a:round/>
                      <a:headEnd type="none" w="med" len="med"/>
                      <a:tailEnd type="none" w="med" len="med"/>
                    </a:lnB>
                    <a:solidFill>
                      <a:srgbClr val="4F2C63"/>
                    </a:solidFill>
                  </a:tcPr>
                </a:tc>
                <a:extLst>
                  <a:ext uri="{0D108BD9-81ED-4DB2-BD59-A6C34878D82A}">
                    <a16:rowId xmlns:a16="http://schemas.microsoft.com/office/drawing/2014/main" val="3448284781"/>
                  </a:ext>
                </a:extLst>
              </a:tr>
              <a:tr h="508857">
                <a:tc>
                  <a:txBody>
                    <a:bodyPr/>
                    <a:lstStyle/>
                    <a:p>
                      <a:pPr marL="0" indent="0" algn="ctr">
                        <a:buFont typeface="Arial" panose="020B0604020202020204" pitchFamily="34" charset="0"/>
                        <a:buNone/>
                      </a:pPr>
                      <a:r>
                        <a:rPr lang="zh-CN" altLang="en-US" sz="1300" b="1" kern="1200" dirty="0">
                          <a:solidFill>
                            <a:schemeClr val="tx1"/>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依那西普</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marL="0" indent="0" algn="l">
                        <a:buFont typeface="Arial" panose="020B0604020202020204" pitchFamily="34" charset="0"/>
                        <a:buNone/>
                      </a:pPr>
                      <a:r>
                        <a:rPr lang="en-US" altLang="zh-CN" sz="1200" b="0" kern="1200" baseline="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EMA</a:t>
                      </a:r>
                      <a:r>
                        <a:rPr lang="zh-CN" altLang="en-US" sz="1200" b="0" kern="1200" baseline="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于</a:t>
                      </a:r>
                      <a:r>
                        <a:rPr lang="en-US" altLang="zh-CN" sz="1200" b="0" kern="1200" baseline="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2009</a:t>
                      </a:r>
                      <a:r>
                        <a:rPr lang="zh-CN" altLang="en-US" sz="1200" b="0" kern="1200" baseline="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年批准依那西普治疗</a:t>
                      </a:r>
                      <a:r>
                        <a:rPr lang="en-US" altLang="zh-CN" sz="1200" b="0" kern="1200" baseline="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6</a:t>
                      </a:r>
                      <a:r>
                        <a:rPr lang="zh-CN" altLang="en-US" sz="1200" b="0" kern="1200" baseline="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岁以上对传统系统治疗疗效不佳的儿童重症斑块型银屑病。</a:t>
                      </a:r>
                      <a:r>
                        <a:rPr lang="en-US" altLang="zh-CN" sz="1200" b="0" kern="1200" baseline="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2016</a:t>
                      </a:r>
                      <a:r>
                        <a:rPr lang="zh-CN" altLang="en-US" sz="1200" b="0" kern="1200" baseline="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年，</a:t>
                      </a:r>
                      <a:r>
                        <a:rPr lang="en-US" altLang="zh-CN" sz="1200" b="0" kern="1200" baseline="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FDA</a:t>
                      </a:r>
                      <a:r>
                        <a:rPr lang="zh-CN" altLang="en-US" sz="1200" b="0" kern="1200" baseline="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批准用于治疗</a:t>
                      </a:r>
                      <a:r>
                        <a:rPr lang="en-US" altLang="zh-CN" sz="1200" b="0" kern="1200" baseline="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4~17</a:t>
                      </a:r>
                      <a:r>
                        <a:rPr lang="zh-CN" altLang="en-US" sz="1200" b="0" kern="1200" baseline="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岁儿童中重度银屑病。</a:t>
                      </a:r>
                    </a:p>
                  </a:txBody>
                  <a:tcPr marL="144000" marR="1800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7021459"/>
                  </a:ext>
                </a:extLst>
              </a:tr>
              <a:tr h="508857">
                <a:tc>
                  <a:txBody>
                    <a:bodyPr/>
                    <a:lstStyle/>
                    <a:p>
                      <a:pPr marL="0" indent="0" algn="ctr">
                        <a:buFont typeface="Arial" panose="020B0604020202020204" pitchFamily="34" charset="0"/>
                        <a:buNone/>
                      </a:pPr>
                      <a:r>
                        <a:rPr lang="zh-CN" altLang="en-US" sz="1300" b="1" kern="1200" dirty="0">
                          <a:solidFill>
                            <a:schemeClr val="tx1"/>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英夫利西单抗</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9F9F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目前国内外均未批准用于儿童银屑病的治疗，文献中有成功使用英夫利西单抗治疗</a:t>
                      </a:r>
                      <a:r>
                        <a:rPr lang="en-US" altLang="zh-CN"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8</a:t>
                      </a:r>
                      <a:r>
                        <a:rPr lang="zh-CN" altLang="en-US"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岁及</a:t>
                      </a:r>
                      <a:r>
                        <a:rPr lang="en-US" altLang="zh-CN"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9</a:t>
                      </a:r>
                      <a:r>
                        <a:rPr lang="zh-CN" altLang="en-US"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岁泛发性脓疱型银屑病的个例报道。</a:t>
                      </a:r>
                    </a:p>
                  </a:txBody>
                  <a:tcPr marL="144000" marR="1800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9F9F9"/>
                    </a:solidFill>
                  </a:tcPr>
                </a:tc>
                <a:extLst>
                  <a:ext uri="{0D108BD9-81ED-4DB2-BD59-A6C34878D82A}">
                    <a16:rowId xmlns:a16="http://schemas.microsoft.com/office/drawing/2014/main" val="4152345000"/>
                  </a:ext>
                </a:extLst>
              </a:tr>
              <a:tr h="508857">
                <a:tc>
                  <a:txBody>
                    <a:bodyPr/>
                    <a:lstStyle/>
                    <a:p>
                      <a:pPr marL="0" indent="0" algn="ctr">
                        <a:buFont typeface="Arial" panose="020B0604020202020204" pitchFamily="34" charset="0"/>
                        <a:buNone/>
                      </a:pPr>
                      <a:r>
                        <a:rPr lang="zh-CN" altLang="en-US" sz="1300" b="1" kern="1200" dirty="0">
                          <a:solidFill>
                            <a:schemeClr val="tx1"/>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阿达木单抗</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EMA</a:t>
                      </a:r>
                      <a:r>
                        <a:rPr lang="zh-CN" altLang="en-US"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于</a:t>
                      </a:r>
                      <a:r>
                        <a:rPr lang="en-US" altLang="zh-CN"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2015</a:t>
                      </a:r>
                      <a:r>
                        <a:rPr lang="zh-CN" altLang="en-US"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年批准阿达木单抗为</a:t>
                      </a:r>
                      <a:r>
                        <a:rPr lang="en-US" altLang="zh-CN"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4</a:t>
                      </a:r>
                      <a:r>
                        <a:rPr lang="zh-CN" altLang="en-US"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岁以上重症斑块型银屑病患儿的一线治疗。</a:t>
                      </a:r>
                      <a:endParaRPr lang="en-US" altLang="zh-CN"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2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sym typeface="Microsoft YaHei" panose="020B0503020204020204" pitchFamily="34" charset="-122"/>
                        </a:rPr>
                        <a:t>2020</a:t>
                      </a:r>
                      <a:r>
                        <a:rPr kumimoji="0" lang="zh-CN" altLang="en-US" sz="12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sym typeface="Microsoft YaHei" panose="020B0503020204020204" pitchFamily="34" charset="-122"/>
                        </a:rPr>
                        <a:t>年，我国批准用于治疗</a:t>
                      </a:r>
                      <a:r>
                        <a:rPr kumimoji="0" lang="en-US" altLang="zh-CN" sz="12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sym typeface="Microsoft YaHei" panose="020B0503020204020204" pitchFamily="34" charset="-122"/>
                        </a:rPr>
                        <a:t>4-17</a:t>
                      </a:r>
                      <a:r>
                        <a:rPr kumimoji="0" lang="zh-CN" altLang="en-US" sz="12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sym typeface="Microsoft YaHei" panose="020B0503020204020204" pitchFamily="34" charset="-122"/>
                        </a:rPr>
                        <a:t>岁儿童斑块状银屑病。</a:t>
                      </a:r>
                    </a:p>
                  </a:txBody>
                  <a:tcPr marL="144000" marR="1800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92233411"/>
                  </a:ext>
                </a:extLst>
              </a:tr>
              <a:tr h="508857">
                <a:tc>
                  <a:txBody>
                    <a:bodyPr/>
                    <a:lstStyle/>
                    <a:p>
                      <a:pPr marL="0" indent="0" algn="ctr">
                        <a:buFont typeface="Arial" panose="020B0604020202020204" pitchFamily="34" charset="0"/>
                        <a:buNone/>
                      </a:pPr>
                      <a:r>
                        <a:rPr lang="zh-CN" altLang="en-US" sz="1300" b="1" kern="1200" dirty="0">
                          <a:solidFill>
                            <a:schemeClr val="tx1"/>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乌司奴单抗</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9F9F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EMA</a:t>
                      </a:r>
                      <a:r>
                        <a:rPr lang="zh-CN" altLang="en-US"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与</a:t>
                      </a:r>
                      <a:r>
                        <a:rPr lang="en-US" altLang="zh-CN"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2015</a:t>
                      </a:r>
                      <a:r>
                        <a:rPr lang="zh-CN" altLang="en-US"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年批准用于</a:t>
                      </a:r>
                      <a:r>
                        <a:rPr lang="en-US" altLang="zh-CN"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18</a:t>
                      </a:r>
                      <a:r>
                        <a:rPr lang="zh-CN" altLang="en-US"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岁以下对其他全身治疗或光疗法反应不佳青少年重症斑块型银屑病，我国尚未批准用于</a:t>
                      </a:r>
                      <a:r>
                        <a:rPr lang="en-US" altLang="zh-CN"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18</a:t>
                      </a:r>
                      <a:r>
                        <a:rPr lang="zh-CN" altLang="en-US"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岁以下儿童银屑病。</a:t>
                      </a:r>
                    </a:p>
                  </a:txBody>
                  <a:tcPr marL="144000" marR="1800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9F9F9"/>
                    </a:solidFill>
                  </a:tcPr>
                </a:tc>
                <a:extLst>
                  <a:ext uri="{0D108BD9-81ED-4DB2-BD59-A6C34878D82A}">
                    <a16:rowId xmlns:a16="http://schemas.microsoft.com/office/drawing/2014/main" val="1158312955"/>
                  </a:ext>
                </a:extLst>
              </a:tr>
              <a:tr h="508857">
                <a:tc>
                  <a:txBody>
                    <a:bodyPr/>
                    <a:lstStyle/>
                    <a:p>
                      <a:pPr marL="0" indent="0" algn="ctr">
                        <a:buFont typeface="Arial" panose="020B0604020202020204" pitchFamily="34" charset="0"/>
                        <a:buNone/>
                      </a:pPr>
                      <a:r>
                        <a:rPr lang="zh-CN" altLang="en-US" sz="1300" b="1" kern="1200" dirty="0">
                          <a:solidFill>
                            <a:schemeClr val="tx1"/>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司库奇尤单抗</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目前国内外均未批准用于治疗</a:t>
                      </a:r>
                      <a:r>
                        <a:rPr lang="en-US" altLang="zh-CN"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18</a:t>
                      </a:r>
                      <a:r>
                        <a:rPr lang="zh-CN" altLang="en-US"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rPr>
                        <a:t>岁以下儿童银屑病，仅有少数儿童银屑病用药的报道。</a:t>
                      </a:r>
                      <a:endParaRPr lang="en-US" altLang="zh-CN" sz="1200" b="0" kern="1200" baseline="0" noProof="0" dirty="0">
                        <a:solidFill>
                          <a:schemeClr val="tx1">
                            <a:lumMod val="85000"/>
                            <a:lumOff val="15000"/>
                          </a:schemeClr>
                        </a:solidFill>
                        <a:latin typeface="Microsoft YaHei" panose="020B0503020204020204" pitchFamily="34" charset="-122"/>
                        <a:ea typeface="Microsoft YaHei" panose="020B0503020204020204" pitchFamily="34" charset="-122"/>
                        <a:cs typeface="+mn-cs"/>
                        <a:sym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1200" b="1" i="0" u="none" strike="noStrike" kern="1200" cap="none" spc="0" normalizeH="0" baseline="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儿童银屑病适应症预计明年获批。</a:t>
                      </a:r>
                      <a:endParaRPr kumimoji="0" lang="en-US" altLang="zh-CN" sz="12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sym typeface="Microsoft YaHei" panose="020B0503020204020204" pitchFamily="34" charset="-122"/>
                      </a:endParaRPr>
                    </a:p>
                  </a:txBody>
                  <a:tcPr marL="144000" marR="1800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5748572"/>
                  </a:ext>
                </a:extLst>
              </a:tr>
            </a:tbl>
          </a:graphicData>
        </a:graphic>
      </p:graphicFrame>
      <p:sp>
        <p:nvSpPr>
          <p:cNvPr id="3" name="矩形: 圆角 2">
            <a:extLst>
              <a:ext uri="{FF2B5EF4-FFF2-40B4-BE49-F238E27FC236}">
                <a16:creationId xmlns:a16="http://schemas.microsoft.com/office/drawing/2014/main" id="{77A41B1B-EB31-4653-8517-28D763901A93}"/>
              </a:ext>
            </a:extLst>
          </p:cNvPr>
          <p:cNvSpPr/>
          <p:nvPr/>
        </p:nvSpPr>
        <p:spPr>
          <a:xfrm>
            <a:off x="431800" y="1701800"/>
            <a:ext cx="8265704" cy="171450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2">
            <a:extLst>
              <a:ext uri="{FF2B5EF4-FFF2-40B4-BE49-F238E27FC236}">
                <a16:creationId xmlns:a16="http://schemas.microsoft.com/office/drawing/2014/main" id="{9B9C5DBC-48DE-4B8E-B2E8-EA1C991C1980}"/>
              </a:ext>
            </a:extLst>
          </p:cNvPr>
          <p:cNvSpPr txBox="1">
            <a:spLocks/>
          </p:cNvSpPr>
          <p:nvPr/>
        </p:nvSpPr>
        <p:spPr>
          <a:xfrm>
            <a:off x="914400" y="2140293"/>
            <a:ext cx="7600950" cy="114392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45000"/>
              </a:lnSpc>
              <a:spcBef>
                <a:spcPts val="600"/>
              </a:spcBef>
              <a:spcAft>
                <a:spcPts val="0"/>
              </a:spcAft>
              <a:buClrTx/>
              <a:buSzTx/>
              <a:buFont typeface="+mj-ea"/>
              <a:buAutoNum type="circleNumDbPlain" startAt="10"/>
              <a:tabLst/>
              <a:defRPr/>
            </a:pPr>
            <a:r>
              <a:rPr kumimoji="1" lang="zh-CN" altLang="en-US"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儿童患者</a:t>
            </a:r>
          </a:p>
          <a:p>
            <a:pPr marL="576000" lvl="1" indent="-180000">
              <a:lnSpc>
                <a:spcPct val="145000"/>
              </a:lnSpc>
              <a:spcBef>
                <a:spcPts val="0"/>
              </a:spcBef>
              <a:defRPr/>
            </a:pPr>
            <a:r>
              <a:rPr kumimoji="1" lang="zh-CN" altLang="en-US" dirty="0">
                <a:solidFill>
                  <a:sysClr val="windowText" lastClr="000000"/>
                </a:solidFill>
              </a:rPr>
              <a:t>由于生物制剂在我国应用时间较短，国内儿童使用生物制剂治疗银屑病临床数据很少，目前我国银屑病患儿使用生物制剂主要参考国外</a:t>
            </a:r>
            <a:r>
              <a:rPr kumimoji="1" lang="en-US" altLang="zh-CN" dirty="0">
                <a:solidFill>
                  <a:sysClr val="windowText" lastClr="000000"/>
                </a:solidFill>
              </a:rPr>
              <a:t>FDA</a:t>
            </a:r>
            <a:r>
              <a:rPr kumimoji="1" lang="zh-CN" altLang="en-US" dirty="0">
                <a:solidFill>
                  <a:sysClr val="windowText" lastClr="000000"/>
                </a:solidFill>
              </a:rPr>
              <a:t>或</a:t>
            </a:r>
            <a:r>
              <a:rPr kumimoji="1" lang="en-US" altLang="zh-CN" dirty="0">
                <a:solidFill>
                  <a:sysClr val="windowText" lastClr="000000"/>
                </a:solidFill>
              </a:rPr>
              <a:t>EMA</a:t>
            </a:r>
            <a:r>
              <a:rPr kumimoji="1" lang="zh-CN" altLang="en-US" dirty="0">
                <a:solidFill>
                  <a:sysClr val="windowText" lastClr="000000"/>
                </a:solidFill>
              </a:rPr>
              <a:t>的推荐</a:t>
            </a:r>
          </a:p>
        </p:txBody>
      </p:sp>
      <p:sp>
        <p:nvSpPr>
          <p:cNvPr id="5" name="矩形: 圆角 4">
            <a:extLst>
              <a:ext uri="{FF2B5EF4-FFF2-40B4-BE49-F238E27FC236}">
                <a16:creationId xmlns:a16="http://schemas.microsoft.com/office/drawing/2014/main" id="{DE6B26C2-9F3E-4DEF-A9B4-38328A4608FD}"/>
              </a:ext>
            </a:extLst>
          </p:cNvPr>
          <p:cNvSpPr/>
          <p:nvPr/>
        </p:nvSpPr>
        <p:spPr>
          <a:xfrm>
            <a:off x="431800" y="1414780"/>
            <a:ext cx="41402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5.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考虑安全性，选择适合的治疗方案</a:t>
            </a:r>
          </a:p>
        </p:txBody>
      </p:sp>
    </p:spTree>
    <p:extLst>
      <p:ext uri="{BB962C8B-B14F-4D97-AF65-F5344CB8AC3E}">
        <p14:creationId xmlns:p14="http://schemas.microsoft.com/office/powerpoint/2010/main" val="4110726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8BAB0-E036-7A43-A836-4F79CFED0590}"/>
              </a:ext>
            </a:extLst>
          </p:cNvPr>
          <p:cNvSpPr>
            <a:spLocks noGrp="1"/>
          </p:cNvSpPr>
          <p:nvPr>
            <p:ph type="title"/>
          </p:nvPr>
        </p:nvSpPr>
        <p:spPr/>
        <p:txBody>
          <a:bodyPr/>
          <a:lstStyle/>
          <a:p>
            <a:r>
              <a:rPr lang="zh-CN" altLang="en-US" dirty="0"/>
              <a:t>七、银屑病生物治疗 </a:t>
            </a:r>
            <a:r>
              <a:rPr lang="en-US" altLang="zh-CN" dirty="0"/>
              <a:t>- </a:t>
            </a:r>
            <a:r>
              <a:rPr lang="zh-CN" altLang="en-US" dirty="0"/>
              <a:t>选择适合的治疗方案</a:t>
            </a:r>
          </a:p>
        </p:txBody>
      </p:sp>
      <p:sp>
        <p:nvSpPr>
          <p:cNvPr id="7" name="文本占位符 6">
            <a:extLst>
              <a:ext uri="{FF2B5EF4-FFF2-40B4-BE49-F238E27FC236}">
                <a16:creationId xmlns:a16="http://schemas.microsoft.com/office/drawing/2014/main" id="{FC9A95DE-E332-4301-AE1E-C2ED8FEBFC02}"/>
              </a:ext>
            </a:extLst>
          </p:cNvPr>
          <p:cNvSpPr>
            <a:spLocks noGrp="1"/>
          </p:cNvSpPr>
          <p:nvPr>
            <p:ph type="body" sz="quarter" idx="10"/>
          </p:nvPr>
        </p:nvSpPr>
        <p:spPr/>
        <p:txBody>
          <a:bodyPr/>
          <a:lstStyle/>
          <a:p>
            <a:r>
              <a:rPr lang="zh-CN" altLang="en-US" noProof="0" dirty="0"/>
              <a:t>中华医学会皮肤性病学分会</a:t>
            </a:r>
            <a:r>
              <a:rPr lang="en-US" altLang="zh-CN" noProof="0" dirty="0"/>
              <a:t>.中国银屑病生物治疗专家共识（2019）</a:t>
            </a:r>
          </a:p>
        </p:txBody>
      </p:sp>
      <p:sp>
        <p:nvSpPr>
          <p:cNvPr id="3" name="矩形: 圆角 2">
            <a:extLst>
              <a:ext uri="{FF2B5EF4-FFF2-40B4-BE49-F238E27FC236}">
                <a16:creationId xmlns:a16="http://schemas.microsoft.com/office/drawing/2014/main" id="{5B36AC60-0AB4-4D10-8E56-6DA1CCE48603}"/>
              </a:ext>
            </a:extLst>
          </p:cNvPr>
          <p:cNvSpPr/>
          <p:nvPr/>
        </p:nvSpPr>
        <p:spPr>
          <a:xfrm>
            <a:off x="431800" y="1701800"/>
            <a:ext cx="8265704" cy="430530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FD4AFD86-B88F-4DCB-BCE4-FCCA7CCBC678}"/>
              </a:ext>
            </a:extLst>
          </p:cNvPr>
          <p:cNvSpPr/>
          <p:nvPr/>
        </p:nvSpPr>
        <p:spPr>
          <a:xfrm>
            <a:off x="431800" y="1414780"/>
            <a:ext cx="41402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6.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选择适合银屑病长期管理的药物</a:t>
            </a:r>
          </a:p>
        </p:txBody>
      </p:sp>
      <p:sp>
        <p:nvSpPr>
          <p:cNvPr id="12" name="内容占位符 2">
            <a:extLst>
              <a:ext uri="{FF2B5EF4-FFF2-40B4-BE49-F238E27FC236}">
                <a16:creationId xmlns:a16="http://schemas.microsoft.com/office/drawing/2014/main" id="{8B9B86D5-1675-496F-B727-363A7F7F51C2}"/>
              </a:ext>
            </a:extLst>
          </p:cNvPr>
          <p:cNvSpPr txBox="1">
            <a:spLocks/>
          </p:cNvSpPr>
          <p:nvPr/>
        </p:nvSpPr>
        <p:spPr>
          <a:xfrm>
            <a:off x="914400" y="2140293"/>
            <a:ext cx="7315200" cy="365090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35000"/>
              </a:lnSpc>
              <a:spcBef>
                <a:spcPts val="600"/>
              </a:spcBef>
              <a:spcAft>
                <a:spcPts val="0"/>
              </a:spcAft>
              <a:buClrTx/>
              <a:buSzTx/>
              <a:buFont typeface="+mj-ea"/>
              <a:buAutoNum type="circleNumDbPlain"/>
              <a:tabLst/>
              <a:defRPr/>
            </a:pPr>
            <a:r>
              <a:rPr kumimoji="1" lang="zh-CN" altLang="en-US"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所有患者都需要长期维持治疗以控制皮损及减少并发症的发生风险</a:t>
            </a:r>
          </a:p>
          <a:p>
            <a:pPr marL="576000" lvl="1" indent="-180000">
              <a:lnSpc>
                <a:spcPct val="135000"/>
              </a:lnSpc>
              <a:spcBef>
                <a:spcPts val="0"/>
              </a:spcBef>
              <a:defRPr/>
            </a:pPr>
            <a:r>
              <a:rPr kumimoji="1" lang="zh-CN" altLang="en-US" sz="1400" dirty="0">
                <a:solidFill>
                  <a:sysClr val="windowText" lastClr="000000"/>
                </a:solidFill>
              </a:rPr>
              <a:t>最新中国银屑病诊疗指南指出，银屑病尚无治愈方法，患者往往需终生治疗，所有的治疗方法须以提高生命质量为标准。</a:t>
            </a:r>
          </a:p>
          <a:p>
            <a:pPr marL="576000" lvl="1" indent="-180000">
              <a:lnSpc>
                <a:spcPct val="135000"/>
              </a:lnSpc>
              <a:spcBef>
                <a:spcPts val="0"/>
              </a:spcBef>
              <a:defRPr/>
            </a:pPr>
            <a:r>
              <a:rPr kumimoji="1" lang="en-US" altLang="zh-CN" sz="1400" dirty="0">
                <a:solidFill>
                  <a:sysClr val="windowText" lastClr="000000"/>
                </a:solidFill>
              </a:rPr>
              <a:t>2019</a:t>
            </a:r>
            <a:r>
              <a:rPr kumimoji="1" lang="zh-CN" altLang="en-US" sz="1400" dirty="0">
                <a:solidFill>
                  <a:sysClr val="windowText" lastClr="000000"/>
                </a:solidFill>
              </a:rPr>
              <a:t>中国共识指出，银屑病是反复发作性疾病，长期维持治疗对患者生活质量的改善优于间断治疗。 </a:t>
            </a:r>
          </a:p>
          <a:p>
            <a:pPr marL="288000" marR="0" lvl="0" indent="-288000" algn="l" defTabSz="914400" rtl="0" eaLnBrk="1" fontAlgn="auto" latinLnBrk="0" hangingPunct="1">
              <a:lnSpc>
                <a:spcPct val="135000"/>
              </a:lnSpc>
              <a:spcBef>
                <a:spcPts val="1200"/>
              </a:spcBef>
              <a:spcAft>
                <a:spcPts val="0"/>
              </a:spcAft>
              <a:buClrTx/>
              <a:buSzTx/>
              <a:buFont typeface="+mj-ea"/>
              <a:buAutoNum type="circleNumDbPlain"/>
              <a:tabLst/>
              <a:defRPr/>
            </a:pPr>
            <a:r>
              <a:rPr kumimoji="1" lang="zh-CN" altLang="en-US" sz="1800" b="1" dirty="0">
                <a:solidFill>
                  <a:sysClr val="windowText" lastClr="000000"/>
                </a:solidFill>
              </a:rPr>
              <a:t>选择长期疗效好的药物</a:t>
            </a:r>
            <a:endParaRPr kumimoji="1" lang="en-US" altLang="zh-CN" sz="1800" b="1" dirty="0">
              <a:solidFill>
                <a:sysClr val="windowText" lastClr="000000"/>
              </a:solidFill>
            </a:endParaRPr>
          </a:p>
        </p:txBody>
      </p:sp>
    </p:spTree>
    <p:extLst>
      <p:ext uri="{BB962C8B-B14F-4D97-AF65-F5344CB8AC3E}">
        <p14:creationId xmlns:p14="http://schemas.microsoft.com/office/powerpoint/2010/main" val="1038548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2CFC89-E037-3B40-A9CF-2D5685DC4DD3}"/>
              </a:ext>
            </a:extLst>
          </p:cNvPr>
          <p:cNvSpPr>
            <a:spLocks noGrp="1"/>
          </p:cNvSpPr>
          <p:nvPr>
            <p:ph type="title"/>
          </p:nvPr>
        </p:nvSpPr>
        <p:spPr/>
        <p:txBody>
          <a:bodyPr/>
          <a:lstStyle/>
          <a:p>
            <a:r>
              <a:rPr lang="zh-CN" altLang="en-US" dirty="0"/>
              <a:t>七、银屑病生物治疗</a:t>
            </a:r>
            <a:r>
              <a:rPr lang="en-US" altLang="zh-CN" dirty="0"/>
              <a:t>-</a:t>
            </a:r>
            <a:r>
              <a:rPr lang="zh-CN" altLang="en-US" dirty="0"/>
              <a:t>诱导期：治疗期间监测</a:t>
            </a:r>
          </a:p>
        </p:txBody>
      </p:sp>
      <p:sp>
        <p:nvSpPr>
          <p:cNvPr id="8" name="文本占位符 7">
            <a:extLst>
              <a:ext uri="{FF2B5EF4-FFF2-40B4-BE49-F238E27FC236}">
                <a16:creationId xmlns:a16="http://schemas.microsoft.com/office/drawing/2014/main" id="{7F40CC90-6BFB-4F0D-884B-926BABD4E977}"/>
              </a:ext>
            </a:extLst>
          </p:cNvPr>
          <p:cNvSpPr>
            <a:spLocks noGrp="1"/>
          </p:cNvSpPr>
          <p:nvPr>
            <p:ph type="body" sz="quarter" idx="10"/>
          </p:nvPr>
        </p:nvSpPr>
        <p:spPr/>
        <p:txBody>
          <a:bodyPr/>
          <a:lstStyle/>
          <a:p>
            <a:r>
              <a:rPr lang="zh-CN" altLang="en-US" noProof="0" dirty="0"/>
              <a:t>中华医学会皮肤性病学分会</a:t>
            </a:r>
            <a:r>
              <a:rPr lang="en-US" altLang="zh-CN" noProof="0" dirty="0"/>
              <a:t>.中国银屑病生物治疗专家共识（2019）</a:t>
            </a:r>
          </a:p>
        </p:txBody>
      </p:sp>
      <p:sp>
        <p:nvSpPr>
          <p:cNvPr id="3" name="矩形: 圆角 2">
            <a:extLst>
              <a:ext uri="{FF2B5EF4-FFF2-40B4-BE49-F238E27FC236}">
                <a16:creationId xmlns:a16="http://schemas.microsoft.com/office/drawing/2014/main" id="{DEA1041C-0F93-46BF-AE32-6FFB7F178AD5}"/>
              </a:ext>
            </a:extLst>
          </p:cNvPr>
          <p:cNvSpPr/>
          <p:nvPr/>
        </p:nvSpPr>
        <p:spPr>
          <a:xfrm>
            <a:off x="431800" y="1701800"/>
            <a:ext cx="8265704" cy="430530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04A7FD7E-F81F-4194-ADAE-DA8730C36A87}"/>
              </a:ext>
            </a:extLst>
          </p:cNvPr>
          <p:cNvSpPr/>
          <p:nvPr/>
        </p:nvSpPr>
        <p:spPr>
          <a:xfrm>
            <a:off x="431800" y="1414780"/>
            <a:ext cx="41402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1.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不同药物监测项目及时间</a:t>
            </a:r>
          </a:p>
        </p:txBody>
      </p:sp>
      <p:sp>
        <p:nvSpPr>
          <p:cNvPr id="6" name="内容占位符 2">
            <a:extLst>
              <a:ext uri="{FF2B5EF4-FFF2-40B4-BE49-F238E27FC236}">
                <a16:creationId xmlns:a16="http://schemas.microsoft.com/office/drawing/2014/main" id="{A0F56530-2E30-4EE0-BE75-560988611AAD}"/>
              </a:ext>
            </a:extLst>
          </p:cNvPr>
          <p:cNvSpPr txBox="1">
            <a:spLocks/>
          </p:cNvSpPr>
          <p:nvPr/>
        </p:nvSpPr>
        <p:spPr>
          <a:xfrm>
            <a:off x="1495425" y="2140293"/>
            <a:ext cx="6734175" cy="314290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50000"/>
              </a:lnSpc>
              <a:spcBef>
                <a:spcPts val="600"/>
              </a:spcBef>
              <a:spcAft>
                <a:spcPts val="0"/>
              </a:spcAft>
              <a:buClrTx/>
              <a:buSzTx/>
              <a:buFont typeface="+mj-ea"/>
              <a:buAutoNum type="circleNumDbPlain"/>
              <a:tabLst/>
              <a:defRPr/>
            </a:pPr>
            <a:r>
              <a:rPr kumimoji="1" lang="zh-CN" altLang="en-US"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血常规</a:t>
            </a:r>
          </a:p>
          <a:p>
            <a:pPr marL="576000" lvl="1" indent="-180000">
              <a:lnSpc>
                <a:spcPct val="150000"/>
              </a:lnSpc>
              <a:spcBef>
                <a:spcPts val="0"/>
              </a:spcBef>
              <a:defRPr/>
            </a:pPr>
            <a:r>
              <a:rPr kumimoji="1" lang="zh-CN" altLang="en-US" dirty="0">
                <a:solidFill>
                  <a:sysClr val="windowText" lastClr="000000"/>
                </a:solidFill>
              </a:rPr>
              <a:t>依那西普、阿达木单抗、司库奇尤单抗第</a:t>
            </a:r>
            <a:r>
              <a:rPr kumimoji="1" lang="en-US" altLang="zh-CN" dirty="0">
                <a:solidFill>
                  <a:sysClr val="windowText" lastClr="000000"/>
                </a:solidFill>
              </a:rPr>
              <a:t>4</a:t>
            </a:r>
            <a:r>
              <a:rPr kumimoji="1" lang="zh-CN" altLang="en-US" dirty="0">
                <a:solidFill>
                  <a:sysClr val="windowText" lastClr="000000"/>
                </a:solidFill>
              </a:rPr>
              <a:t>周及此后每</a:t>
            </a:r>
            <a:r>
              <a:rPr kumimoji="1" lang="en-US" altLang="zh-CN" dirty="0">
                <a:solidFill>
                  <a:sysClr val="windowText" lastClr="000000"/>
                </a:solidFill>
              </a:rPr>
              <a:t>3</a:t>
            </a:r>
            <a:r>
              <a:rPr kumimoji="1" lang="zh-CN" altLang="en-US" dirty="0">
                <a:solidFill>
                  <a:sysClr val="windowText" lastClr="000000"/>
                </a:solidFill>
              </a:rPr>
              <a:t>个月</a:t>
            </a:r>
            <a:r>
              <a:rPr kumimoji="1" lang="en-US" altLang="zh-CN" dirty="0">
                <a:solidFill>
                  <a:sysClr val="windowText" lastClr="000000"/>
                </a:solidFill>
              </a:rPr>
              <a:t>1</a:t>
            </a:r>
            <a:r>
              <a:rPr kumimoji="1" lang="zh-CN" altLang="en-US" dirty="0">
                <a:solidFill>
                  <a:sysClr val="windowText" lastClr="000000"/>
                </a:solidFill>
              </a:rPr>
              <a:t>次</a:t>
            </a:r>
          </a:p>
          <a:p>
            <a:pPr marL="576000" lvl="1" indent="-180000">
              <a:lnSpc>
                <a:spcPct val="150000"/>
              </a:lnSpc>
              <a:spcBef>
                <a:spcPts val="0"/>
              </a:spcBef>
              <a:defRPr/>
            </a:pPr>
            <a:r>
              <a:rPr kumimoji="1" lang="zh-CN" altLang="en-US" dirty="0">
                <a:solidFill>
                  <a:sysClr val="windowText" lastClr="000000"/>
                </a:solidFill>
              </a:rPr>
              <a:t>英夫利西单抗、乌司奴单抗每次注射前</a:t>
            </a:r>
            <a:r>
              <a:rPr kumimoji="1" lang="en-US" altLang="zh-CN" dirty="0">
                <a:solidFill>
                  <a:sysClr val="windowText" lastClr="000000"/>
                </a:solidFill>
              </a:rPr>
              <a:t>1</a:t>
            </a:r>
            <a:r>
              <a:rPr kumimoji="1" lang="zh-CN" altLang="en-US" dirty="0">
                <a:solidFill>
                  <a:sysClr val="windowText" lastClr="000000"/>
                </a:solidFill>
              </a:rPr>
              <a:t>次</a:t>
            </a:r>
          </a:p>
          <a:p>
            <a:pPr marL="288000" marR="0" lvl="0" indent="-288000" algn="l" defTabSz="914400" rtl="0" eaLnBrk="1" fontAlgn="auto" latinLnBrk="0" hangingPunct="1">
              <a:lnSpc>
                <a:spcPct val="150000"/>
              </a:lnSpc>
              <a:spcBef>
                <a:spcPts val="1200"/>
              </a:spcBef>
              <a:spcAft>
                <a:spcPts val="0"/>
              </a:spcAft>
              <a:buClrTx/>
              <a:buSzTx/>
              <a:buFont typeface="+mj-ea"/>
              <a:buAutoNum type="circleNumDbPlain"/>
              <a:tabLst/>
              <a:defRPr/>
            </a:pPr>
            <a:r>
              <a:rPr kumimoji="1" lang="zh-CN" altLang="en-US" sz="1800" b="1" dirty="0">
                <a:solidFill>
                  <a:sysClr val="windowText" lastClr="000000"/>
                </a:solidFill>
              </a:rPr>
              <a:t>肝功能</a:t>
            </a:r>
            <a:endParaRPr kumimoji="1" lang="en-US" altLang="zh-CN" sz="1800" b="1" dirty="0">
              <a:solidFill>
                <a:sysClr val="windowText" lastClr="000000"/>
              </a:solidFill>
            </a:endParaRPr>
          </a:p>
          <a:p>
            <a:pPr marL="576000" marR="0" lvl="1" indent="-180000" fontAlgn="auto">
              <a:lnSpc>
                <a:spcPct val="150000"/>
              </a:lnSpc>
              <a:spcBef>
                <a:spcPts val="0"/>
              </a:spcBef>
              <a:spcAft>
                <a:spcPts val="0"/>
              </a:spcAft>
              <a:buClrTx/>
              <a:buSzTx/>
              <a:tabLst/>
              <a:defRPr/>
            </a:pPr>
            <a:r>
              <a:rPr kumimoji="1" lang="zh-CN" altLang="en-US" dirty="0">
                <a:solidFill>
                  <a:sysClr val="windowText" lastClr="000000"/>
                </a:solidFill>
              </a:rPr>
              <a:t>依那西普、阿达木单抗、司库奇尤单抗每</a:t>
            </a:r>
            <a:r>
              <a:rPr kumimoji="1" lang="en-US" altLang="zh-CN" dirty="0">
                <a:solidFill>
                  <a:sysClr val="windowText" lastClr="000000"/>
                </a:solidFill>
              </a:rPr>
              <a:t>3</a:t>
            </a:r>
            <a:r>
              <a:rPr kumimoji="1" lang="zh-CN" altLang="en-US" dirty="0">
                <a:solidFill>
                  <a:sysClr val="windowText" lastClr="000000"/>
                </a:solidFill>
              </a:rPr>
              <a:t>个月</a:t>
            </a:r>
            <a:r>
              <a:rPr kumimoji="1" lang="en-US" altLang="zh-CN" dirty="0">
                <a:solidFill>
                  <a:sysClr val="windowText" lastClr="000000"/>
                </a:solidFill>
              </a:rPr>
              <a:t>1</a:t>
            </a:r>
            <a:r>
              <a:rPr kumimoji="1" lang="zh-CN" altLang="en-US" dirty="0">
                <a:solidFill>
                  <a:sysClr val="windowText" lastClr="000000"/>
                </a:solidFill>
              </a:rPr>
              <a:t>次</a:t>
            </a:r>
          </a:p>
          <a:p>
            <a:pPr marL="576000" marR="0" lvl="1" indent="-180000" fontAlgn="auto">
              <a:lnSpc>
                <a:spcPct val="150000"/>
              </a:lnSpc>
              <a:spcBef>
                <a:spcPts val="0"/>
              </a:spcBef>
              <a:spcAft>
                <a:spcPts val="0"/>
              </a:spcAft>
              <a:buClrTx/>
              <a:buSzTx/>
              <a:tabLst/>
              <a:defRPr/>
            </a:pPr>
            <a:r>
              <a:rPr kumimoji="1" lang="zh-CN" altLang="en-US" dirty="0">
                <a:solidFill>
                  <a:sysClr val="windowText" lastClr="000000"/>
                </a:solidFill>
              </a:rPr>
              <a:t>英夫利西单抗、乌司奴单抗每次注射前监测</a:t>
            </a:r>
            <a:r>
              <a:rPr kumimoji="1" lang="en-US" altLang="zh-CN" dirty="0">
                <a:solidFill>
                  <a:sysClr val="windowText" lastClr="000000"/>
                </a:solidFill>
              </a:rPr>
              <a:t>1</a:t>
            </a:r>
            <a:r>
              <a:rPr kumimoji="1" lang="zh-CN" altLang="en-US" dirty="0">
                <a:solidFill>
                  <a:sysClr val="windowText" lastClr="000000"/>
                </a:solidFill>
              </a:rPr>
              <a:t>次</a:t>
            </a:r>
          </a:p>
        </p:txBody>
      </p:sp>
      <p:pic>
        <p:nvPicPr>
          <p:cNvPr id="10" name="图形 9">
            <a:extLst>
              <a:ext uri="{FF2B5EF4-FFF2-40B4-BE49-F238E27FC236}">
                <a16:creationId xmlns:a16="http://schemas.microsoft.com/office/drawing/2014/main" id="{06E37868-FB52-4FAB-BB1A-F54F12C921F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7290" y="3531295"/>
            <a:ext cx="461610" cy="384009"/>
          </a:xfrm>
          <a:prstGeom prst="rect">
            <a:avLst/>
          </a:prstGeom>
        </p:spPr>
      </p:pic>
      <p:pic>
        <p:nvPicPr>
          <p:cNvPr id="12" name="图形 11">
            <a:extLst>
              <a:ext uri="{FF2B5EF4-FFF2-40B4-BE49-F238E27FC236}">
                <a16:creationId xmlns:a16="http://schemas.microsoft.com/office/drawing/2014/main" id="{5C6AF82F-442C-4184-9312-4EE32BEC1F4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95799" y="2199727"/>
            <a:ext cx="376741" cy="434579"/>
          </a:xfrm>
          <a:prstGeom prst="rect">
            <a:avLst/>
          </a:prstGeom>
        </p:spPr>
      </p:pic>
    </p:spTree>
    <p:extLst>
      <p:ext uri="{BB962C8B-B14F-4D97-AF65-F5344CB8AC3E}">
        <p14:creationId xmlns:p14="http://schemas.microsoft.com/office/powerpoint/2010/main" val="1968489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圆角 25">
            <a:extLst>
              <a:ext uri="{FF2B5EF4-FFF2-40B4-BE49-F238E27FC236}">
                <a16:creationId xmlns:a16="http://schemas.microsoft.com/office/drawing/2014/main" id="{57AB809A-1BE3-414A-84AC-8B0AD6498005}"/>
              </a:ext>
            </a:extLst>
          </p:cNvPr>
          <p:cNvSpPr/>
          <p:nvPr/>
        </p:nvSpPr>
        <p:spPr>
          <a:xfrm>
            <a:off x="431800" y="1701800"/>
            <a:ext cx="8265704" cy="1749744"/>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C4824E0B-E4AA-624F-AB5E-63DAD7ED67D2}"/>
              </a:ext>
            </a:extLst>
          </p:cNvPr>
          <p:cNvSpPr>
            <a:spLocks noGrp="1"/>
          </p:cNvSpPr>
          <p:nvPr>
            <p:ph type="title"/>
          </p:nvPr>
        </p:nvSpPr>
        <p:spPr/>
        <p:txBody>
          <a:bodyPr/>
          <a:lstStyle/>
          <a:p>
            <a:r>
              <a:rPr lang="zh-CN" altLang="en-US" dirty="0"/>
              <a:t>七、银屑病生物治疗</a:t>
            </a:r>
            <a:r>
              <a:rPr lang="en-US" altLang="zh-CN" dirty="0"/>
              <a:t>-</a:t>
            </a:r>
            <a:r>
              <a:rPr lang="zh-CN" altLang="en-US" dirty="0"/>
              <a:t>诱导期：疗效评估</a:t>
            </a:r>
            <a:endParaRPr lang="en-US" altLang="zh-CN" dirty="0"/>
          </a:p>
        </p:txBody>
      </p:sp>
      <p:sp>
        <p:nvSpPr>
          <p:cNvPr id="27" name="文本占位符 26">
            <a:extLst>
              <a:ext uri="{FF2B5EF4-FFF2-40B4-BE49-F238E27FC236}">
                <a16:creationId xmlns:a16="http://schemas.microsoft.com/office/drawing/2014/main" id="{D76A70E7-C616-4225-835A-A718428B91BC}"/>
              </a:ext>
            </a:extLst>
          </p:cNvPr>
          <p:cNvSpPr>
            <a:spLocks noGrp="1"/>
          </p:cNvSpPr>
          <p:nvPr>
            <p:ph type="body" sz="quarter" idx="10"/>
          </p:nvPr>
        </p:nvSpPr>
        <p:spPr/>
        <p:txBody>
          <a:bodyPr/>
          <a:lstStyle/>
          <a:p>
            <a:r>
              <a:rPr lang="zh-CN" altLang="en-US" noProof="0" dirty="0"/>
              <a:t>中华医学会皮肤性病学分会</a:t>
            </a:r>
            <a:r>
              <a:rPr lang="en-US" altLang="zh-CN" noProof="0" dirty="0"/>
              <a:t>.中国银屑病生物治疗专家共识（2019）</a:t>
            </a:r>
          </a:p>
        </p:txBody>
      </p:sp>
      <p:grpSp>
        <p:nvGrpSpPr>
          <p:cNvPr id="20" name="组合 19">
            <a:extLst>
              <a:ext uri="{FF2B5EF4-FFF2-40B4-BE49-F238E27FC236}">
                <a16:creationId xmlns:a16="http://schemas.microsoft.com/office/drawing/2014/main" id="{2CAD8CAC-0BD1-4D58-80A8-4E763E89E7A1}"/>
              </a:ext>
            </a:extLst>
          </p:cNvPr>
          <p:cNvGrpSpPr/>
          <p:nvPr/>
        </p:nvGrpSpPr>
        <p:grpSpPr>
          <a:xfrm>
            <a:off x="587897" y="3616826"/>
            <a:ext cx="7927453" cy="2688119"/>
            <a:chOff x="488754" y="3390531"/>
            <a:chExt cx="7927453" cy="2688119"/>
          </a:xfrm>
        </p:grpSpPr>
        <p:cxnSp>
          <p:nvCxnSpPr>
            <p:cNvPr id="4" name="直线箭头连接符 3">
              <a:extLst>
                <a:ext uri="{FF2B5EF4-FFF2-40B4-BE49-F238E27FC236}">
                  <a16:creationId xmlns:a16="http://schemas.microsoft.com/office/drawing/2014/main" id="{8ABD7115-E7DC-5148-B0B0-1F52AF6680B6}"/>
                </a:ext>
              </a:extLst>
            </p:cNvPr>
            <p:cNvCxnSpPr>
              <a:cxnSpLocks/>
            </p:cNvCxnSpPr>
            <p:nvPr/>
          </p:nvCxnSpPr>
          <p:spPr>
            <a:xfrm>
              <a:off x="1034161" y="5321851"/>
              <a:ext cx="7215447" cy="0"/>
            </a:xfrm>
            <a:prstGeom prst="straightConnector1">
              <a:avLst/>
            </a:prstGeom>
            <a:ln w="38100">
              <a:solidFill>
                <a:srgbClr val="A9232D"/>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471FCDE0-B36C-8540-A108-10AD2B2DEABE}"/>
                </a:ext>
              </a:extLst>
            </p:cNvPr>
            <p:cNvSpPr txBox="1"/>
            <p:nvPr/>
          </p:nvSpPr>
          <p:spPr>
            <a:xfrm>
              <a:off x="2740886" y="5400713"/>
              <a:ext cx="47481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4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8</a:t>
              </a:r>
              <a:r>
                <a:rPr kumimoji="1" lang="zh-CN" altLang="en-US" sz="14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周</a:t>
              </a:r>
            </a:p>
          </p:txBody>
        </p:sp>
        <p:sp>
          <p:nvSpPr>
            <p:cNvPr id="6" name="文本框 5">
              <a:extLst>
                <a:ext uri="{FF2B5EF4-FFF2-40B4-BE49-F238E27FC236}">
                  <a16:creationId xmlns:a16="http://schemas.microsoft.com/office/drawing/2014/main" id="{28FCDB6C-ADB1-CB41-9980-C149EF75F211}"/>
                </a:ext>
              </a:extLst>
            </p:cNvPr>
            <p:cNvSpPr txBox="1"/>
            <p:nvPr/>
          </p:nvSpPr>
          <p:spPr>
            <a:xfrm>
              <a:off x="3366921" y="5400713"/>
              <a:ext cx="58541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4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10</a:t>
              </a:r>
              <a:r>
                <a:rPr kumimoji="1" lang="zh-CN" altLang="en-US" sz="14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周</a:t>
              </a:r>
            </a:p>
          </p:txBody>
        </p:sp>
        <p:sp>
          <p:nvSpPr>
            <p:cNvPr id="7" name="文本框 6">
              <a:extLst>
                <a:ext uri="{FF2B5EF4-FFF2-40B4-BE49-F238E27FC236}">
                  <a16:creationId xmlns:a16="http://schemas.microsoft.com/office/drawing/2014/main" id="{9DCDAB02-9D0E-8640-BF29-A0A231F6B044}"/>
                </a:ext>
              </a:extLst>
            </p:cNvPr>
            <p:cNvSpPr txBox="1"/>
            <p:nvPr/>
          </p:nvSpPr>
          <p:spPr>
            <a:xfrm>
              <a:off x="4894617" y="5400713"/>
              <a:ext cx="58541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4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12</a:t>
              </a:r>
              <a:r>
                <a:rPr kumimoji="1" lang="zh-CN" altLang="en-US" sz="14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周</a:t>
              </a:r>
            </a:p>
          </p:txBody>
        </p:sp>
        <p:sp>
          <p:nvSpPr>
            <p:cNvPr id="8" name="文本框 7">
              <a:extLst>
                <a:ext uri="{FF2B5EF4-FFF2-40B4-BE49-F238E27FC236}">
                  <a16:creationId xmlns:a16="http://schemas.microsoft.com/office/drawing/2014/main" id="{A4A49C77-9836-1944-AF97-892386267F99}"/>
                </a:ext>
              </a:extLst>
            </p:cNvPr>
            <p:cNvSpPr txBox="1"/>
            <p:nvPr/>
          </p:nvSpPr>
          <p:spPr>
            <a:xfrm>
              <a:off x="7375242" y="5412287"/>
              <a:ext cx="58541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4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16</a:t>
              </a:r>
              <a:r>
                <a:rPr kumimoji="1" lang="zh-CN" altLang="en-US" sz="14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周</a:t>
              </a:r>
            </a:p>
          </p:txBody>
        </p:sp>
        <p:sp>
          <p:nvSpPr>
            <p:cNvPr id="9" name="文本框 8">
              <a:extLst>
                <a:ext uri="{FF2B5EF4-FFF2-40B4-BE49-F238E27FC236}">
                  <a16:creationId xmlns:a16="http://schemas.microsoft.com/office/drawing/2014/main" id="{7F0A0BC3-D98F-274F-9979-470F28484583}"/>
                </a:ext>
              </a:extLst>
            </p:cNvPr>
            <p:cNvSpPr txBox="1"/>
            <p:nvPr/>
          </p:nvSpPr>
          <p:spPr>
            <a:xfrm>
              <a:off x="3066391" y="4355374"/>
              <a:ext cx="1253548" cy="530915"/>
            </a:xfrm>
            <a:prstGeom prst="rect">
              <a:avLst/>
            </a:prstGeom>
            <a:noFill/>
          </p:spPr>
          <p:txBody>
            <a:bodyPr wrap="none" rtlCol="0">
              <a:spAutoFit/>
            </a:bodyPr>
            <a:lstStyle/>
            <a:p>
              <a:pPr marL="0" marR="0" lvl="0" indent="0" algn="l" defTabSz="457200" rtl="0" eaLnBrk="1" fontAlgn="auto" latinLnBrk="0" hangingPunct="1">
                <a:spcBef>
                  <a:spcPts val="300"/>
                </a:spcBef>
                <a:buClrTx/>
                <a:buSzTx/>
                <a:buFontTx/>
                <a:buNone/>
                <a:tabLst/>
                <a:defRPr/>
              </a:pPr>
              <a:r>
                <a:rPr kumimoji="1"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8~10</a:t>
              </a:r>
              <a:r>
                <a:rPr kumimoji="1"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周</a:t>
              </a:r>
              <a:endParaRPr kumimoji="1" lang="en-US" altLang="zh-CN" sz="1400" b="1" i="0" u="none" strike="noStrike" kern="1200" cap="none" spc="0" normalizeH="0" baseline="30000" noProof="0" dirty="0">
                <a:ln>
                  <a:noFill/>
                </a:ln>
                <a:effectLst/>
                <a:uLnTx/>
                <a:uFillTx/>
                <a:latin typeface="Microsoft YaHei" panose="020B0503020204020204" pitchFamily="34" charset="-122"/>
                <a:ea typeface="Microsoft YaHei" panose="020B0503020204020204" pitchFamily="34" charset="-122"/>
                <a:cs typeface="+mn-cs"/>
              </a:endParaRPr>
            </a:p>
            <a:p>
              <a:pPr marL="108000" marR="0" lvl="0" indent="-108000" defTabSz="457200" rtl="0" eaLnBrk="1" fontAlgn="auto" latinLnBrk="0" hangingPunct="1">
                <a:spcBef>
                  <a:spcPts val="300"/>
                </a:spcBef>
                <a:buClrTx/>
                <a:buSzTx/>
                <a:buFont typeface="Arial" panose="020B0604020202020204" pitchFamily="34" charset="0"/>
                <a:buChar char="•"/>
                <a:tabLst/>
                <a:defRPr/>
              </a:pPr>
              <a:r>
                <a:rPr kumimoji="1" lang="zh-CN" altLang="en-US" sz="12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英夫利西单抗</a:t>
              </a:r>
            </a:p>
          </p:txBody>
        </p:sp>
        <p:sp>
          <p:nvSpPr>
            <p:cNvPr id="10" name="文本框 9">
              <a:extLst>
                <a:ext uri="{FF2B5EF4-FFF2-40B4-BE49-F238E27FC236}">
                  <a16:creationId xmlns:a16="http://schemas.microsoft.com/office/drawing/2014/main" id="{C53A994F-1576-0344-98DF-40C7478EC0EB}"/>
                </a:ext>
              </a:extLst>
            </p:cNvPr>
            <p:cNvSpPr txBox="1"/>
            <p:nvPr/>
          </p:nvSpPr>
          <p:spPr>
            <a:xfrm>
              <a:off x="4806740" y="3390531"/>
              <a:ext cx="1253548" cy="977191"/>
            </a:xfrm>
            <a:prstGeom prst="rect">
              <a:avLst/>
            </a:prstGeom>
            <a:noFill/>
          </p:spPr>
          <p:txBody>
            <a:bodyPr wrap="none" rtlCol="0">
              <a:spAutoFit/>
            </a:bodyPr>
            <a:lstStyle/>
            <a:p>
              <a:pPr marL="0" marR="0" lvl="0" indent="0" algn="l" defTabSz="457200" rtl="0" eaLnBrk="1" fontAlgn="auto" latinLnBrk="0" hangingPunct="1">
                <a:spcBef>
                  <a:spcPts val="300"/>
                </a:spcBef>
                <a:buClrTx/>
                <a:buSzTx/>
                <a:buFontTx/>
                <a:buNone/>
                <a:tabLst/>
                <a:defRPr/>
              </a:pPr>
              <a:r>
                <a:rPr kumimoji="1"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12</a:t>
              </a:r>
              <a:r>
                <a:rPr kumimoji="1"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周</a:t>
              </a:r>
              <a:endParaRPr kumimoji="1" lang="en-US" altLang="zh-CN" sz="1400" b="1" i="0" u="none" strike="noStrike" kern="1200" cap="none" spc="0" normalizeH="0" baseline="30000" noProof="0" dirty="0">
                <a:ln>
                  <a:noFill/>
                </a:ln>
                <a:effectLst/>
                <a:uLnTx/>
                <a:uFillTx/>
                <a:latin typeface="Microsoft YaHei" panose="020B0503020204020204" pitchFamily="34" charset="-122"/>
                <a:ea typeface="Microsoft YaHei" panose="020B0503020204020204" pitchFamily="34" charset="-122"/>
                <a:cs typeface="+mn-cs"/>
              </a:endParaRPr>
            </a:p>
            <a:p>
              <a:pPr marL="108000" indent="-108000" defTabSz="457200">
                <a:spcBef>
                  <a:spcPts val="300"/>
                </a:spcBef>
                <a:buFont typeface="Arial" panose="020B0604020202020204" pitchFamily="34" charset="0"/>
                <a:buChar char="•"/>
                <a:defRPr/>
              </a:pPr>
              <a:r>
                <a:rPr kumimoji="1" lang="zh-CN" altLang="en-US" sz="1200" dirty="0">
                  <a:latin typeface="Microsoft YaHei" panose="020B0503020204020204" pitchFamily="34" charset="-122"/>
                  <a:ea typeface="Microsoft YaHei" panose="020B0503020204020204" pitchFamily="34" charset="-122"/>
                </a:rPr>
                <a:t>司库奇尤单抗</a:t>
              </a:r>
              <a:endParaRPr kumimoji="1" lang="en-US" altLang="zh-CN" sz="1200" dirty="0">
                <a:latin typeface="Microsoft YaHei" panose="020B0503020204020204" pitchFamily="34" charset="-122"/>
                <a:ea typeface="Microsoft YaHei" panose="020B0503020204020204" pitchFamily="34" charset="-122"/>
              </a:endParaRPr>
            </a:p>
            <a:p>
              <a:pPr marL="108000" indent="-108000" defTabSz="457200">
                <a:spcBef>
                  <a:spcPts val="300"/>
                </a:spcBef>
                <a:buFont typeface="Arial" panose="020B0604020202020204" pitchFamily="34" charset="0"/>
                <a:buChar char="•"/>
                <a:defRPr/>
              </a:pPr>
              <a:r>
                <a:rPr kumimoji="1" lang="zh-CN" altLang="en-US" sz="1200" dirty="0">
                  <a:latin typeface="Microsoft YaHei" panose="020B0503020204020204" pitchFamily="34" charset="-122"/>
                  <a:ea typeface="Microsoft YaHei" panose="020B0503020204020204" pitchFamily="34" charset="-122"/>
                </a:rPr>
                <a:t>乌司奴单抗</a:t>
              </a:r>
              <a:endParaRPr kumimoji="1" lang="en-US" altLang="zh-CN" sz="1200" dirty="0">
                <a:latin typeface="Microsoft YaHei" panose="020B0503020204020204" pitchFamily="34" charset="-122"/>
                <a:ea typeface="Microsoft YaHei" panose="020B0503020204020204" pitchFamily="34" charset="-122"/>
              </a:endParaRPr>
            </a:p>
            <a:p>
              <a:pPr marL="108000" indent="-108000" defTabSz="457200">
                <a:spcBef>
                  <a:spcPts val="300"/>
                </a:spcBef>
                <a:buFont typeface="Arial" panose="020B0604020202020204" pitchFamily="34" charset="0"/>
                <a:buChar char="•"/>
                <a:defRPr/>
              </a:pPr>
              <a:r>
                <a:rPr kumimoji="1" lang="zh-CN" altLang="en-US" sz="1200" dirty="0">
                  <a:latin typeface="Microsoft YaHei" panose="020B0503020204020204" pitchFamily="34" charset="-122"/>
                  <a:ea typeface="Microsoft YaHei" panose="020B0503020204020204" pitchFamily="34" charset="-122"/>
                </a:rPr>
                <a:t>依奇珠单抗*</a:t>
              </a:r>
            </a:p>
          </p:txBody>
        </p:sp>
        <p:sp>
          <p:nvSpPr>
            <p:cNvPr id="11" name="文本框 10">
              <a:extLst>
                <a:ext uri="{FF2B5EF4-FFF2-40B4-BE49-F238E27FC236}">
                  <a16:creationId xmlns:a16="http://schemas.microsoft.com/office/drawing/2014/main" id="{62908E55-0205-BE40-A8D8-7308FFB0440A}"/>
                </a:ext>
              </a:extLst>
            </p:cNvPr>
            <p:cNvSpPr txBox="1"/>
            <p:nvPr/>
          </p:nvSpPr>
          <p:spPr>
            <a:xfrm>
              <a:off x="6101229" y="4375434"/>
              <a:ext cx="1099660" cy="754053"/>
            </a:xfrm>
            <a:prstGeom prst="rect">
              <a:avLst/>
            </a:prstGeom>
            <a:noFill/>
          </p:spPr>
          <p:txBody>
            <a:bodyPr wrap="none" rtlCol="0">
              <a:spAutoFit/>
            </a:bodyPr>
            <a:lstStyle/>
            <a:p>
              <a:pPr marL="0" marR="0" lvl="0" indent="0" algn="l" defTabSz="457200" rtl="0" eaLnBrk="1" fontAlgn="auto" latinLnBrk="0" hangingPunct="1">
                <a:spcBef>
                  <a:spcPts val="300"/>
                </a:spcBef>
                <a:buClrTx/>
                <a:buSzTx/>
                <a:buFontTx/>
                <a:buNone/>
                <a:tabLst/>
                <a:defRPr/>
              </a:pPr>
              <a:r>
                <a:rPr kumimoji="1"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12-16</a:t>
              </a:r>
              <a:r>
                <a:rPr kumimoji="1"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周</a:t>
              </a:r>
              <a:endParaRPr kumimoji="1"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108000" indent="-108000" defTabSz="457200">
                <a:spcBef>
                  <a:spcPts val="300"/>
                </a:spcBef>
                <a:buFont typeface="Arial" panose="020B0604020202020204" pitchFamily="34" charset="0"/>
                <a:buChar char="•"/>
                <a:defRPr/>
              </a:pPr>
              <a:r>
                <a:rPr kumimoji="1" lang="zh-CN" altLang="en-US" sz="1200" dirty="0">
                  <a:latin typeface="Microsoft YaHei" panose="020B0503020204020204" pitchFamily="34" charset="-122"/>
                  <a:ea typeface="Microsoft YaHei" panose="020B0503020204020204" pitchFamily="34" charset="-122"/>
                </a:rPr>
                <a:t>阿达木单抗</a:t>
              </a:r>
              <a:endParaRPr kumimoji="1" lang="en-US" altLang="zh-CN" sz="1200" dirty="0">
                <a:latin typeface="Microsoft YaHei" panose="020B0503020204020204" pitchFamily="34" charset="-122"/>
                <a:ea typeface="Microsoft YaHei" panose="020B0503020204020204" pitchFamily="34" charset="-122"/>
              </a:endParaRPr>
            </a:p>
            <a:p>
              <a:pPr marL="108000" indent="-108000" defTabSz="457200">
                <a:spcBef>
                  <a:spcPts val="300"/>
                </a:spcBef>
                <a:buFont typeface="Arial" panose="020B0604020202020204" pitchFamily="34" charset="0"/>
                <a:buChar char="•"/>
                <a:defRPr/>
              </a:pPr>
              <a:r>
                <a:rPr kumimoji="1" lang="zh-CN" altLang="en-US" sz="1200" dirty="0">
                  <a:latin typeface="Microsoft YaHei" panose="020B0503020204020204" pitchFamily="34" charset="-122"/>
                  <a:ea typeface="Microsoft YaHei" panose="020B0503020204020204" pitchFamily="34" charset="-122"/>
                </a:rPr>
                <a:t>依那西普</a:t>
              </a:r>
              <a:endParaRPr kumimoji="1" lang="en-US" altLang="zh-CN" sz="1200" dirty="0">
                <a:latin typeface="Microsoft YaHei" panose="020B0503020204020204" pitchFamily="34" charset="-122"/>
                <a:ea typeface="Microsoft YaHei" panose="020B0503020204020204" pitchFamily="34" charset="-122"/>
              </a:endParaRPr>
            </a:p>
          </p:txBody>
        </p:sp>
        <p:sp>
          <p:nvSpPr>
            <p:cNvPr id="12" name="椭圆 11">
              <a:extLst>
                <a:ext uri="{FF2B5EF4-FFF2-40B4-BE49-F238E27FC236}">
                  <a16:creationId xmlns:a16="http://schemas.microsoft.com/office/drawing/2014/main" id="{4ADC19DE-2847-984F-BE95-D45A86AA4215}"/>
                </a:ext>
              </a:extLst>
            </p:cNvPr>
            <p:cNvSpPr/>
            <p:nvPr/>
          </p:nvSpPr>
          <p:spPr>
            <a:xfrm>
              <a:off x="5062746" y="5009768"/>
              <a:ext cx="173781" cy="173781"/>
            </a:xfrm>
            <a:prstGeom prst="ellipse">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cxnSp>
          <p:nvCxnSpPr>
            <p:cNvPr id="13" name="直线箭头连接符 12">
              <a:extLst>
                <a:ext uri="{FF2B5EF4-FFF2-40B4-BE49-F238E27FC236}">
                  <a16:creationId xmlns:a16="http://schemas.microsoft.com/office/drawing/2014/main" id="{ACAEBB1E-2735-C14F-A04A-F7004338411B}"/>
                </a:ext>
              </a:extLst>
            </p:cNvPr>
            <p:cNvCxnSpPr>
              <a:cxnSpLocks/>
            </p:cNvCxnSpPr>
            <p:nvPr/>
          </p:nvCxnSpPr>
          <p:spPr>
            <a:xfrm flipV="1">
              <a:off x="5144628" y="4399138"/>
              <a:ext cx="0" cy="6125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a:extLst>
                <a:ext uri="{FF2B5EF4-FFF2-40B4-BE49-F238E27FC236}">
                  <a16:creationId xmlns:a16="http://schemas.microsoft.com/office/drawing/2014/main" id="{547F8EB9-79DA-3E46-A4C8-0345552A7B35}"/>
                </a:ext>
              </a:extLst>
            </p:cNvPr>
            <p:cNvCxnSpPr>
              <a:cxnSpLocks/>
            </p:cNvCxnSpPr>
            <p:nvPr/>
          </p:nvCxnSpPr>
          <p:spPr>
            <a:xfrm flipV="1">
              <a:off x="3313414" y="4907138"/>
              <a:ext cx="0" cy="3180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4">
              <a:extLst>
                <a:ext uri="{FF2B5EF4-FFF2-40B4-BE49-F238E27FC236}">
                  <a16:creationId xmlns:a16="http://schemas.microsoft.com/office/drawing/2014/main" id="{72098A9D-7122-2C48-AED5-7813C2640194}"/>
                </a:ext>
              </a:extLst>
            </p:cNvPr>
            <p:cNvCxnSpPr>
              <a:cxnSpLocks/>
            </p:cNvCxnSpPr>
            <p:nvPr/>
          </p:nvCxnSpPr>
          <p:spPr>
            <a:xfrm flipV="1">
              <a:off x="6464469" y="5034300"/>
              <a:ext cx="0" cy="330199"/>
            </a:xfrm>
            <a:prstGeom prst="straightConnector1">
              <a:avLst/>
            </a:prstGeom>
            <a:ln w="12700">
              <a:no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8972AECC-D63C-0247-B03A-52A42D5BC3CA}"/>
                </a:ext>
              </a:extLst>
            </p:cNvPr>
            <p:cNvSpPr txBox="1"/>
            <p:nvPr/>
          </p:nvSpPr>
          <p:spPr>
            <a:xfrm>
              <a:off x="488754" y="5042955"/>
              <a:ext cx="54373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开始</a:t>
              </a:r>
              <a:endParaRPr kumimoji="1" lang="en-US" altLang="zh-CN" sz="14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治疗</a:t>
              </a:r>
            </a:p>
          </p:txBody>
        </p:sp>
        <p:sp>
          <p:nvSpPr>
            <p:cNvPr id="18" name="圆角矩形 17">
              <a:extLst>
                <a:ext uri="{FF2B5EF4-FFF2-40B4-BE49-F238E27FC236}">
                  <a16:creationId xmlns:a16="http://schemas.microsoft.com/office/drawing/2014/main" id="{5A535F2A-612F-7A4C-80B8-03EFB8E16DBB}"/>
                </a:ext>
              </a:extLst>
            </p:cNvPr>
            <p:cNvSpPr/>
            <p:nvPr/>
          </p:nvSpPr>
          <p:spPr>
            <a:xfrm>
              <a:off x="5068775" y="5238867"/>
              <a:ext cx="2782658" cy="173598"/>
            </a:xfrm>
            <a:prstGeom prst="roundRect">
              <a:avLst>
                <a:gd name="adj" fmla="val 50000"/>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圆角矩形 18">
              <a:extLst>
                <a:ext uri="{FF2B5EF4-FFF2-40B4-BE49-F238E27FC236}">
                  <a16:creationId xmlns:a16="http://schemas.microsoft.com/office/drawing/2014/main" id="{AF247406-C39A-2C41-8276-84A2AD3874E7}"/>
                </a:ext>
              </a:extLst>
            </p:cNvPr>
            <p:cNvSpPr/>
            <p:nvPr/>
          </p:nvSpPr>
          <p:spPr>
            <a:xfrm>
              <a:off x="2911112" y="5230846"/>
              <a:ext cx="782053" cy="173598"/>
            </a:xfrm>
            <a:prstGeom prst="roundRect">
              <a:avLst>
                <a:gd name="adj" fmla="val 50000"/>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椭圆 20">
              <a:extLst>
                <a:ext uri="{FF2B5EF4-FFF2-40B4-BE49-F238E27FC236}">
                  <a16:creationId xmlns:a16="http://schemas.microsoft.com/office/drawing/2014/main" id="{12A80ACA-DC1E-3640-8DD1-57CEBEB2A9EF}"/>
                </a:ext>
              </a:extLst>
            </p:cNvPr>
            <p:cNvSpPr/>
            <p:nvPr/>
          </p:nvSpPr>
          <p:spPr>
            <a:xfrm>
              <a:off x="7645830" y="5011697"/>
              <a:ext cx="173781" cy="173781"/>
            </a:xfrm>
            <a:prstGeom prst="ellipse">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cxnSp>
          <p:nvCxnSpPr>
            <p:cNvPr id="22" name="直线箭头连接符 21">
              <a:extLst>
                <a:ext uri="{FF2B5EF4-FFF2-40B4-BE49-F238E27FC236}">
                  <a16:creationId xmlns:a16="http://schemas.microsoft.com/office/drawing/2014/main" id="{9CDFE43A-BB2E-0D48-B749-CEBA7B632BAC}"/>
                </a:ext>
              </a:extLst>
            </p:cNvPr>
            <p:cNvCxnSpPr>
              <a:cxnSpLocks/>
            </p:cNvCxnSpPr>
            <p:nvPr/>
          </p:nvCxnSpPr>
          <p:spPr>
            <a:xfrm flipV="1">
              <a:off x="7727712" y="4401067"/>
              <a:ext cx="0" cy="6125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F52DD236-693A-9A44-9B06-D17B7D71203A}"/>
                </a:ext>
              </a:extLst>
            </p:cNvPr>
            <p:cNvSpPr txBox="1"/>
            <p:nvPr/>
          </p:nvSpPr>
          <p:spPr>
            <a:xfrm>
              <a:off x="7092127" y="3818122"/>
              <a:ext cx="1324080" cy="530915"/>
            </a:xfrm>
            <a:prstGeom prst="rect">
              <a:avLst/>
            </a:prstGeom>
            <a:noFill/>
          </p:spPr>
          <p:txBody>
            <a:bodyPr wrap="square" rtlCol="0">
              <a:spAutoFit/>
            </a:bodyPr>
            <a:lstStyle/>
            <a:p>
              <a:pPr marL="0" marR="0" lvl="0" indent="0" algn="l" defTabSz="457200" rtl="0" eaLnBrk="1" fontAlgn="auto" latinLnBrk="0" hangingPunct="1">
                <a:spcBef>
                  <a:spcPts val="300"/>
                </a:spcBef>
                <a:buClrTx/>
                <a:buSzTx/>
                <a:buFontTx/>
                <a:buNone/>
                <a:tabLst/>
                <a:defRPr/>
              </a:pPr>
              <a:r>
                <a:rPr kumimoji="1"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16</a:t>
              </a:r>
              <a:r>
                <a:rPr kumimoji="1"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周</a:t>
              </a:r>
              <a:endParaRPr kumimoji="1" lang="en-US" altLang="zh-CN"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a:p>
              <a:pPr marL="108000" indent="-108000" defTabSz="457200">
                <a:spcBef>
                  <a:spcPts val="300"/>
                </a:spcBef>
                <a:buFont typeface="Arial" panose="020B0604020202020204" pitchFamily="34" charset="0"/>
                <a:buChar char="•"/>
                <a:defRPr/>
              </a:pPr>
              <a:r>
                <a:rPr kumimoji="1" lang="zh-CN" altLang="en-US" sz="1200" dirty="0">
                  <a:latin typeface="Microsoft YaHei" panose="020B0503020204020204" pitchFamily="34" charset="-122"/>
                  <a:ea typeface="Microsoft YaHei" panose="020B0503020204020204" pitchFamily="34" charset="-122"/>
                </a:rPr>
                <a:t>古塞奇尤单抗*</a:t>
              </a:r>
              <a:endParaRPr kumimoji="1" lang="en-US" altLang="zh-CN" sz="1200" dirty="0">
                <a:latin typeface="Microsoft YaHei" panose="020B0503020204020204" pitchFamily="34" charset="-122"/>
                <a:ea typeface="Microsoft YaHei" panose="020B0503020204020204" pitchFamily="34" charset="-122"/>
              </a:endParaRPr>
            </a:p>
          </p:txBody>
        </p:sp>
        <p:sp>
          <p:nvSpPr>
            <p:cNvPr id="24" name="文本框 23">
              <a:extLst>
                <a:ext uri="{FF2B5EF4-FFF2-40B4-BE49-F238E27FC236}">
                  <a16:creationId xmlns:a16="http://schemas.microsoft.com/office/drawing/2014/main" id="{D1D9A263-A64F-574A-8434-E3DABC2AA3AE}"/>
                </a:ext>
              </a:extLst>
            </p:cNvPr>
            <p:cNvSpPr txBox="1"/>
            <p:nvPr/>
          </p:nvSpPr>
          <p:spPr>
            <a:xfrm>
              <a:off x="488754" y="5817040"/>
              <a:ext cx="3704860"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11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*依据</a:t>
              </a:r>
              <a:r>
                <a:rPr kumimoji="1" lang="en-US" altLang="zh-CN" sz="11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2019AAD</a:t>
              </a:r>
              <a:r>
                <a:rPr kumimoji="1" lang="zh-CN" altLang="en-US" sz="11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1" lang="en-US" altLang="zh-CN" sz="11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NPF</a:t>
              </a:r>
              <a:r>
                <a:rPr kumimoji="1" lang="zh-CN" altLang="en-US" sz="11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指南中提及临床研究疗效评估时间</a:t>
              </a:r>
            </a:p>
          </p:txBody>
        </p:sp>
      </p:grpSp>
      <p:sp>
        <p:nvSpPr>
          <p:cNvPr id="3" name="矩形: 圆角 2">
            <a:extLst>
              <a:ext uri="{FF2B5EF4-FFF2-40B4-BE49-F238E27FC236}">
                <a16:creationId xmlns:a16="http://schemas.microsoft.com/office/drawing/2014/main" id="{FF918EC2-F450-4B93-A0A5-F1A3D666025D}"/>
              </a:ext>
            </a:extLst>
          </p:cNvPr>
          <p:cNvSpPr/>
          <p:nvPr/>
        </p:nvSpPr>
        <p:spPr>
          <a:xfrm>
            <a:off x="431800" y="1414780"/>
            <a:ext cx="41402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1.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诱导期疗效评估时间</a:t>
            </a:r>
          </a:p>
        </p:txBody>
      </p:sp>
      <p:sp>
        <p:nvSpPr>
          <p:cNvPr id="28" name="文本框 27">
            <a:extLst>
              <a:ext uri="{FF2B5EF4-FFF2-40B4-BE49-F238E27FC236}">
                <a16:creationId xmlns:a16="http://schemas.microsoft.com/office/drawing/2014/main" id="{E64B4278-476C-44D1-87DF-34714123911C}"/>
              </a:ext>
            </a:extLst>
          </p:cNvPr>
          <p:cNvSpPr txBox="1"/>
          <p:nvPr/>
        </p:nvSpPr>
        <p:spPr>
          <a:xfrm>
            <a:off x="881037" y="2110460"/>
            <a:ext cx="6557400" cy="1137220"/>
          </a:xfrm>
          <a:prstGeom prst="rect">
            <a:avLst/>
          </a:prstGeom>
          <a:noFill/>
        </p:spPr>
        <p:txBody>
          <a:bodyPr wrap="square" lIns="0" tIns="0" rIns="0" bIns="0" numCol="2">
            <a:noAutofit/>
          </a:bodyPr>
          <a:lstStyle/>
          <a:p>
            <a:pPr marL="216000" marR="0" lvl="1" indent="-216000" algn="l" defTabSz="914400" rtl="0" eaLnBrk="1" fontAlgn="auto" latinLnBrk="0" hangingPunct="1">
              <a:spcBef>
                <a:spcPts val="500"/>
              </a:spcBef>
              <a:spcAft>
                <a:spcPts val="0"/>
              </a:spcAft>
              <a:buClrTx/>
              <a:buSzTx/>
              <a:buFont typeface="Arial" panose="020B0604020202020204" pitchFamily="34" charset="0"/>
              <a:buChar char="•"/>
              <a:tabLst/>
              <a:defRPr/>
            </a:pP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英夫利西单抗第</a:t>
            </a:r>
            <a:r>
              <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8~10</a:t>
            </a: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周</a:t>
            </a:r>
            <a:endPar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a:p>
            <a:pPr marL="216000" marR="0" lvl="1" indent="-216000" algn="l" defTabSz="914400" rtl="0" eaLnBrk="1" fontAlgn="auto" latinLnBrk="0" hangingPunct="1">
              <a:spcBef>
                <a:spcPts val="500"/>
              </a:spcBef>
              <a:spcAft>
                <a:spcPts val="0"/>
              </a:spcAft>
              <a:buClrTx/>
              <a:buSzTx/>
              <a:buFont typeface="Arial" panose="020B0604020202020204" pitchFamily="34" charset="0"/>
              <a:buChar char="•"/>
              <a:tabLst/>
              <a:defRPr/>
            </a:pP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司库奇尤单抗第</a:t>
            </a:r>
            <a:r>
              <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12</a:t>
            </a: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周</a:t>
            </a:r>
            <a:endPar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a:p>
            <a:pPr marL="216000" marR="0" lvl="1" indent="-216000" algn="l" defTabSz="914400" rtl="0" eaLnBrk="1" fontAlgn="auto" latinLnBrk="0" hangingPunct="1">
              <a:spcBef>
                <a:spcPts val="500"/>
              </a:spcBef>
              <a:spcAft>
                <a:spcPts val="0"/>
              </a:spcAft>
              <a:buClrTx/>
              <a:buSzTx/>
              <a:buFont typeface="Arial" panose="020B0604020202020204" pitchFamily="34" charset="0"/>
              <a:buChar char="•"/>
              <a:tabLst/>
              <a:defRPr/>
            </a:pP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乌司奴单抗第</a:t>
            </a:r>
            <a:r>
              <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12</a:t>
            </a: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周</a:t>
            </a:r>
            <a:endPar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a:p>
            <a:pPr marL="216000" marR="0" lvl="1" indent="-216000" algn="l" defTabSz="914400" rtl="0" eaLnBrk="1" fontAlgn="auto" latinLnBrk="0" hangingPunct="1">
              <a:spcBef>
                <a:spcPts val="500"/>
              </a:spcBef>
              <a:spcAft>
                <a:spcPts val="0"/>
              </a:spcAft>
              <a:buClrTx/>
              <a:buSzTx/>
              <a:buFont typeface="Arial" panose="020B0604020202020204" pitchFamily="34" charset="0"/>
              <a:buChar char="•"/>
              <a:tabLst/>
              <a:defRPr/>
            </a:pP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依奇珠单抗第</a:t>
            </a:r>
            <a:r>
              <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12</a:t>
            </a: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周</a:t>
            </a:r>
            <a:endPar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a:p>
            <a:pPr marL="216000" marR="0" lvl="1" indent="-216000" algn="l" defTabSz="914400" rtl="0" eaLnBrk="1" fontAlgn="auto" latinLnBrk="0" hangingPunct="1">
              <a:spcBef>
                <a:spcPts val="500"/>
              </a:spcBef>
              <a:spcAft>
                <a:spcPts val="0"/>
              </a:spcAft>
              <a:buClrTx/>
              <a:buSzTx/>
              <a:buFont typeface="Arial" panose="020B0604020202020204" pitchFamily="34" charset="0"/>
              <a:buChar char="•"/>
              <a:tabLst/>
              <a:defRPr/>
            </a:pP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阿达木单抗第</a:t>
            </a:r>
            <a:r>
              <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12~16</a:t>
            </a: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周</a:t>
            </a:r>
            <a:endPar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a:p>
            <a:pPr marL="216000" marR="0" lvl="1" indent="-216000" algn="l" defTabSz="914400" rtl="0" eaLnBrk="1" fontAlgn="auto" latinLnBrk="0" hangingPunct="1">
              <a:spcBef>
                <a:spcPts val="500"/>
              </a:spcBef>
              <a:spcAft>
                <a:spcPts val="0"/>
              </a:spcAft>
              <a:buClrTx/>
              <a:buSzTx/>
              <a:buFont typeface="Arial" panose="020B0604020202020204" pitchFamily="34" charset="0"/>
              <a:buChar char="•"/>
              <a:tabLst/>
              <a:defRPr/>
            </a:pP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依那西普第</a:t>
            </a:r>
            <a:r>
              <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12~16</a:t>
            </a: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周</a:t>
            </a:r>
            <a:endPar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a:p>
            <a:pPr marL="216000" marR="0" lvl="1" indent="-216000" algn="l" defTabSz="914400" rtl="0" eaLnBrk="1" fontAlgn="auto" latinLnBrk="0" hangingPunct="1">
              <a:spcBef>
                <a:spcPts val="500"/>
              </a:spcBef>
              <a:spcAft>
                <a:spcPts val="0"/>
              </a:spcAft>
              <a:buClrTx/>
              <a:buSzTx/>
              <a:buFont typeface="Arial" panose="020B0604020202020204" pitchFamily="34" charset="0"/>
              <a:buChar char="•"/>
              <a:tabLst/>
              <a:defRPr/>
            </a:pP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古塞奇尤单抗第</a:t>
            </a:r>
            <a:r>
              <a:rPr kumimoji="1" lang="en-US" altLang="zh-CN"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16</a:t>
            </a:r>
            <a:r>
              <a:rPr kumimoji="1" lang="zh-CN" altLang="en-US" sz="15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周</a:t>
            </a:r>
          </a:p>
        </p:txBody>
      </p:sp>
    </p:spTree>
    <p:extLst>
      <p:ext uri="{BB962C8B-B14F-4D97-AF65-F5344CB8AC3E}">
        <p14:creationId xmlns:p14="http://schemas.microsoft.com/office/powerpoint/2010/main" val="426995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p:custDataLst>
              <p:tags r:id="rId2"/>
            </p:custDataLst>
            <p:extLst>
              <p:ext uri="{D42A27DB-BD31-4B8C-83A1-F6EECF244321}">
                <p14:modId xmlns:p14="http://schemas.microsoft.com/office/powerpoint/2010/main" val="3771301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39" name="think-cell 幻灯片" r:id="rId4" imgW="225" imgH="225" progId="TCLayout.ActiveDocument.1">
                  <p:embed/>
                </p:oleObj>
              </mc:Choice>
              <mc:Fallback>
                <p:oleObj name="think-cell 幻灯片" r:id="rId4" imgW="225" imgH="22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p:cNvSpPr>
            <a:spLocks noGrp="1"/>
          </p:cNvSpPr>
          <p:nvPr>
            <p:ph type="title"/>
          </p:nvPr>
        </p:nvSpPr>
        <p:spPr/>
        <p:txBody>
          <a:bodyPr/>
          <a:lstStyle/>
          <a:p>
            <a:r>
              <a:rPr lang="zh-CN" altLang="en-US" dirty="0"/>
              <a:t>一、银屑病的治疗目的与原则</a:t>
            </a:r>
            <a:endParaRPr lang="en-US" dirty="0"/>
          </a:p>
        </p:txBody>
      </p:sp>
      <p:sp>
        <p:nvSpPr>
          <p:cNvPr id="10" name="文本占位符 9">
            <a:extLst>
              <a:ext uri="{FF2B5EF4-FFF2-40B4-BE49-F238E27FC236}">
                <a16:creationId xmlns:a16="http://schemas.microsoft.com/office/drawing/2014/main" id="{D5B52426-523A-452D-A678-CC0216DA4837}"/>
              </a:ext>
            </a:extLst>
          </p:cNvPr>
          <p:cNvSpPr>
            <a:spLocks noGrp="1"/>
          </p:cNvSpPr>
          <p:nvPr>
            <p:ph type="body" sz="quarter" idx="10"/>
          </p:nvPr>
        </p:nvSpPr>
        <p:spPr/>
        <p:txBody>
          <a:bodyPr/>
          <a:lstStyle/>
          <a:p>
            <a:r>
              <a:rPr lang="zh-CN" altLang="en-US" noProof="0" dirty="0"/>
              <a:t>中国银屑病诊疗指南（</a:t>
            </a:r>
            <a:r>
              <a:rPr lang="en-US" altLang="zh-CN" noProof="0" dirty="0"/>
              <a:t>2018</a:t>
            </a:r>
            <a:r>
              <a:rPr lang="zh-CN" altLang="en-US" noProof="0" dirty="0"/>
              <a:t>完整版）</a:t>
            </a:r>
          </a:p>
        </p:txBody>
      </p:sp>
      <p:grpSp>
        <p:nvGrpSpPr>
          <p:cNvPr id="41" name="组合 40">
            <a:extLst>
              <a:ext uri="{FF2B5EF4-FFF2-40B4-BE49-F238E27FC236}">
                <a16:creationId xmlns:a16="http://schemas.microsoft.com/office/drawing/2014/main" id="{4400D713-60B8-4352-8B8F-67B40ACB29A0}"/>
              </a:ext>
            </a:extLst>
          </p:cNvPr>
          <p:cNvGrpSpPr/>
          <p:nvPr/>
        </p:nvGrpSpPr>
        <p:grpSpPr>
          <a:xfrm>
            <a:off x="773991" y="1513115"/>
            <a:ext cx="7596019" cy="4557486"/>
            <a:chOff x="570081" y="1485901"/>
            <a:chExt cx="8003840" cy="4802171"/>
          </a:xfrm>
        </p:grpSpPr>
        <p:sp>
          <p:nvSpPr>
            <p:cNvPr id="16" name="矩形: 圆角 15">
              <a:extLst>
                <a:ext uri="{FF2B5EF4-FFF2-40B4-BE49-F238E27FC236}">
                  <a16:creationId xmlns:a16="http://schemas.microsoft.com/office/drawing/2014/main" id="{D85376CA-816C-4552-8FAA-C543C435EF9C}"/>
                </a:ext>
              </a:extLst>
            </p:cNvPr>
            <p:cNvSpPr/>
            <p:nvPr/>
          </p:nvSpPr>
          <p:spPr>
            <a:xfrm>
              <a:off x="570081" y="1620096"/>
              <a:ext cx="3799428" cy="4667976"/>
            </a:xfrm>
            <a:prstGeom prst="roundRect">
              <a:avLst>
                <a:gd name="adj" fmla="val 2851"/>
              </a:avLst>
            </a:prstGeom>
            <a:solidFill>
              <a:schemeClr val="bg1"/>
            </a:solidFill>
            <a:ln w="12700" cap="flat" cmpd="sng" algn="ctr">
              <a:noFill/>
              <a:prstDash val="solid"/>
              <a:miter lim="800000"/>
            </a:ln>
            <a:effectLst>
              <a:outerShdw blurRad="190500" algn="ctr" rotWithShape="0">
                <a:schemeClr val="bg1">
                  <a:lumMod val="50000"/>
                  <a:alpha val="20000"/>
                </a:schemeClr>
              </a:outerShdw>
            </a:effectLst>
          </p:spPr>
          <p:txBody>
            <a:bodyPr lIns="252000" tIns="792000" rIns="252000" rtlCol="0" anchor="t"/>
            <a:lstStyle/>
            <a:p>
              <a:pPr>
                <a:lnSpc>
                  <a:spcPct val="125000"/>
                </a:lnSpc>
                <a:spcBef>
                  <a:spcPts val="600"/>
                </a:spcBef>
              </a:pPr>
              <a:r>
                <a:rPr lang="zh-CN" altLang="en-US" dirty="0">
                  <a:solidFill>
                    <a:prstClr val="black"/>
                  </a:solidFill>
                  <a:latin typeface="Arial"/>
                  <a:ea typeface="微软雅黑"/>
                </a:rPr>
                <a:t>控制和稳定病情，减缓向全身发展的进程；消除或减轻红斑、鳞屑、斑块等皮损；避免复发或诱发加重的因素；减少不良反应；提高生活质量。</a:t>
              </a:r>
            </a:p>
          </p:txBody>
        </p:sp>
        <p:sp>
          <p:nvSpPr>
            <p:cNvPr id="21" name="矩形: 圆角 20">
              <a:extLst>
                <a:ext uri="{FF2B5EF4-FFF2-40B4-BE49-F238E27FC236}">
                  <a16:creationId xmlns:a16="http://schemas.microsoft.com/office/drawing/2014/main" id="{809ACD4C-8C5E-43C3-B757-7F64B1D05263}"/>
                </a:ext>
              </a:extLst>
            </p:cNvPr>
            <p:cNvSpPr/>
            <p:nvPr/>
          </p:nvSpPr>
          <p:spPr>
            <a:xfrm>
              <a:off x="4774491" y="1620096"/>
              <a:ext cx="3799428" cy="4667975"/>
            </a:xfrm>
            <a:prstGeom prst="roundRect">
              <a:avLst>
                <a:gd name="adj" fmla="val 3679"/>
              </a:avLst>
            </a:prstGeom>
            <a:solidFill>
              <a:schemeClr val="bg1"/>
            </a:solidFill>
            <a:ln w="12700" cap="flat" cmpd="sng" algn="ctr">
              <a:noFill/>
              <a:prstDash val="solid"/>
              <a:miter lim="800000"/>
            </a:ln>
            <a:effectLst>
              <a:outerShdw blurRad="190500" algn="ctr" rotWithShape="0">
                <a:schemeClr val="bg1">
                  <a:lumMod val="50000"/>
                  <a:alpha val="20000"/>
                </a:schemeClr>
              </a:outerShdw>
            </a:effectLst>
          </p:spPr>
          <p:txBody>
            <a:bodyPr lIns="216000" tIns="792000" rIns="216000" rtlCol="0" anchor="t"/>
            <a:lstStyle/>
            <a:p>
              <a:pPr marL="342900" indent="-342900">
                <a:lnSpc>
                  <a:spcPct val="125000"/>
                </a:lnSpc>
                <a:spcBef>
                  <a:spcPts val="600"/>
                </a:spcBef>
                <a:buFont typeface="+mj-ea"/>
                <a:buAutoNum type="circleNumDbPlain"/>
              </a:pPr>
              <a:r>
                <a:rPr lang="zh-CN" altLang="en-US" dirty="0">
                  <a:solidFill>
                    <a:prstClr val="black"/>
                  </a:solidFill>
                  <a:latin typeface="Arial"/>
                  <a:ea typeface="微软雅黑"/>
                </a:rPr>
                <a:t>正规，强调使用指南推荐的治疗药物或方法；</a:t>
              </a:r>
              <a:endParaRPr lang="en-US" altLang="zh-CN" dirty="0">
                <a:solidFill>
                  <a:prstClr val="black"/>
                </a:solidFill>
                <a:latin typeface="Arial"/>
                <a:ea typeface="微软雅黑"/>
              </a:endParaRPr>
            </a:p>
            <a:p>
              <a:pPr marL="342900" indent="-342900">
                <a:lnSpc>
                  <a:spcPct val="125000"/>
                </a:lnSpc>
                <a:spcBef>
                  <a:spcPts val="600"/>
                </a:spcBef>
                <a:buFont typeface="+mj-ea"/>
                <a:buAutoNum type="circleNumDbPlain"/>
              </a:pPr>
              <a:r>
                <a:rPr lang="zh-CN" altLang="en-US" dirty="0">
                  <a:solidFill>
                    <a:prstClr val="black"/>
                  </a:solidFill>
                  <a:latin typeface="Arial"/>
                  <a:ea typeface="微软雅黑"/>
                </a:rPr>
                <a:t>安全，以确保安全为首要，尽量避免不良反应；</a:t>
              </a:r>
              <a:endParaRPr lang="en-US" altLang="zh-CN" dirty="0">
                <a:solidFill>
                  <a:prstClr val="black"/>
                </a:solidFill>
                <a:latin typeface="Arial"/>
                <a:ea typeface="微软雅黑"/>
              </a:endParaRPr>
            </a:p>
            <a:p>
              <a:pPr marL="342900" indent="-342900">
                <a:lnSpc>
                  <a:spcPct val="125000"/>
                </a:lnSpc>
                <a:spcBef>
                  <a:spcPts val="600"/>
                </a:spcBef>
                <a:buFont typeface="+mj-ea"/>
                <a:buAutoNum type="circleNumDbPlain"/>
              </a:pPr>
              <a:r>
                <a:rPr lang="zh-CN" altLang="en-US" dirty="0">
                  <a:solidFill>
                    <a:prstClr val="black"/>
                  </a:solidFill>
                  <a:latin typeface="Arial"/>
                  <a:ea typeface="微软雅黑"/>
                </a:rPr>
                <a:t>个体化，应综合考量患者的病情、需求、耐受性、经济承受能力、既往治疗史和药物不良反应等制定合理的治疗方案。</a:t>
              </a:r>
            </a:p>
          </p:txBody>
        </p:sp>
        <p:sp>
          <p:nvSpPr>
            <p:cNvPr id="27" name="矩形: 圆顶角 26">
              <a:extLst>
                <a:ext uri="{FF2B5EF4-FFF2-40B4-BE49-F238E27FC236}">
                  <a16:creationId xmlns:a16="http://schemas.microsoft.com/office/drawing/2014/main" id="{E4E8AAC8-BD2D-42E1-A137-D2A15C8D59BA}"/>
                </a:ext>
              </a:extLst>
            </p:cNvPr>
            <p:cNvSpPr/>
            <p:nvPr/>
          </p:nvSpPr>
          <p:spPr>
            <a:xfrm>
              <a:off x="570082" y="1485901"/>
              <a:ext cx="3799428" cy="821870"/>
            </a:xfrm>
            <a:prstGeom prst="round2SameRect">
              <a:avLst/>
            </a:prstGeom>
            <a:solidFill>
              <a:srgbClr val="A9232D"/>
            </a:solidFill>
            <a:ln/>
            <a:effectLst/>
          </p:spPr>
          <p:style>
            <a:lnRef idx="0">
              <a:schemeClr val="accent2"/>
            </a:lnRef>
            <a:fillRef idx="3">
              <a:schemeClr val="accent2"/>
            </a:fillRef>
            <a:effectRef idx="3">
              <a:schemeClr val="accent2"/>
            </a:effectRef>
            <a:fontRef idx="minor">
              <a:schemeClr val="lt1"/>
            </a:fontRef>
          </p:style>
          <p:txBody>
            <a:bodyPr lIns="504000" rtlCol="0" anchor="ctr"/>
            <a:lstStyle/>
            <a:p>
              <a:pPr algn="ctr"/>
              <a:r>
                <a:rPr lang="zh-CN" altLang="en-US" sz="2200" b="1" dirty="0">
                  <a:latin typeface="微软雅黑" panose="020B0503020204020204" pitchFamily="34" charset="-122"/>
                  <a:ea typeface="微软雅黑" panose="020B0503020204020204" pitchFamily="34" charset="-122"/>
                </a:rPr>
                <a:t>治疗目的</a:t>
              </a:r>
            </a:p>
          </p:txBody>
        </p:sp>
        <p:pic>
          <p:nvPicPr>
            <p:cNvPr id="23" name="图形 22" descr="靶心">
              <a:extLst>
                <a:ext uri="{FF2B5EF4-FFF2-40B4-BE49-F238E27FC236}">
                  <a16:creationId xmlns:a16="http://schemas.microsoft.com/office/drawing/2014/main" id="{42BC667A-D725-449C-A68E-4A87B819DD5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540338" y="1657683"/>
              <a:ext cx="478306" cy="478306"/>
            </a:xfrm>
            <a:prstGeom prst="rect">
              <a:avLst/>
            </a:prstGeom>
          </p:spPr>
        </p:pic>
        <p:sp>
          <p:nvSpPr>
            <p:cNvPr id="36" name="矩形: 圆顶角 35">
              <a:extLst>
                <a:ext uri="{FF2B5EF4-FFF2-40B4-BE49-F238E27FC236}">
                  <a16:creationId xmlns:a16="http://schemas.microsoft.com/office/drawing/2014/main" id="{03C52A12-BB68-4D75-9C24-F559A4774E45}"/>
                </a:ext>
              </a:extLst>
            </p:cNvPr>
            <p:cNvSpPr/>
            <p:nvPr/>
          </p:nvSpPr>
          <p:spPr>
            <a:xfrm>
              <a:off x="4774491" y="1485901"/>
              <a:ext cx="3799430" cy="821870"/>
            </a:xfrm>
            <a:prstGeom prst="round2SameRect">
              <a:avLst/>
            </a:prstGeom>
            <a:solidFill>
              <a:srgbClr val="A9232D"/>
            </a:solidFill>
            <a:ln/>
            <a:effectLst/>
          </p:spPr>
          <p:style>
            <a:lnRef idx="0">
              <a:schemeClr val="accent2"/>
            </a:lnRef>
            <a:fillRef idx="3">
              <a:schemeClr val="accent2"/>
            </a:fillRef>
            <a:effectRef idx="3">
              <a:schemeClr val="accent2"/>
            </a:effectRef>
            <a:fontRef idx="minor">
              <a:schemeClr val="lt1"/>
            </a:fontRef>
          </p:style>
          <p:txBody>
            <a:bodyPr lIns="504000" rtlCol="0" anchor="ctr"/>
            <a:lstStyle/>
            <a:p>
              <a:pPr algn="ctr"/>
              <a:r>
                <a:rPr lang="zh-CN" altLang="en-US" sz="2200" b="1" dirty="0">
                  <a:latin typeface="微软雅黑" panose="020B0503020204020204" pitchFamily="34" charset="-122"/>
                  <a:ea typeface="微软雅黑" panose="020B0503020204020204" pitchFamily="34" charset="-122"/>
                </a:rPr>
                <a:t>治疗原则</a:t>
              </a:r>
            </a:p>
          </p:txBody>
        </p:sp>
        <p:pic>
          <p:nvPicPr>
            <p:cNvPr id="25" name="图形 24">
              <a:extLst>
                <a:ext uri="{FF2B5EF4-FFF2-40B4-BE49-F238E27FC236}">
                  <a16:creationId xmlns:a16="http://schemas.microsoft.com/office/drawing/2014/main" id="{BC8B5AD4-8F0B-4A68-BB7E-C4AD6FCD3D5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785178" y="1694206"/>
              <a:ext cx="352315" cy="405261"/>
            </a:xfrm>
            <a:prstGeom prst="rect">
              <a:avLst/>
            </a:prstGeom>
          </p:spPr>
        </p:pic>
      </p:grpSp>
    </p:spTree>
    <p:extLst>
      <p:ext uri="{BB962C8B-B14F-4D97-AF65-F5344CB8AC3E}">
        <p14:creationId xmlns:p14="http://schemas.microsoft.com/office/powerpoint/2010/main" val="2952112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2F806E-C3E2-9D4C-82AD-969767739729}"/>
              </a:ext>
            </a:extLst>
          </p:cNvPr>
          <p:cNvSpPr>
            <a:spLocks noGrp="1"/>
          </p:cNvSpPr>
          <p:nvPr>
            <p:ph type="title"/>
          </p:nvPr>
        </p:nvSpPr>
        <p:spPr/>
        <p:txBody>
          <a:bodyPr/>
          <a:lstStyle/>
          <a:p>
            <a:r>
              <a:rPr lang="zh-CN" altLang="en-US" dirty="0"/>
              <a:t>七、银屑病生物治疗</a:t>
            </a:r>
            <a:r>
              <a:rPr lang="en-US" altLang="zh-CN" dirty="0"/>
              <a:t>-</a:t>
            </a:r>
            <a:r>
              <a:rPr lang="zh-CN" altLang="en-US" dirty="0"/>
              <a:t>诱导期：疗效评估</a:t>
            </a:r>
          </a:p>
        </p:txBody>
      </p:sp>
      <p:sp>
        <p:nvSpPr>
          <p:cNvPr id="8" name="文本占位符 7">
            <a:extLst>
              <a:ext uri="{FF2B5EF4-FFF2-40B4-BE49-F238E27FC236}">
                <a16:creationId xmlns:a16="http://schemas.microsoft.com/office/drawing/2014/main" id="{CD69D82B-4148-475C-BC63-CE119C25F5B6}"/>
              </a:ext>
            </a:extLst>
          </p:cNvPr>
          <p:cNvSpPr>
            <a:spLocks noGrp="1"/>
          </p:cNvSpPr>
          <p:nvPr>
            <p:ph type="body" sz="quarter" idx="10"/>
          </p:nvPr>
        </p:nvSpPr>
        <p:spPr/>
        <p:txBody>
          <a:bodyPr/>
          <a:lstStyle/>
          <a:p>
            <a:r>
              <a:rPr lang="da-DK" altLang="zh-CN" noProof="0" dirty="0">
                <a:sym typeface="Microsoft YaHei" panose="020B0503020204020204" pitchFamily="34" charset="-122"/>
              </a:rPr>
              <a:t>Amatore F, et al. J Eur Acad Dermatol Venereol. 2019, 33(3):464-483</a:t>
            </a:r>
            <a:r>
              <a:rPr lang="en-US" altLang="zh-CN" noProof="0" dirty="0">
                <a:sym typeface="Microsoft YaHei" panose="020B0503020204020204" pitchFamily="34" charset="-122"/>
              </a:rPr>
              <a:t>.</a:t>
            </a:r>
          </a:p>
        </p:txBody>
      </p:sp>
      <p:sp>
        <p:nvSpPr>
          <p:cNvPr id="3" name="矩形: 圆角 2">
            <a:extLst>
              <a:ext uri="{FF2B5EF4-FFF2-40B4-BE49-F238E27FC236}">
                <a16:creationId xmlns:a16="http://schemas.microsoft.com/office/drawing/2014/main" id="{D64FD4CB-A44F-489D-82BE-C260D32E0C24}"/>
              </a:ext>
            </a:extLst>
          </p:cNvPr>
          <p:cNvSpPr/>
          <p:nvPr/>
        </p:nvSpPr>
        <p:spPr>
          <a:xfrm>
            <a:off x="431800" y="1701800"/>
            <a:ext cx="8265704" cy="426085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0983FD57-9162-47E4-88C4-F656AF237B5C}"/>
              </a:ext>
            </a:extLst>
          </p:cNvPr>
          <p:cNvSpPr/>
          <p:nvPr/>
        </p:nvSpPr>
        <p:spPr>
          <a:xfrm>
            <a:off x="431800" y="1414780"/>
            <a:ext cx="41402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2.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疗效评估指标</a:t>
            </a:r>
          </a:p>
        </p:txBody>
      </p:sp>
      <p:sp>
        <p:nvSpPr>
          <p:cNvPr id="35" name="矩形 34">
            <a:extLst>
              <a:ext uri="{FF2B5EF4-FFF2-40B4-BE49-F238E27FC236}">
                <a16:creationId xmlns:a16="http://schemas.microsoft.com/office/drawing/2014/main" id="{E4F6851A-F1FA-6C4A-AFEE-2D6A1081F440}"/>
              </a:ext>
            </a:extLst>
          </p:cNvPr>
          <p:cNvSpPr/>
          <p:nvPr/>
        </p:nvSpPr>
        <p:spPr>
          <a:xfrm>
            <a:off x="2783690" y="2428191"/>
            <a:ext cx="3576620" cy="400110"/>
          </a:xfrm>
          <a:prstGeom prst="rect">
            <a:avLst/>
          </a:prstGeom>
        </p:spPr>
        <p:txBody>
          <a:bodyPr wrap="none">
            <a:spAutoFit/>
          </a:bodyPr>
          <a:lstStyle/>
          <a:p>
            <a:pPr algn="ctr"/>
            <a:r>
              <a:rPr kumimoji="1" lang="en-US" altLang="zh-CN" sz="2000" b="1" dirty="0">
                <a:latin typeface="Arial" panose="020B0604020202020204" pitchFamily="34" charset="0"/>
                <a:ea typeface="微软雅黑" panose="020B0503020204020204" pitchFamily="34" charset="-122"/>
                <a:cs typeface="+mn-ea"/>
                <a:sym typeface="+mn-lt"/>
              </a:rPr>
              <a:t>2019</a:t>
            </a:r>
            <a:r>
              <a:rPr kumimoji="1" lang="zh-CN" altLang="en-US" sz="2000" b="1" dirty="0">
                <a:latin typeface="Arial" panose="020B0604020202020204" pitchFamily="34" charset="0"/>
                <a:ea typeface="微软雅黑" panose="020B0503020204020204" pitchFamily="34" charset="-122"/>
                <a:cs typeface="+mn-ea"/>
                <a:sym typeface="+mn-lt"/>
              </a:rPr>
              <a:t>法国银屑病系统治疗指南</a:t>
            </a:r>
            <a:endParaRPr kumimoji="1" lang="zh-CN" altLang="en-US" sz="2000" b="1" baseline="30000" dirty="0">
              <a:latin typeface="Arial" panose="020B0604020202020204" pitchFamily="34" charset="0"/>
              <a:ea typeface="微软雅黑" panose="020B0503020204020204" pitchFamily="34" charset="-122"/>
              <a:cs typeface="+mn-ea"/>
              <a:sym typeface="+mn-lt"/>
            </a:endParaRPr>
          </a:p>
        </p:txBody>
      </p:sp>
      <p:sp>
        <p:nvSpPr>
          <p:cNvPr id="36" name="圆角矩形 35">
            <a:extLst>
              <a:ext uri="{FF2B5EF4-FFF2-40B4-BE49-F238E27FC236}">
                <a16:creationId xmlns:a16="http://schemas.microsoft.com/office/drawing/2014/main" id="{BFAD1841-717E-D343-B885-F0898BBE5F69}"/>
              </a:ext>
            </a:extLst>
          </p:cNvPr>
          <p:cNvSpPr/>
          <p:nvPr/>
        </p:nvSpPr>
        <p:spPr>
          <a:xfrm>
            <a:off x="1064033" y="3043659"/>
            <a:ext cx="1871662" cy="471487"/>
          </a:xfrm>
          <a:prstGeom prst="roundRect">
            <a:avLst/>
          </a:prstGeom>
          <a:solidFill>
            <a:srgbClr val="FEFCFC"/>
          </a:solidFill>
          <a:ln w="12700">
            <a:solidFill>
              <a:srgbClr val="A92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zh-CN" sz="1600" b="1" dirty="0">
                <a:solidFill>
                  <a:srgbClr val="A9232D"/>
                </a:solidFill>
                <a:latin typeface="Arial" panose="020B0604020202020204" pitchFamily="34" charset="0"/>
                <a:ea typeface="微软雅黑" panose="020B0503020204020204" pitchFamily="34" charset="-122"/>
              </a:rPr>
              <a:t>Δ </a:t>
            </a:r>
            <a:r>
              <a:rPr lang="en-US" altLang="zh-CN" sz="1600" b="1" dirty="0">
                <a:solidFill>
                  <a:srgbClr val="A9232D"/>
                </a:solidFill>
                <a:latin typeface="Arial" panose="020B0604020202020204" pitchFamily="34" charset="0"/>
                <a:ea typeface="微软雅黑" panose="020B0503020204020204" pitchFamily="34" charset="-122"/>
              </a:rPr>
              <a:t>PASI</a:t>
            </a:r>
            <a:r>
              <a:rPr lang="zh-CN" altLang="en-US" sz="1600" b="1" dirty="0">
                <a:solidFill>
                  <a:srgbClr val="A9232D"/>
                </a:solidFill>
                <a:latin typeface="Arial" panose="020B0604020202020204" pitchFamily="34" charset="0"/>
                <a:ea typeface="微软雅黑" panose="020B0503020204020204" pitchFamily="34" charset="-122"/>
              </a:rPr>
              <a:t>＜</a:t>
            </a:r>
            <a:r>
              <a:rPr lang="en-US" altLang="zh-CN" sz="1600" b="1" dirty="0">
                <a:solidFill>
                  <a:srgbClr val="A9232D"/>
                </a:solidFill>
                <a:latin typeface="Arial" panose="020B0604020202020204" pitchFamily="34" charset="0"/>
                <a:ea typeface="微软雅黑" panose="020B0503020204020204" pitchFamily="34" charset="-122"/>
              </a:rPr>
              <a:t>75</a:t>
            </a:r>
            <a:endParaRPr lang="zh-CN" altLang="en-US" sz="1600" b="1" dirty="0">
              <a:solidFill>
                <a:srgbClr val="A9232D"/>
              </a:solidFill>
              <a:latin typeface="Arial" panose="020B0604020202020204" pitchFamily="34" charset="0"/>
              <a:ea typeface="微软雅黑" panose="020B0503020204020204" pitchFamily="34" charset="-122"/>
            </a:endParaRPr>
          </a:p>
        </p:txBody>
      </p:sp>
      <p:sp>
        <p:nvSpPr>
          <p:cNvPr id="37" name="圆角矩形 36">
            <a:extLst>
              <a:ext uri="{FF2B5EF4-FFF2-40B4-BE49-F238E27FC236}">
                <a16:creationId xmlns:a16="http://schemas.microsoft.com/office/drawing/2014/main" id="{2AFE050D-5E79-1843-89B2-4FD823E6CFA0}"/>
              </a:ext>
            </a:extLst>
          </p:cNvPr>
          <p:cNvSpPr/>
          <p:nvPr/>
        </p:nvSpPr>
        <p:spPr>
          <a:xfrm>
            <a:off x="3645890" y="3024609"/>
            <a:ext cx="1871662" cy="471487"/>
          </a:xfrm>
          <a:prstGeom prst="roundRect">
            <a:avLst/>
          </a:prstGeom>
          <a:solidFill>
            <a:srgbClr val="FEFCFC"/>
          </a:solidFill>
          <a:ln w="12700">
            <a:solidFill>
              <a:srgbClr val="A92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A9232D"/>
                </a:solidFill>
                <a:latin typeface="Arial" panose="020B0604020202020204" pitchFamily="34" charset="0"/>
                <a:ea typeface="微软雅黑" panose="020B0503020204020204" pitchFamily="34" charset="-122"/>
              </a:rPr>
              <a:t>75≥</a:t>
            </a:r>
            <a:r>
              <a:rPr lang="el-GR" altLang="zh-CN" sz="1600" b="1" dirty="0">
                <a:solidFill>
                  <a:srgbClr val="A9232D"/>
                </a:solidFill>
                <a:latin typeface="Arial" panose="020B0604020202020204" pitchFamily="34" charset="0"/>
                <a:ea typeface="微软雅黑" panose="020B0503020204020204" pitchFamily="34" charset="-122"/>
              </a:rPr>
              <a:t>Δ </a:t>
            </a:r>
            <a:r>
              <a:rPr lang="en-US" altLang="zh-CN" sz="1600" b="1" dirty="0">
                <a:solidFill>
                  <a:srgbClr val="A9232D"/>
                </a:solidFill>
                <a:latin typeface="Arial" panose="020B0604020202020204" pitchFamily="34" charset="0"/>
                <a:ea typeface="微软雅黑" panose="020B0503020204020204" pitchFamily="34" charset="-122"/>
              </a:rPr>
              <a:t>PASI</a:t>
            </a:r>
            <a:r>
              <a:rPr lang="zh-CN" altLang="en-US" sz="1600" b="1" dirty="0">
                <a:solidFill>
                  <a:srgbClr val="A9232D"/>
                </a:solidFill>
                <a:latin typeface="Arial" panose="020B0604020202020204" pitchFamily="34" charset="0"/>
                <a:ea typeface="微软雅黑" panose="020B0503020204020204" pitchFamily="34" charset="-122"/>
              </a:rPr>
              <a:t>＜</a:t>
            </a:r>
            <a:r>
              <a:rPr lang="en-US" altLang="zh-CN" sz="1600" b="1" dirty="0">
                <a:solidFill>
                  <a:srgbClr val="A9232D"/>
                </a:solidFill>
                <a:latin typeface="Arial" panose="020B0604020202020204" pitchFamily="34" charset="0"/>
                <a:ea typeface="微软雅黑" panose="020B0503020204020204" pitchFamily="34" charset="-122"/>
              </a:rPr>
              <a:t>90</a:t>
            </a:r>
            <a:endParaRPr lang="zh-CN" altLang="en-US" sz="1600" b="1" dirty="0">
              <a:solidFill>
                <a:srgbClr val="A9232D"/>
              </a:solidFill>
              <a:latin typeface="Arial" panose="020B0604020202020204" pitchFamily="34" charset="0"/>
              <a:ea typeface="微软雅黑" panose="020B0503020204020204" pitchFamily="34" charset="-122"/>
            </a:endParaRPr>
          </a:p>
        </p:txBody>
      </p:sp>
      <p:sp>
        <p:nvSpPr>
          <p:cNvPr id="38" name="圆角矩形 37">
            <a:extLst>
              <a:ext uri="{FF2B5EF4-FFF2-40B4-BE49-F238E27FC236}">
                <a16:creationId xmlns:a16="http://schemas.microsoft.com/office/drawing/2014/main" id="{F3FDAD2E-3E4B-EA4E-8293-DF15C655487A}"/>
              </a:ext>
            </a:extLst>
          </p:cNvPr>
          <p:cNvSpPr/>
          <p:nvPr/>
        </p:nvSpPr>
        <p:spPr>
          <a:xfrm>
            <a:off x="6151035" y="3034135"/>
            <a:ext cx="1871662" cy="471487"/>
          </a:xfrm>
          <a:prstGeom prst="roundRect">
            <a:avLst/>
          </a:prstGeom>
          <a:solidFill>
            <a:srgbClr val="FEFCFC"/>
          </a:solidFill>
          <a:ln w="12700">
            <a:solidFill>
              <a:srgbClr val="A92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zh-CN" sz="1600" b="1" dirty="0">
                <a:solidFill>
                  <a:srgbClr val="A9232D"/>
                </a:solidFill>
                <a:latin typeface="Arial" panose="020B0604020202020204" pitchFamily="34" charset="0"/>
                <a:ea typeface="微软雅黑" panose="020B0503020204020204" pitchFamily="34" charset="-122"/>
              </a:rPr>
              <a:t>Δ </a:t>
            </a:r>
            <a:r>
              <a:rPr lang="en-US" altLang="zh-CN" sz="1600" b="1" dirty="0">
                <a:solidFill>
                  <a:srgbClr val="A9232D"/>
                </a:solidFill>
                <a:latin typeface="Arial" panose="020B0604020202020204" pitchFamily="34" charset="0"/>
                <a:ea typeface="微软雅黑" panose="020B0503020204020204" pitchFamily="34" charset="-122"/>
              </a:rPr>
              <a:t>PASI</a:t>
            </a:r>
            <a:r>
              <a:rPr lang="zh-CN" altLang="en-US" sz="1600" b="1" dirty="0">
                <a:solidFill>
                  <a:srgbClr val="A9232D"/>
                </a:solidFill>
                <a:latin typeface="Arial" panose="020B0604020202020204" pitchFamily="34" charset="0"/>
                <a:ea typeface="微软雅黑" panose="020B0503020204020204" pitchFamily="34" charset="-122"/>
              </a:rPr>
              <a:t> </a:t>
            </a:r>
            <a:r>
              <a:rPr lang="en-US" altLang="zh-CN" sz="1600" b="1" dirty="0">
                <a:solidFill>
                  <a:srgbClr val="A9232D"/>
                </a:solidFill>
                <a:latin typeface="Arial" panose="020B0604020202020204" pitchFamily="34" charset="0"/>
                <a:ea typeface="微软雅黑" panose="020B0503020204020204" pitchFamily="34" charset="-122"/>
              </a:rPr>
              <a:t>≥90</a:t>
            </a:r>
            <a:endParaRPr lang="zh-CN" altLang="en-US" sz="1600" b="1" dirty="0">
              <a:solidFill>
                <a:srgbClr val="A9232D"/>
              </a:solidFill>
              <a:latin typeface="Arial" panose="020B0604020202020204" pitchFamily="34" charset="0"/>
              <a:ea typeface="微软雅黑" panose="020B0503020204020204" pitchFamily="34" charset="-122"/>
            </a:endParaRPr>
          </a:p>
        </p:txBody>
      </p:sp>
      <p:sp>
        <p:nvSpPr>
          <p:cNvPr id="39" name="圆角矩形 38">
            <a:extLst>
              <a:ext uri="{FF2B5EF4-FFF2-40B4-BE49-F238E27FC236}">
                <a16:creationId xmlns:a16="http://schemas.microsoft.com/office/drawing/2014/main" id="{7240F639-26B9-7A4E-8196-E01992219063}"/>
              </a:ext>
            </a:extLst>
          </p:cNvPr>
          <p:cNvSpPr/>
          <p:nvPr/>
        </p:nvSpPr>
        <p:spPr>
          <a:xfrm>
            <a:off x="3036288" y="3859240"/>
            <a:ext cx="1395413" cy="47148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Arial" panose="020B0604020202020204" pitchFamily="34" charset="0"/>
                <a:ea typeface="微软雅黑" panose="020B0503020204020204" pitchFamily="34" charset="-122"/>
              </a:rPr>
              <a:t>DLQI≥5</a:t>
            </a:r>
            <a:r>
              <a:rPr lang="zh-CN" altLang="en-US" sz="1600" b="1" dirty="0">
                <a:solidFill>
                  <a:schemeClr val="tx1"/>
                </a:solidFill>
                <a:latin typeface="Arial" panose="020B0604020202020204" pitchFamily="34" charset="0"/>
                <a:ea typeface="微软雅黑" panose="020B0503020204020204" pitchFamily="34" charset="-122"/>
              </a:rPr>
              <a:t> </a:t>
            </a:r>
          </a:p>
        </p:txBody>
      </p:sp>
      <p:sp>
        <p:nvSpPr>
          <p:cNvPr id="40" name="圆角矩形 39">
            <a:extLst>
              <a:ext uri="{FF2B5EF4-FFF2-40B4-BE49-F238E27FC236}">
                <a16:creationId xmlns:a16="http://schemas.microsoft.com/office/drawing/2014/main" id="{9FE55619-AAFB-0D43-B86A-70C556ABE22A}"/>
              </a:ext>
            </a:extLst>
          </p:cNvPr>
          <p:cNvSpPr/>
          <p:nvPr/>
        </p:nvSpPr>
        <p:spPr>
          <a:xfrm>
            <a:off x="4631726" y="3859240"/>
            <a:ext cx="1395413" cy="47148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Arial" panose="020B0604020202020204" pitchFamily="34" charset="0"/>
                <a:ea typeface="微软雅黑" panose="020B0503020204020204" pitchFamily="34" charset="-122"/>
              </a:rPr>
              <a:t>DLQI</a:t>
            </a:r>
            <a:r>
              <a:rPr lang="zh-CN" altLang="en-US" sz="1600" b="1" dirty="0">
                <a:solidFill>
                  <a:schemeClr val="tx1"/>
                </a:solidFill>
                <a:latin typeface="Arial" panose="020B0604020202020204" pitchFamily="34" charset="0"/>
                <a:ea typeface="微软雅黑" panose="020B0503020204020204" pitchFamily="34" charset="-122"/>
              </a:rPr>
              <a:t>＜</a:t>
            </a:r>
            <a:r>
              <a:rPr lang="en-US" altLang="zh-CN" sz="1600" b="1" dirty="0">
                <a:solidFill>
                  <a:schemeClr val="tx1"/>
                </a:solidFill>
                <a:latin typeface="Arial" panose="020B0604020202020204" pitchFamily="34" charset="0"/>
                <a:ea typeface="微软雅黑" panose="020B0503020204020204" pitchFamily="34" charset="-122"/>
              </a:rPr>
              <a:t>5</a:t>
            </a:r>
            <a:r>
              <a:rPr lang="zh-CN" altLang="en-US" sz="1600" b="1" dirty="0">
                <a:solidFill>
                  <a:schemeClr val="tx1"/>
                </a:solidFill>
                <a:latin typeface="Arial" panose="020B0604020202020204" pitchFamily="34" charset="0"/>
                <a:ea typeface="微软雅黑" panose="020B0503020204020204" pitchFamily="34" charset="-122"/>
              </a:rPr>
              <a:t> </a:t>
            </a:r>
          </a:p>
        </p:txBody>
      </p:sp>
      <p:cxnSp>
        <p:nvCxnSpPr>
          <p:cNvPr id="41" name="直线箭头连接符 40">
            <a:extLst>
              <a:ext uri="{FF2B5EF4-FFF2-40B4-BE49-F238E27FC236}">
                <a16:creationId xmlns:a16="http://schemas.microsoft.com/office/drawing/2014/main" id="{AF645B95-4860-7745-A899-F5CB627B6B00}"/>
              </a:ext>
            </a:extLst>
          </p:cNvPr>
          <p:cNvCxnSpPr>
            <a:cxnSpLocks/>
          </p:cNvCxnSpPr>
          <p:nvPr/>
        </p:nvCxnSpPr>
        <p:spPr>
          <a:xfrm>
            <a:off x="4079174" y="3546475"/>
            <a:ext cx="0" cy="2857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线箭头连接符 41">
            <a:extLst>
              <a:ext uri="{FF2B5EF4-FFF2-40B4-BE49-F238E27FC236}">
                <a16:creationId xmlns:a16="http://schemas.microsoft.com/office/drawing/2014/main" id="{B2E02523-1719-F54C-8589-B3822C85B9FF}"/>
              </a:ext>
            </a:extLst>
          </p:cNvPr>
          <p:cNvCxnSpPr>
            <a:cxnSpLocks/>
          </p:cNvCxnSpPr>
          <p:nvPr/>
        </p:nvCxnSpPr>
        <p:spPr>
          <a:xfrm>
            <a:off x="5112724" y="3546475"/>
            <a:ext cx="0" cy="2857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圆角矩形 42">
            <a:extLst>
              <a:ext uri="{FF2B5EF4-FFF2-40B4-BE49-F238E27FC236}">
                <a16:creationId xmlns:a16="http://schemas.microsoft.com/office/drawing/2014/main" id="{2BBC10F7-809E-2740-A5EE-B768D87E63D6}"/>
              </a:ext>
            </a:extLst>
          </p:cNvPr>
          <p:cNvSpPr/>
          <p:nvPr/>
        </p:nvSpPr>
        <p:spPr>
          <a:xfrm>
            <a:off x="1064033" y="4715321"/>
            <a:ext cx="3391945" cy="592989"/>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Arial" panose="020B0604020202020204" pitchFamily="34" charset="0"/>
                <a:ea typeface="微软雅黑" panose="020B0503020204020204" pitchFamily="34" charset="-122"/>
              </a:rPr>
              <a:t>更换治疗方案</a:t>
            </a:r>
          </a:p>
        </p:txBody>
      </p:sp>
      <p:cxnSp>
        <p:nvCxnSpPr>
          <p:cNvPr id="44" name="直线箭头连接符 43">
            <a:extLst>
              <a:ext uri="{FF2B5EF4-FFF2-40B4-BE49-F238E27FC236}">
                <a16:creationId xmlns:a16="http://schemas.microsoft.com/office/drawing/2014/main" id="{EA49D3B3-356C-7E43-A2AA-A2CAEB1C03E0}"/>
              </a:ext>
            </a:extLst>
          </p:cNvPr>
          <p:cNvCxnSpPr>
            <a:cxnSpLocks/>
          </p:cNvCxnSpPr>
          <p:nvPr/>
        </p:nvCxnSpPr>
        <p:spPr>
          <a:xfrm>
            <a:off x="1999864" y="3557484"/>
            <a:ext cx="0" cy="10770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圆角矩形 45">
            <a:extLst>
              <a:ext uri="{FF2B5EF4-FFF2-40B4-BE49-F238E27FC236}">
                <a16:creationId xmlns:a16="http://schemas.microsoft.com/office/drawing/2014/main" id="{9F3F583D-35A1-0440-961B-6513E17C578E}"/>
              </a:ext>
            </a:extLst>
          </p:cNvPr>
          <p:cNvSpPr/>
          <p:nvPr/>
        </p:nvSpPr>
        <p:spPr>
          <a:xfrm>
            <a:off x="4630752" y="4708330"/>
            <a:ext cx="3391945" cy="592989"/>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Arial" panose="020B0604020202020204" pitchFamily="34" charset="0"/>
                <a:ea typeface="微软雅黑" panose="020B0503020204020204" pitchFamily="34" charset="-122"/>
              </a:rPr>
              <a:t>维持治疗方案</a:t>
            </a:r>
          </a:p>
        </p:txBody>
      </p:sp>
      <p:cxnSp>
        <p:nvCxnSpPr>
          <p:cNvPr id="45" name="直线箭头连接符 44">
            <a:extLst>
              <a:ext uri="{FF2B5EF4-FFF2-40B4-BE49-F238E27FC236}">
                <a16:creationId xmlns:a16="http://schemas.microsoft.com/office/drawing/2014/main" id="{0868E321-BC70-5541-9769-9B94BC505B51}"/>
              </a:ext>
            </a:extLst>
          </p:cNvPr>
          <p:cNvCxnSpPr/>
          <p:nvPr/>
        </p:nvCxnSpPr>
        <p:spPr>
          <a:xfrm>
            <a:off x="4063897" y="4380044"/>
            <a:ext cx="0" cy="2877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线箭头连接符 46">
            <a:extLst>
              <a:ext uri="{FF2B5EF4-FFF2-40B4-BE49-F238E27FC236}">
                <a16:creationId xmlns:a16="http://schemas.microsoft.com/office/drawing/2014/main" id="{DE6010E2-09EC-1247-8277-9E34C27C8A48}"/>
              </a:ext>
            </a:extLst>
          </p:cNvPr>
          <p:cNvCxnSpPr/>
          <p:nvPr/>
        </p:nvCxnSpPr>
        <p:spPr>
          <a:xfrm>
            <a:off x="5105837" y="4365784"/>
            <a:ext cx="0" cy="2877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线箭头连接符 47">
            <a:extLst>
              <a:ext uri="{FF2B5EF4-FFF2-40B4-BE49-F238E27FC236}">
                <a16:creationId xmlns:a16="http://schemas.microsoft.com/office/drawing/2014/main" id="{DD1C95D0-48B5-094A-98AF-55EBE99E4FCC}"/>
              </a:ext>
            </a:extLst>
          </p:cNvPr>
          <p:cNvCxnSpPr>
            <a:cxnSpLocks/>
          </p:cNvCxnSpPr>
          <p:nvPr/>
        </p:nvCxnSpPr>
        <p:spPr>
          <a:xfrm>
            <a:off x="7086866" y="3557484"/>
            <a:ext cx="0" cy="10770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873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A19904-397D-8B4D-89F4-3B3EFF246DF3}"/>
              </a:ext>
            </a:extLst>
          </p:cNvPr>
          <p:cNvSpPr>
            <a:spLocks noGrp="1"/>
          </p:cNvSpPr>
          <p:nvPr>
            <p:ph type="title"/>
          </p:nvPr>
        </p:nvSpPr>
        <p:spPr/>
        <p:txBody>
          <a:bodyPr/>
          <a:lstStyle/>
          <a:p>
            <a:r>
              <a:rPr lang="zh-CN" altLang="en-US" dirty="0"/>
              <a:t>七、银屑病生物治疗</a:t>
            </a:r>
            <a:r>
              <a:rPr lang="en-US" altLang="zh-CN" dirty="0"/>
              <a:t>-</a:t>
            </a:r>
            <a:r>
              <a:rPr lang="zh-CN" altLang="en-US" dirty="0"/>
              <a:t>诱导期：疗效评估</a:t>
            </a:r>
          </a:p>
        </p:txBody>
      </p:sp>
      <p:sp>
        <p:nvSpPr>
          <p:cNvPr id="9" name="文本占位符 8">
            <a:extLst>
              <a:ext uri="{FF2B5EF4-FFF2-40B4-BE49-F238E27FC236}">
                <a16:creationId xmlns:a16="http://schemas.microsoft.com/office/drawing/2014/main" id="{C333C9D6-BB7C-4AA6-831C-B7B40E2FA221}"/>
              </a:ext>
            </a:extLst>
          </p:cNvPr>
          <p:cNvSpPr>
            <a:spLocks noGrp="1"/>
          </p:cNvSpPr>
          <p:nvPr>
            <p:ph type="body" sz="quarter" idx="10"/>
          </p:nvPr>
        </p:nvSpPr>
        <p:spPr/>
        <p:txBody>
          <a:bodyPr/>
          <a:lstStyle/>
          <a:p>
            <a:r>
              <a:rPr lang="zh-CN" altLang="en-US" noProof="0" dirty="0"/>
              <a:t>中华医学会皮肤性病学分会</a:t>
            </a:r>
            <a:r>
              <a:rPr lang="en-US" altLang="zh-CN" noProof="0" dirty="0"/>
              <a:t>.中国银屑病生物治疗专家共识（2019）</a:t>
            </a:r>
          </a:p>
        </p:txBody>
      </p:sp>
      <p:sp>
        <p:nvSpPr>
          <p:cNvPr id="3" name="矩形: 圆角 2">
            <a:extLst>
              <a:ext uri="{FF2B5EF4-FFF2-40B4-BE49-F238E27FC236}">
                <a16:creationId xmlns:a16="http://schemas.microsoft.com/office/drawing/2014/main" id="{19A589AF-467A-4EC1-82AF-22267F4821B7}"/>
              </a:ext>
            </a:extLst>
          </p:cNvPr>
          <p:cNvSpPr/>
          <p:nvPr/>
        </p:nvSpPr>
        <p:spPr>
          <a:xfrm>
            <a:off x="431800" y="1701800"/>
            <a:ext cx="8265704" cy="453027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AC4F5E3C-E03D-404B-9190-8C280FB5489A}"/>
              </a:ext>
            </a:extLst>
          </p:cNvPr>
          <p:cNvSpPr/>
          <p:nvPr/>
        </p:nvSpPr>
        <p:spPr>
          <a:xfrm>
            <a:off x="431800" y="1414780"/>
            <a:ext cx="41402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3.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诱导期疗效不佳需调整治疗方案</a:t>
            </a:r>
          </a:p>
        </p:txBody>
      </p:sp>
      <p:sp>
        <p:nvSpPr>
          <p:cNvPr id="6" name="内容占位符 2">
            <a:extLst>
              <a:ext uri="{FF2B5EF4-FFF2-40B4-BE49-F238E27FC236}">
                <a16:creationId xmlns:a16="http://schemas.microsoft.com/office/drawing/2014/main" id="{97A0FDE0-1E18-449B-98F7-C5E96D65A5BC}"/>
              </a:ext>
            </a:extLst>
          </p:cNvPr>
          <p:cNvSpPr txBox="1">
            <a:spLocks/>
          </p:cNvSpPr>
          <p:nvPr/>
        </p:nvSpPr>
        <p:spPr>
          <a:xfrm>
            <a:off x="914400" y="2140293"/>
            <a:ext cx="7315200" cy="365090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35000"/>
              </a:lnSpc>
              <a:spcBef>
                <a:spcPts val="900"/>
              </a:spcBef>
              <a:spcAft>
                <a:spcPts val="0"/>
              </a:spcAft>
              <a:buClrTx/>
              <a:buSzTx/>
              <a:buFont typeface="+mj-ea"/>
              <a:buAutoNum type="circleNumDbPlain"/>
              <a:tabLst/>
              <a:defRPr/>
            </a:pP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增加剂量</a:t>
            </a:r>
          </a:p>
          <a:p>
            <a:pPr marL="288000" marR="0" lvl="0" indent="-288000" algn="l" defTabSz="914400" rtl="0" eaLnBrk="1" fontAlgn="auto" latinLnBrk="0" hangingPunct="1">
              <a:lnSpc>
                <a:spcPct val="135000"/>
              </a:lnSpc>
              <a:spcBef>
                <a:spcPts val="900"/>
              </a:spcBef>
              <a:spcAft>
                <a:spcPts val="0"/>
              </a:spcAft>
              <a:buClrTx/>
              <a:buSzTx/>
              <a:buFont typeface="+mj-ea"/>
              <a:buAutoNum type="circleNumDbPlain"/>
              <a:tabLst/>
              <a:defRPr/>
            </a:pP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减少用药间隔</a:t>
            </a:r>
          </a:p>
          <a:p>
            <a:pPr marL="288000" marR="0" lvl="0" indent="-288000" algn="l" defTabSz="914400" rtl="0" eaLnBrk="1" fontAlgn="auto" latinLnBrk="0" hangingPunct="1">
              <a:lnSpc>
                <a:spcPct val="135000"/>
              </a:lnSpc>
              <a:spcBef>
                <a:spcPts val="900"/>
              </a:spcBef>
              <a:spcAft>
                <a:spcPts val="0"/>
              </a:spcAft>
              <a:buClrTx/>
              <a:buSzTx/>
              <a:buFont typeface="+mj-ea"/>
              <a:buAutoNum type="circleNumDbPlain"/>
              <a:tabLst/>
              <a:defRPr/>
            </a:pP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联合外用药物：治疗初期联合外用药可以更快速地改善病情，治疗过程中部分皮损顽固或反复时也可联合外用药物治疗。多项临床研究表明生物制剂联合外用糖皮质激素或维生素 </a:t>
            </a:r>
            <a:r>
              <a:rPr kumimoji="1" lang="en-US" altLang="zh-CN"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D3 </a:t>
            </a: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衍生物可提高疗效。日本银屑病治疗指南提出生物制剂联合局部糖皮质激素使用时，应密切观察皮肤感染等不良反应的发生。</a:t>
            </a:r>
          </a:p>
          <a:p>
            <a:pPr marL="288000" marR="0" lvl="0" indent="-288000" algn="l" defTabSz="914400" rtl="0" eaLnBrk="1" fontAlgn="auto" latinLnBrk="0" hangingPunct="1">
              <a:lnSpc>
                <a:spcPct val="135000"/>
              </a:lnSpc>
              <a:spcBef>
                <a:spcPts val="900"/>
              </a:spcBef>
              <a:spcAft>
                <a:spcPts val="0"/>
              </a:spcAft>
              <a:buClrTx/>
              <a:buSzTx/>
              <a:buFont typeface="+mj-ea"/>
              <a:buAutoNum type="circleNumDbPlain"/>
              <a:tabLst/>
              <a:defRPr/>
            </a:pP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单用生物制剂疗效不满意或长期维持不稳定者，可联合应用阿维 </a:t>
            </a:r>
            <a:r>
              <a:rPr kumimoji="1" lang="en-US" altLang="zh-CN"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A</a:t>
            </a: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，不推荐生物制剂与环孢素</a:t>
            </a:r>
            <a:r>
              <a:rPr kumimoji="1" lang="en-US" altLang="zh-CN"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A</a:t>
            </a: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a:t>
            </a:r>
            <a:r>
              <a:rPr kumimoji="1" lang="en-US" altLang="zh-CN"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CSA</a:t>
            </a: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）等其他免疫抑制剂联合应用</a:t>
            </a:r>
          </a:p>
          <a:p>
            <a:pPr marL="288000" marR="0" lvl="0" indent="-288000" algn="l" defTabSz="914400" rtl="0" eaLnBrk="1" fontAlgn="auto" latinLnBrk="0" hangingPunct="1">
              <a:lnSpc>
                <a:spcPct val="135000"/>
              </a:lnSpc>
              <a:spcBef>
                <a:spcPts val="900"/>
              </a:spcBef>
              <a:spcAft>
                <a:spcPts val="0"/>
              </a:spcAft>
              <a:buClrTx/>
              <a:buSzTx/>
              <a:buFont typeface="+mj-ea"/>
              <a:buAutoNum type="circleNumDbPlain"/>
              <a:tabLst/>
              <a:defRPr/>
            </a:pP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换用另一种生物制剂</a:t>
            </a:r>
          </a:p>
        </p:txBody>
      </p:sp>
    </p:spTree>
    <p:extLst>
      <p:ext uri="{BB962C8B-B14F-4D97-AF65-F5344CB8AC3E}">
        <p14:creationId xmlns:p14="http://schemas.microsoft.com/office/powerpoint/2010/main" val="4058964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2CFC89-E037-3B40-A9CF-2D5685DC4DD3}"/>
              </a:ext>
            </a:extLst>
          </p:cNvPr>
          <p:cNvSpPr>
            <a:spLocks noGrp="1"/>
          </p:cNvSpPr>
          <p:nvPr>
            <p:ph type="title"/>
          </p:nvPr>
        </p:nvSpPr>
        <p:spPr/>
        <p:txBody>
          <a:bodyPr/>
          <a:lstStyle/>
          <a:p>
            <a:r>
              <a:rPr lang="zh-CN" altLang="en-US" dirty="0"/>
              <a:t>七、银屑病生物治疗</a:t>
            </a:r>
            <a:r>
              <a:rPr lang="en-US" altLang="zh-CN" dirty="0"/>
              <a:t>-</a:t>
            </a:r>
            <a:r>
              <a:rPr lang="zh-CN" altLang="en-US" dirty="0"/>
              <a:t>维持期：治疗期间监测</a:t>
            </a:r>
          </a:p>
        </p:txBody>
      </p:sp>
      <p:sp>
        <p:nvSpPr>
          <p:cNvPr id="8" name="文本占位符 7">
            <a:extLst>
              <a:ext uri="{FF2B5EF4-FFF2-40B4-BE49-F238E27FC236}">
                <a16:creationId xmlns:a16="http://schemas.microsoft.com/office/drawing/2014/main" id="{9435C9BE-4D55-47C0-AE57-31C2F6C71FDB}"/>
              </a:ext>
            </a:extLst>
          </p:cNvPr>
          <p:cNvSpPr>
            <a:spLocks noGrp="1"/>
          </p:cNvSpPr>
          <p:nvPr>
            <p:ph type="body" sz="quarter" idx="10"/>
          </p:nvPr>
        </p:nvSpPr>
        <p:spPr/>
        <p:txBody>
          <a:bodyPr/>
          <a:lstStyle/>
          <a:p>
            <a:r>
              <a:rPr lang="zh-CN" altLang="en-US" noProof="0" dirty="0"/>
              <a:t>中华医学会皮肤性病学分会</a:t>
            </a:r>
            <a:r>
              <a:rPr lang="en-US" altLang="zh-CN" noProof="0" dirty="0"/>
              <a:t>.中国银屑病生物治疗专家共识（2019）</a:t>
            </a:r>
          </a:p>
        </p:txBody>
      </p:sp>
      <p:sp>
        <p:nvSpPr>
          <p:cNvPr id="3" name="矩形: 圆角 2">
            <a:extLst>
              <a:ext uri="{FF2B5EF4-FFF2-40B4-BE49-F238E27FC236}">
                <a16:creationId xmlns:a16="http://schemas.microsoft.com/office/drawing/2014/main" id="{1641C215-FEF4-41E9-B0BB-5ABDB7AC5E28}"/>
              </a:ext>
            </a:extLst>
          </p:cNvPr>
          <p:cNvSpPr/>
          <p:nvPr/>
        </p:nvSpPr>
        <p:spPr>
          <a:xfrm>
            <a:off x="431800" y="1701800"/>
            <a:ext cx="8265704" cy="461010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CE85460C-A2B2-4DB8-B284-4D0D16EB5661}"/>
              </a:ext>
            </a:extLst>
          </p:cNvPr>
          <p:cNvSpPr/>
          <p:nvPr/>
        </p:nvSpPr>
        <p:spPr>
          <a:xfrm>
            <a:off x="431800" y="1414780"/>
            <a:ext cx="41402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1.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不同药物监测项目及时间</a:t>
            </a:r>
          </a:p>
        </p:txBody>
      </p:sp>
      <p:sp>
        <p:nvSpPr>
          <p:cNvPr id="6" name="内容占位符 2">
            <a:extLst>
              <a:ext uri="{FF2B5EF4-FFF2-40B4-BE49-F238E27FC236}">
                <a16:creationId xmlns:a16="http://schemas.microsoft.com/office/drawing/2014/main" id="{192680A9-EE45-46D6-A3F4-3BFB3EDF69EA}"/>
              </a:ext>
            </a:extLst>
          </p:cNvPr>
          <p:cNvSpPr txBox="1">
            <a:spLocks/>
          </p:cNvSpPr>
          <p:nvPr/>
        </p:nvSpPr>
        <p:spPr>
          <a:xfrm>
            <a:off x="1495425" y="2140293"/>
            <a:ext cx="6734175" cy="371529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indent="-288000">
              <a:lnSpc>
                <a:spcPct val="150000"/>
              </a:lnSpc>
              <a:spcBef>
                <a:spcPts val="1200"/>
              </a:spcBef>
              <a:buFont typeface="+mj-ea"/>
              <a:buAutoNum type="circleNumDbPlain"/>
              <a:defRPr/>
            </a:pPr>
            <a:r>
              <a:rPr kumimoji="1" lang="zh-CN" altLang="en-US" sz="1800" b="1" dirty="0">
                <a:solidFill>
                  <a:sysClr val="windowText" lastClr="000000"/>
                </a:solidFill>
              </a:rPr>
              <a:t>血常规</a:t>
            </a:r>
          </a:p>
          <a:p>
            <a:pPr marL="576000" lvl="1" indent="-180000">
              <a:lnSpc>
                <a:spcPct val="150000"/>
              </a:lnSpc>
              <a:spcBef>
                <a:spcPts val="0"/>
              </a:spcBef>
              <a:defRPr/>
            </a:pPr>
            <a:r>
              <a:rPr kumimoji="1" lang="zh-CN" altLang="en-US" sz="1400" dirty="0">
                <a:solidFill>
                  <a:sysClr val="windowText" lastClr="000000"/>
                </a:solidFill>
              </a:rPr>
              <a:t>依那西普、阿达木单抗、司库奇尤单抗每</a:t>
            </a:r>
            <a:r>
              <a:rPr kumimoji="1" lang="en-US" altLang="zh-CN" sz="1400" dirty="0">
                <a:solidFill>
                  <a:sysClr val="windowText" lastClr="000000"/>
                </a:solidFill>
              </a:rPr>
              <a:t>3</a:t>
            </a:r>
            <a:r>
              <a:rPr kumimoji="1" lang="zh-CN" altLang="en-US" sz="1400" dirty="0">
                <a:solidFill>
                  <a:sysClr val="windowText" lastClr="000000"/>
                </a:solidFill>
              </a:rPr>
              <a:t>个月</a:t>
            </a:r>
            <a:r>
              <a:rPr kumimoji="1" lang="en-US" altLang="zh-CN" sz="1400" dirty="0">
                <a:solidFill>
                  <a:sysClr val="windowText" lastClr="000000"/>
                </a:solidFill>
              </a:rPr>
              <a:t>1</a:t>
            </a:r>
            <a:r>
              <a:rPr kumimoji="1" lang="zh-CN" altLang="en-US" sz="1400" dirty="0">
                <a:solidFill>
                  <a:sysClr val="windowText" lastClr="000000"/>
                </a:solidFill>
              </a:rPr>
              <a:t>次</a:t>
            </a:r>
          </a:p>
          <a:p>
            <a:pPr marL="576000" lvl="1" indent="-180000">
              <a:lnSpc>
                <a:spcPct val="150000"/>
              </a:lnSpc>
              <a:spcBef>
                <a:spcPts val="0"/>
              </a:spcBef>
              <a:defRPr/>
            </a:pPr>
            <a:r>
              <a:rPr kumimoji="1" lang="zh-CN" altLang="en-US" sz="1400" dirty="0">
                <a:solidFill>
                  <a:sysClr val="windowText" lastClr="000000"/>
                </a:solidFill>
              </a:rPr>
              <a:t>英夫利西单抗、乌司奴单抗每次注射前</a:t>
            </a:r>
            <a:r>
              <a:rPr kumimoji="1" lang="en-US" altLang="zh-CN" sz="1400" dirty="0">
                <a:solidFill>
                  <a:sysClr val="windowText" lastClr="000000"/>
                </a:solidFill>
              </a:rPr>
              <a:t>1</a:t>
            </a:r>
            <a:r>
              <a:rPr kumimoji="1" lang="zh-CN" altLang="en-US" sz="1400" dirty="0">
                <a:solidFill>
                  <a:sysClr val="windowText" lastClr="000000"/>
                </a:solidFill>
              </a:rPr>
              <a:t>次</a:t>
            </a:r>
          </a:p>
          <a:p>
            <a:pPr marL="288000" indent="-288000">
              <a:lnSpc>
                <a:spcPct val="150000"/>
              </a:lnSpc>
              <a:spcBef>
                <a:spcPts val="1200"/>
              </a:spcBef>
              <a:buFont typeface="+mj-ea"/>
              <a:buAutoNum type="circleNumDbPlain"/>
              <a:defRPr/>
            </a:pPr>
            <a:r>
              <a:rPr kumimoji="1" lang="zh-CN" altLang="en-US" sz="1800" b="1" dirty="0">
                <a:solidFill>
                  <a:sysClr val="windowText" lastClr="000000"/>
                </a:solidFill>
              </a:rPr>
              <a:t>肝功能</a:t>
            </a:r>
            <a:endParaRPr kumimoji="1" lang="en-US" altLang="zh-CN" sz="1800" b="1" dirty="0">
              <a:solidFill>
                <a:sysClr val="windowText" lastClr="000000"/>
              </a:solidFill>
            </a:endParaRPr>
          </a:p>
          <a:p>
            <a:pPr marL="576000" marR="0" lvl="1" indent="-180000" fontAlgn="auto">
              <a:lnSpc>
                <a:spcPct val="150000"/>
              </a:lnSpc>
              <a:spcBef>
                <a:spcPts val="0"/>
              </a:spcBef>
              <a:spcAft>
                <a:spcPts val="0"/>
              </a:spcAft>
              <a:buClrTx/>
              <a:buSzTx/>
              <a:tabLst/>
              <a:defRPr/>
            </a:pPr>
            <a:r>
              <a:rPr kumimoji="1" lang="zh-CN" altLang="en-US" sz="1400" dirty="0">
                <a:solidFill>
                  <a:sysClr val="windowText" lastClr="000000"/>
                </a:solidFill>
              </a:rPr>
              <a:t>依那西普、阿达木单抗、司库奇尤单抗每</a:t>
            </a:r>
            <a:r>
              <a:rPr kumimoji="1" lang="en-US" altLang="zh-CN" sz="1400" dirty="0">
                <a:solidFill>
                  <a:sysClr val="windowText" lastClr="000000"/>
                </a:solidFill>
              </a:rPr>
              <a:t>3</a:t>
            </a:r>
            <a:r>
              <a:rPr kumimoji="1" lang="zh-CN" altLang="en-US" sz="1400" dirty="0">
                <a:solidFill>
                  <a:sysClr val="windowText" lastClr="000000"/>
                </a:solidFill>
              </a:rPr>
              <a:t>个月</a:t>
            </a:r>
            <a:r>
              <a:rPr kumimoji="1" lang="en-US" altLang="zh-CN" sz="1400" dirty="0">
                <a:solidFill>
                  <a:sysClr val="windowText" lastClr="000000"/>
                </a:solidFill>
              </a:rPr>
              <a:t>1</a:t>
            </a:r>
            <a:r>
              <a:rPr kumimoji="1" lang="zh-CN" altLang="en-US" sz="1400" dirty="0">
                <a:solidFill>
                  <a:sysClr val="windowText" lastClr="000000"/>
                </a:solidFill>
              </a:rPr>
              <a:t>次</a:t>
            </a:r>
          </a:p>
          <a:p>
            <a:pPr marL="576000" marR="0" lvl="1" indent="-180000" fontAlgn="auto">
              <a:lnSpc>
                <a:spcPct val="150000"/>
              </a:lnSpc>
              <a:spcBef>
                <a:spcPts val="0"/>
              </a:spcBef>
              <a:spcAft>
                <a:spcPts val="0"/>
              </a:spcAft>
              <a:buClrTx/>
              <a:buSzTx/>
              <a:tabLst/>
              <a:defRPr/>
            </a:pPr>
            <a:r>
              <a:rPr kumimoji="1" lang="zh-CN" altLang="en-US" sz="1400" dirty="0">
                <a:solidFill>
                  <a:sysClr val="windowText" lastClr="000000"/>
                </a:solidFill>
              </a:rPr>
              <a:t>英夫利西单抗、乌司奴单抗每次注射前监测</a:t>
            </a:r>
            <a:r>
              <a:rPr kumimoji="1" lang="en-US" altLang="zh-CN" sz="1400" dirty="0">
                <a:solidFill>
                  <a:sysClr val="windowText" lastClr="000000"/>
                </a:solidFill>
              </a:rPr>
              <a:t>1</a:t>
            </a:r>
            <a:r>
              <a:rPr kumimoji="1" lang="zh-CN" altLang="en-US" sz="1400" dirty="0">
                <a:solidFill>
                  <a:sysClr val="windowText" lastClr="000000"/>
                </a:solidFill>
              </a:rPr>
              <a:t>次</a:t>
            </a:r>
            <a:endParaRPr kumimoji="1" lang="en-US" altLang="zh-CN" sz="1400" dirty="0">
              <a:solidFill>
                <a:sysClr val="windowText" lastClr="000000"/>
              </a:solidFill>
            </a:endParaRPr>
          </a:p>
          <a:p>
            <a:pPr marL="288000" marR="0" lvl="0" indent="-288000" algn="l" defTabSz="914400" rtl="0" eaLnBrk="1" fontAlgn="auto" latinLnBrk="0" hangingPunct="1">
              <a:lnSpc>
                <a:spcPct val="150000"/>
              </a:lnSpc>
              <a:spcBef>
                <a:spcPts val="1200"/>
              </a:spcBef>
              <a:spcAft>
                <a:spcPts val="0"/>
              </a:spcAft>
              <a:buClrTx/>
              <a:buSzTx/>
              <a:buFont typeface="+mj-ea"/>
              <a:buAutoNum type="circleNumDbPlain"/>
              <a:tabLst/>
              <a:defRPr/>
            </a:pPr>
            <a:r>
              <a:rPr kumimoji="1" lang="zh-CN" altLang="en-US" sz="1800" b="1" dirty="0">
                <a:solidFill>
                  <a:sysClr val="windowText" lastClr="000000"/>
                </a:solidFill>
              </a:rPr>
              <a:t>结核</a:t>
            </a:r>
            <a:endParaRPr kumimoji="1" lang="en-US" altLang="zh-CN" sz="1800" b="1" dirty="0">
              <a:solidFill>
                <a:sysClr val="windowText" lastClr="000000"/>
              </a:solidFill>
            </a:endParaRPr>
          </a:p>
          <a:p>
            <a:pPr marL="576000" marR="0" lvl="1" indent="-180000" fontAlgn="auto">
              <a:lnSpc>
                <a:spcPct val="150000"/>
              </a:lnSpc>
              <a:spcBef>
                <a:spcPts val="0"/>
              </a:spcBef>
              <a:spcAft>
                <a:spcPts val="0"/>
              </a:spcAft>
              <a:buClrTx/>
              <a:buSzTx/>
              <a:tabLst/>
              <a:defRPr/>
            </a:pPr>
            <a:r>
              <a:rPr kumimoji="1" lang="en-US" altLang="zh-CN" sz="1400" dirty="0">
                <a:solidFill>
                  <a:sysClr val="windowText" lastClr="000000"/>
                </a:solidFill>
              </a:rPr>
              <a:t>PPD</a:t>
            </a:r>
            <a:r>
              <a:rPr kumimoji="1" lang="zh-CN" altLang="en-US" sz="1400" dirty="0">
                <a:solidFill>
                  <a:sysClr val="windowText" lastClr="000000"/>
                </a:solidFill>
              </a:rPr>
              <a:t>或</a:t>
            </a:r>
            <a:r>
              <a:rPr kumimoji="1" lang="en-US" altLang="zh-CN" sz="1400" dirty="0">
                <a:solidFill>
                  <a:sysClr val="windowText" lastClr="000000"/>
                </a:solidFill>
              </a:rPr>
              <a:t>T-Spot</a:t>
            </a:r>
            <a:r>
              <a:rPr kumimoji="1" lang="zh-CN" altLang="en-US" sz="1400" dirty="0">
                <a:solidFill>
                  <a:sysClr val="windowText" lastClr="000000"/>
                </a:solidFill>
              </a:rPr>
              <a:t>或</a:t>
            </a:r>
            <a:r>
              <a:rPr kumimoji="1" lang="en-US" altLang="zh-CN" sz="1400" dirty="0" err="1">
                <a:solidFill>
                  <a:sysClr val="windowText" lastClr="000000"/>
                </a:solidFill>
              </a:rPr>
              <a:t>Quantiferon</a:t>
            </a:r>
            <a:r>
              <a:rPr kumimoji="1" lang="en-US" altLang="zh-CN" sz="1400" dirty="0">
                <a:solidFill>
                  <a:sysClr val="windowText" lastClr="000000"/>
                </a:solidFill>
              </a:rPr>
              <a:t> Gold</a:t>
            </a:r>
            <a:r>
              <a:rPr kumimoji="1" lang="zh-CN" altLang="en-US" sz="1400" dirty="0">
                <a:solidFill>
                  <a:sysClr val="windowText" lastClr="000000"/>
                </a:solidFill>
              </a:rPr>
              <a:t>：</a:t>
            </a:r>
            <a:r>
              <a:rPr kumimoji="1" lang="en-US" altLang="zh-CN" sz="1400" dirty="0">
                <a:solidFill>
                  <a:sysClr val="windowText" lastClr="000000"/>
                </a:solidFill>
              </a:rPr>
              <a:t>TNF α</a:t>
            </a:r>
            <a:r>
              <a:rPr kumimoji="1" lang="zh-CN" altLang="en-US" sz="1400" dirty="0">
                <a:solidFill>
                  <a:sysClr val="windowText" lastClr="000000"/>
                </a:solidFill>
              </a:rPr>
              <a:t>抑制剂每半年</a:t>
            </a:r>
            <a:r>
              <a:rPr kumimoji="1" lang="en-US" altLang="zh-CN" sz="1400" dirty="0">
                <a:solidFill>
                  <a:sysClr val="windowText" lastClr="000000"/>
                </a:solidFill>
              </a:rPr>
              <a:t>1</a:t>
            </a:r>
            <a:r>
              <a:rPr kumimoji="1" lang="zh-CN" altLang="en-US" sz="1400" dirty="0">
                <a:solidFill>
                  <a:sysClr val="windowText" lastClr="000000"/>
                </a:solidFill>
              </a:rPr>
              <a:t>次；司库奇尤单抗、乌司奴单抗每年</a:t>
            </a:r>
            <a:r>
              <a:rPr kumimoji="1" lang="en-US" altLang="zh-CN" sz="1400" dirty="0">
                <a:solidFill>
                  <a:sysClr val="windowText" lastClr="000000"/>
                </a:solidFill>
              </a:rPr>
              <a:t>1</a:t>
            </a:r>
            <a:r>
              <a:rPr kumimoji="1" lang="zh-CN" altLang="en-US" sz="1400" dirty="0">
                <a:solidFill>
                  <a:sysClr val="windowText" lastClr="000000"/>
                </a:solidFill>
              </a:rPr>
              <a:t>次</a:t>
            </a:r>
          </a:p>
          <a:p>
            <a:pPr marL="576000" marR="0" lvl="1" indent="-180000" fontAlgn="auto">
              <a:lnSpc>
                <a:spcPct val="150000"/>
              </a:lnSpc>
              <a:spcBef>
                <a:spcPts val="0"/>
              </a:spcBef>
              <a:spcAft>
                <a:spcPts val="0"/>
              </a:spcAft>
              <a:buClrTx/>
              <a:buSzTx/>
              <a:tabLst/>
              <a:defRPr/>
            </a:pPr>
            <a:r>
              <a:rPr kumimoji="1" lang="zh-CN" altLang="en-US" sz="1400" dirty="0">
                <a:solidFill>
                  <a:sysClr val="windowText" lastClr="000000"/>
                </a:solidFill>
              </a:rPr>
              <a:t>胸部</a:t>
            </a:r>
            <a:r>
              <a:rPr kumimoji="1" lang="en-US" altLang="zh-CN" sz="1400" dirty="0">
                <a:solidFill>
                  <a:sysClr val="windowText" lastClr="000000"/>
                </a:solidFill>
              </a:rPr>
              <a:t>X</a:t>
            </a:r>
            <a:r>
              <a:rPr kumimoji="1" lang="zh-CN" altLang="en-US" sz="1400" dirty="0">
                <a:solidFill>
                  <a:sysClr val="windowText" lastClr="000000"/>
                </a:solidFill>
              </a:rPr>
              <a:t>线或</a:t>
            </a:r>
            <a:r>
              <a:rPr kumimoji="1" lang="en-US" altLang="zh-CN" sz="1400" dirty="0">
                <a:solidFill>
                  <a:sysClr val="windowText" lastClr="000000"/>
                </a:solidFill>
              </a:rPr>
              <a:t>CT</a:t>
            </a:r>
            <a:r>
              <a:rPr kumimoji="1" lang="zh-CN" altLang="en-US" sz="1400" dirty="0">
                <a:solidFill>
                  <a:sysClr val="windowText" lastClr="000000"/>
                </a:solidFill>
              </a:rPr>
              <a:t>：</a:t>
            </a:r>
            <a:r>
              <a:rPr kumimoji="1" lang="en-US" altLang="zh-CN" sz="1400" dirty="0">
                <a:solidFill>
                  <a:sysClr val="windowText" lastClr="000000"/>
                </a:solidFill>
              </a:rPr>
              <a:t>TNF α</a:t>
            </a:r>
            <a:r>
              <a:rPr kumimoji="1" lang="zh-CN" altLang="en-US" sz="1400" dirty="0">
                <a:solidFill>
                  <a:sysClr val="windowText" lastClr="000000"/>
                </a:solidFill>
              </a:rPr>
              <a:t>抑制剂每半年</a:t>
            </a:r>
            <a:r>
              <a:rPr kumimoji="1" lang="en-US" altLang="zh-CN" sz="1400" dirty="0">
                <a:solidFill>
                  <a:sysClr val="windowText" lastClr="000000"/>
                </a:solidFill>
              </a:rPr>
              <a:t>1</a:t>
            </a:r>
            <a:r>
              <a:rPr kumimoji="1" lang="zh-CN" altLang="en-US" sz="1400" dirty="0">
                <a:solidFill>
                  <a:sysClr val="windowText" lastClr="000000"/>
                </a:solidFill>
              </a:rPr>
              <a:t>次；司库奇尤单抗、乌司奴单抗每年</a:t>
            </a:r>
            <a:r>
              <a:rPr kumimoji="1" lang="en-US" altLang="zh-CN" sz="1400" dirty="0">
                <a:solidFill>
                  <a:sysClr val="windowText" lastClr="000000"/>
                </a:solidFill>
              </a:rPr>
              <a:t>1</a:t>
            </a:r>
            <a:r>
              <a:rPr kumimoji="1" lang="zh-CN" altLang="en-US" sz="1400" dirty="0">
                <a:solidFill>
                  <a:sysClr val="windowText" lastClr="000000"/>
                </a:solidFill>
              </a:rPr>
              <a:t>次</a:t>
            </a:r>
          </a:p>
        </p:txBody>
      </p:sp>
      <p:pic>
        <p:nvPicPr>
          <p:cNvPr id="10" name="图形 9">
            <a:extLst>
              <a:ext uri="{FF2B5EF4-FFF2-40B4-BE49-F238E27FC236}">
                <a16:creationId xmlns:a16="http://schemas.microsoft.com/office/drawing/2014/main" id="{399FB10E-1E0E-4D07-81C0-9EB4AC97988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7290" y="3318937"/>
            <a:ext cx="461610" cy="384009"/>
          </a:xfrm>
          <a:prstGeom prst="rect">
            <a:avLst/>
          </a:prstGeom>
        </p:spPr>
      </p:pic>
      <p:pic>
        <p:nvPicPr>
          <p:cNvPr id="14" name="图形 13">
            <a:extLst>
              <a:ext uri="{FF2B5EF4-FFF2-40B4-BE49-F238E27FC236}">
                <a16:creationId xmlns:a16="http://schemas.microsoft.com/office/drawing/2014/main" id="{3D10BBFB-266E-4394-A6B1-B2A680E155E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95799" y="2199727"/>
            <a:ext cx="376741" cy="434579"/>
          </a:xfrm>
          <a:prstGeom prst="rect">
            <a:avLst/>
          </a:prstGeom>
        </p:spPr>
      </p:pic>
      <p:pic>
        <p:nvPicPr>
          <p:cNvPr id="15" name="图形 14">
            <a:extLst>
              <a:ext uri="{FF2B5EF4-FFF2-40B4-BE49-F238E27FC236}">
                <a16:creationId xmlns:a16="http://schemas.microsoft.com/office/drawing/2014/main" id="{6FC19B48-6461-45E7-9E57-C96DE22730B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95799" y="4545373"/>
            <a:ext cx="461611" cy="461012"/>
          </a:xfrm>
          <a:prstGeom prst="rect">
            <a:avLst/>
          </a:prstGeom>
        </p:spPr>
      </p:pic>
    </p:spTree>
    <p:extLst>
      <p:ext uri="{BB962C8B-B14F-4D97-AF65-F5344CB8AC3E}">
        <p14:creationId xmlns:p14="http://schemas.microsoft.com/office/powerpoint/2010/main" val="2366077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21D034-8DDD-1C4D-8536-C318B9D3E07F}"/>
              </a:ext>
            </a:extLst>
          </p:cNvPr>
          <p:cNvSpPr>
            <a:spLocks noGrp="1"/>
          </p:cNvSpPr>
          <p:nvPr>
            <p:ph type="title"/>
          </p:nvPr>
        </p:nvSpPr>
        <p:spPr/>
        <p:txBody>
          <a:bodyPr/>
          <a:lstStyle/>
          <a:p>
            <a:r>
              <a:rPr lang="zh-CN" altLang="en-US" dirty="0"/>
              <a:t>七、银屑病生物治疗</a:t>
            </a:r>
            <a:r>
              <a:rPr lang="en-US" altLang="zh-CN" dirty="0"/>
              <a:t>-</a:t>
            </a:r>
            <a:r>
              <a:rPr lang="zh-CN" altLang="en-US" dirty="0"/>
              <a:t>维持期：治疗期间监测</a:t>
            </a:r>
          </a:p>
        </p:txBody>
      </p:sp>
      <p:sp>
        <p:nvSpPr>
          <p:cNvPr id="9" name="文本占位符 8">
            <a:extLst>
              <a:ext uri="{FF2B5EF4-FFF2-40B4-BE49-F238E27FC236}">
                <a16:creationId xmlns:a16="http://schemas.microsoft.com/office/drawing/2014/main" id="{7DADF1FD-06D5-4936-B3F3-8E2189487C73}"/>
              </a:ext>
            </a:extLst>
          </p:cNvPr>
          <p:cNvSpPr>
            <a:spLocks noGrp="1"/>
          </p:cNvSpPr>
          <p:nvPr>
            <p:ph type="body" sz="quarter" idx="10"/>
          </p:nvPr>
        </p:nvSpPr>
        <p:spPr/>
        <p:txBody>
          <a:bodyPr/>
          <a:lstStyle/>
          <a:p>
            <a:r>
              <a:rPr lang="zh-CN" altLang="en-US" noProof="0" dirty="0"/>
              <a:t>中华医学会皮肤性病学分会</a:t>
            </a:r>
            <a:r>
              <a:rPr lang="en-US" altLang="zh-CN" noProof="0" dirty="0"/>
              <a:t>.中国银屑病生物治疗专家共识（2019）</a:t>
            </a:r>
          </a:p>
        </p:txBody>
      </p:sp>
      <p:sp>
        <p:nvSpPr>
          <p:cNvPr id="3" name="矩形: 圆角 2">
            <a:extLst>
              <a:ext uri="{FF2B5EF4-FFF2-40B4-BE49-F238E27FC236}">
                <a16:creationId xmlns:a16="http://schemas.microsoft.com/office/drawing/2014/main" id="{01C0E3EB-7B33-49E1-B51C-03CA377D2C00}"/>
              </a:ext>
            </a:extLst>
          </p:cNvPr>
          <p:cNvSpPr/>
          <p:nvPr/>
        </p:nvSpPr>
        <p:spPr>
          <a:xfrm>
            <a:off x="431800" y="1701800"/>
            <a:ext cx="8265704" cy="430530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86801246-B336-4D27-BC85-7042A1F27DA4}"/>
              </a:ext>
            </a:extLst>
          </p:cNvPr>
          <p:cNvSpPr/>
          <p:nvPr/>
        </p:nvSpPr>
        <p:spPr>
          <a:xfrm>
            <a:off x="431800" y="1414780"/>
            <a:ext cx="56261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2.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特殊患者治疗期间还需进行监测肝炎或抗核抗体</a:t>
            </a:r>
          </a:p>
        </p:txBody>
      </p:sp>
      <p:sp>
        <p:nvSpPr>
          <p:cNvPr id="6" name="内容占位符 2">
            <a:extLst>
              <a:ext uri="{FF2B5EF4-FFF2-40B4-BE49-F238E27FC236}">
                <a16:creationId xmlns:a16="http://schemas.microsoft.com/office/drawing/2014/main" id="{29A183B7-84FD-4336-A0EF-3A9C38C46BD0}"/>
              </a:ext>
            </a:extLst>
          </p:cNvPr>
          <p:cNvSpPr txBox="1">
            <a:spLocks/>
          </p:cNvSpPr>
          <p:nvPr/>
        </p:nvSpPr>
        <p:spPr>
          <a:xfrm>
            <a:off x="914400" y="2140293"/>
            <a:ext cx="7315200" cy="365090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50000"/>
              </a:lnSpc>
              <a:spcBef>
                <a:spcPts val="600"/>
              </a:spcBef>
              <a:spcAft>
                <a:spcPts val="0"/>
              </a:spcAft>
              <a:buClrTx/>
              <a:buSzTx/>
              <a:buFont typeface="+mj-ea"/>
              <a:buAutoNum type="circleNumDbPlain"/>
              <a:tabLst/>
              <a:defRPr/>
            </a:pPr>
            <a:r>
              <a:rPr kumimoji="1" lang="en-US" altLang="zh-CN"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HBV</a:t>
            </a:r>
            <a:r>
              <a:rPr kumimoji="1" lang="zh-CN" altLang="en-US"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a:t>
            </a:r>
            <a:r>
              <a:rPr kumimoji="1" lang="en-US" altLang="zh-CN"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HCV</a:t>
            </a:r>
            <a:r>
              <a:rPr kumimoji="1" lang="zh-CN" altLang="en-US"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血清学检测</a:t>
            </a:r>
          </a:p>
          <a:p>
            <a:pPr marL="576000" lvl="1" indent="-180000">
              <a:lnSpc>
                <a:spcPct val="150000"/>
              </a:lnSpc>
              <a:spcBef>
                <a:spcPts val="0"/>
              </a:spcBef>
              <a:defRPr/>
            </a:pPr>
            <a:r>
              <a:rPr kumimoji="1" lang="zh-CN" altLang="en-US" dirty="0">
                <a:solidFill>
                  <a:sysClr val="windowText" lastClr="000000"/>
                </a:solidFill>
              </a:rPr>
              <a:t>治疗前筛查为阳性患者视患者情况每</a:t>
            </a:r>
            <a:r>
              <a:rPr kumimoji="1" lang="en-US" altLang="zh-CN" dirty="0">
                <a:solidFill>
                  <a:sysClr val="windowText" lastClr="000000"/>
                </a:solidFill>
              </a:rPr>
              <a:t>3-6</a:t>
            </a:r>
            <a:r>
              <a:rPr kumimoji="1" lang="zh-CN" altLang="en-US" dirty="0">
                <a:solidFill>
                  <a:sysClr val="windowText" lastClr="000000"/>
                </a:solidFill>
              </a:rPr>
              <a:t>个月监测</a:t>
            </a:r>
            <a:r>
              <a:rPr kumimoji="1" lang="en-US" altLang="zh-CN" dirty="0">
                <a:solidFill>
                  <a:sysClr val="windowText" lastClr="000000"/>
                </a:solidFill>
              </a:rPr>
              <a:t>1</a:t>
            </a:r>
            <a:r>
              <a:rPr kumimoji="1" lang="zh-CN" altLang="en-US" dirty="0">
                <a:solidFill>
                  <a:sysClr val="windowText" lastClr="000000"/>
                </a:solidFill>
              </a:rPr>
              <a:t>次 </a:t>
            </a:r>
          </a:p>
          <a:p>
            <a:pPr marL="288000" marR="0" lvl="0" indent="-288000" algn="l" defTabSz="914400" rtl="0" eaLnBrk="1" fontAlgn="auto" latinLnBrk="0" hangingPunct="1">
              <a:lnSpc>
                <a:spcPct val="150000"/>
              </a:lnSpc>
              <a:spcBef>
                <a:spcPts val="1200"/>
              </a:spcBef>
              <a:spcAft>
                <a:spcPts val="0"/>
              </a:spcAft>
              <a:buClrTx/>
              <a:buSzTx/>
              <a:buFont typeface="+mj-ea"/>
              <a:buAutoNum type="circleNumDbPlain"/>
              <a:tabLst/>
              <a:defRPr/>
            </a:pPr>
            <a:r>
              <a:rPr kumimoji="1" lang="zh-CN" altLang="en-US" sz="1800" b="1" dirty="0">
                <a:solidFill>
                  <a:sysClr val="windowText" lastClr="000000"/>
                </a:solidFill>
              </a:rPr>
              <a:t>抗核抗体（</a:t>
            </a:r>
            <a:r>
              <a:rPr kumimoji="1" lang="en-US" altLang="zh-CN" sz="1800" b="1" dirty="0">
                <a:solidFill>
                  <a:sysClr val="windowText" lastClr="000000"/>
                </a:solidFill>
              </a:rPr>
              <a:t>ANA</a:t>
            </a:r>
            <a:r>
              <a:rPr kumimoji="1" lang="zh-CN" altLang="en-US" sz="1800" b="1" dirty="0">
                <a:solidFill>
                  <a:sysClr val="windowText" lastClr="000000"/>
                </a:solidFill>
              </a:rPr>
              <a:t>）</a:t>
            </a:r>
            <a:endParaRPr kumimoji="1" lang="en-US" altLang="zh-CN" sz="1800" b="1" dirty="0">
              <a:solidFill>
                <a:sysClr val="windowText" lastClr="000000"/>
              </a:solidFill>
            </a:endParaRPr>
          </a:p>
          <a:p>
            <a:pPr marL="576000" marR="0" lvl="1" indent="-180000" fontAlgn="auto">
              <a:lnSpc>
                <a:spcPct val="150000"/>
              </a:lnSpc>
              <a:spcBef>
                <a:spcPts val="0"/>
              </a:spcBef>
              <a:spcAft>
                <a:spcPts val="0"/>
              </a:spcAft>
              <a:buClrTx/>
              <a:buSzTx/>
              <a:tabLst/>
              <a:defRPr/>
            </a:pPr>
            <a:r>
              <a:rPr kumimoji="1" lang="zh-CN" altLang="en-US" dirty="0">
                <a:solidFill>
                  <a:sysClr val="windowText" lastClr="000000"/>
                </a:solidFill>
              </a:rPr>
              <a:t>采用</a:t>
            </a:r>
            <a:r>
              <a:rPr kumimoji="1" lang="en-US" altLang="zh-CN" dirty="0">
                <a:solidFill>
                  <a:sysClr val="windowText" lastClr="000000"/>
                </a:solidFill>
              </a:rPr>
              <a:t>TNF α</a:t>
            </a:r>
            <a:r>
              <a:rPr kumimoji="1" lang="zh-CN" altLang="en-US" dirty="0">
                <a:solidFill>
                  <a:sysClr val="windowText" lastClr="000000"/>
                </a:solidFill>
              </a:rPr>
              <a:t>抑制剂治疗的患者每半年</a:t>
            </a:r>
            <a:r>
              <a:rPr kumimoji="1" lang="en-US" altLang="zh-CN" dirty="0">
                <a:solidFill>
                  <a:sysClr val="windowText" lastClr="000000"/>
                </a:solidFill>
              </a:rPr>
              <a:t>1</a:t>
            </a:r>
            <a:r>
              <a:rPr kumimoji="1" lang="zh-CN" altLang="en-US" dirty="0">
                <a:solidFill>
                  <a:sysClr val="windowText" lastClr="000000"/>
                </a:solidFill>
              </a:rPr>
              <a:t>次</a:t>
            </a:r>
          </a:p>
        </p:txBody>
      </p:sp>
    </p:spTree>
    <p:extLst>
      <p:ext uri="{BB962C8B-B14F-4D97-AF65-F5344CB8AC3E}">
        <p14:creationId xmlns:p14="http://schemas.microsoft.com/office/powerpoint/2010/main" val="204303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A19904-397D-8B4D-89F4-3B3EFF246DF3}"/>
              </a:ext>
            </a:extLst>
          </p:cNvPr>
          <p:cNvSpPr>
            <a:spLocks noGrp="1"/>
          </p:cNvSpPr>
          <p:nvPr>
            <p:ph type="title"/>
          </p:nvPr>
        </p:nvSpPr>
        <p:spPr/>
        <p:txBody>
          <a:bodyPr/>
          <a:lstStyle/>
          <a:p>
            <a:r>
              <a:rPr lang="zh-CN" altLang="en-US" dirty="0"/>
              <a:t>七、银屑病生物治疗</a:t>
            </a:r>
            <a:r>
              <a:rPr lang="en-US" altLang="zh-CN" dirty="0"/>
              <a:t>-</a:t>
            </a:r>
            <a:r>
              <a:rPr lang="zh-CN" altLang="en-US" dirty="0"/>
              <a:t>维持期：疗效评估</a:t>
            </a:r>
          </a:p>
        </p:txBody>
      </p:sp>
      <p:sp>
        <p:nvSpPr>
          <p:cNvPr id="8" name="文本占位符 7">
            <a:extLst>
              <a:ext uri="{FF2B5EF4-FFF2-40B4-BE49-F238E27FC236}">
                <a16:creationId xmlns:a16="http://schemas.microsoft.com/office/drawing/2014/main" id="{38278BF0-EECA-42CA-8D65-0E8F288A94AF}"/>
              </a:ext>
            </a:extLst>
          </p:cNvPr>
          <p:cNvSpPr>
            <a:spLocks noGrp="1"/>
          </p:cNvSpPr>
          <p:nvPr>
            <p:ph type="body" sz="quarter" idx="10"/>
          </p:nvPr>
        </p:nvSpPr>
        <p:spPr/>
        <p:txBody>
          <a:bodyPr/>
          <a:lstStyle/>
          <a:p>
            <a:r>
              <a:rPr lang="zh-CN" altLang="en-US" noProof="0" dirty="0"/>
              <a:t>中华医学会皮肤性病学分会</a:t>
            </a:r>
            <a:r>
              <a:rPr lang="en-US" altLang="zh-CN" noProof="0" dirty="0"/>
              <a:t>.中国银屑病生物治疗专家共识（2019）</a:t>
            </a:r>
          </a:p>
        </p:txBody>
      </p:sp>
      <p:sp>
        <p:nvSpPr>
          <p:cNvPr id="3" name="矩形: 圆角 2">
            <a:extLst>
              <a:ext uri="{FF2B5EF4-FFF2-40B4-BE49-F238E27FC236}">
                <a16:creationId xmlns:a16="http://schemas.microsoft.com/office/drawing/2014/main" id="{91F49987-4BAB-41CA-A7F4-D3149BE4870E}"/>
              </a:ext>
            </a:extLst>
          </p:cNvPr>
          <p:cNvSpPr/>
          <p:nvPr/>
        </p:nvSpPr>
        <p:spPr>
          <a:xfrm>
            <a:off x="431800" y="1701800"/>
            <a:ext cx="8265704" cy="232410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FA7705C6-507B-4785-8A63-57A1CCD34F75}"/>
              </a:ext>
            </a:extLst>
          </p:cNvPr>
          <p:cNvSpPr/>
          <p:nvPr/>
        </p:nvSpPr>
        <p:spPr>
          <a:xfrm>
            <a:off x="431800" y="1414780"/>
            <a:ext cx="41402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1.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持续进行疗效评估</a:t>
            </a:r>
          </a:p>
        </p:txBody>
      </p:sp>
      <p:sp>
        <p:nvSpPr>
          <p:cNvPr id="6" name="内容占位符 2">
            <a:extLst>
              <a:ext uri="{FF2B5EF4-FFF2-40B4-BE49-F238E27FC236}">
                <a16:creationId xmlns:a16="http://schemas.microsoft.com/office/drawing/2014/main" id="{8F8255E3-F976-4CE1-858B-6A3042CAE70F}"/>
              </a:ext>
            </a:extLst>
          </p:cNvPr>
          <p:cNvSpPr txBox="1">
            <a:spLocks/>
          </p:cNvSpPr>
          <p:nvPr/>
        </p:nvSpPr>
        <p:spPr>
          <a:xfrm>
            <a:off x="914400" y="2140293"/>
            <a:ext cx="7315200" cy="365090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35000"/>
              </a:lnSpc>
              <a:spcBef>
                <a:spcPts val="900"/>
              </a:spcBef>
              <a:spcAft>
                <a:spcPts val="0"/>
              </a:spcAft>
              <a:buClrTx/>
              <a:buSzTx/>
              <a:buFont typeface="+mj-ea"/>
              <a:buAutoNum type="circleNumDbPlain"/>
              <a:tabLst/>
              <a:defRPr/>
            </a:pP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生物治疗过程中需对患者的疗效和安全性等情况进行持续评估：医生评价治疗反应时应考虑病情改善程度，治疗目标，患者的生理、心理影响和社会功能，继续治疗的益处和风险，患者的愿望和依从性等。 </a:t>
            </a:r>
          </a:p>
          <a:p>
            <a:pPr marL="288000" marR="0" lvl="0" indent="-288000" algn="l" defTabSz="914400" rtl="0" eaLnBrk="1" fontAlgn="auto" latinLnBrk="0" hangingPunct="1">
              <a:lnSpc>
                <a:spcPct val="135000"/>
              </a:lnSpc>
              <a:spcBef>
                <a:spcPts val="900"/>
              </a:spcBef>
              <a:spcAft>
                <a:spcPts val="0"/>
              </a:spcAft>
              <a:buClrTx/>
              <a:buSzTx/>
              <a:buFont typeface="+mj-ea"/>
              <a:buAutoNum type="circleNumDbPlain"/>
              <a:tabLst/>
              <a:defRPr/>
            </a:pP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根据国内外最新指南和共识治疗目标，以</a:t>
            </a:r>
            <a:r>
              <a:rPr kumimoji="1" lang="en-US" altLang="zh-CN"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PASI 90/100</a:t>
            </a:r>
            <a:r>
              <a:rPr kumimoji="1" lang="zh-CN" altLang="en-US"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为目标</a:t>
            </a:r>
          </a:p>
        </p:txBody>
      </p:sp>
    </p:spTree>
    <p:extLst>
      <p:ext uri="{BB962C8B-B14F-4D97-AF65-F5344CB8AC3E}">
        <p14:creationId xmlns:p14="http://schemas.microsoft.com/office/powerpoint/2010/main" val="3180781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A19904-397D-8B4D-89F4-3B3EFF246DF3}"/>
              </a:ext>
            </a:extLst>
          </p:cNvPr>
          <p:cNvSpPr>
            <a:spLocks noGrp="1"/>
          </p:cNvSpPr>
          <p:nvPr>
            <p:ph type="title"/>
          </p:nvPr>
        </p:nvSpPr>
        <p:spPr/>
        <p:txBody>
          <a:bodyPr/>
          <a:lstStyle/>
          <a:p>
            <a:r>
              <a:rPr lang="zh-CN" altLang="en-US" dirty="0"/>
              <a:t>七、银屑病生物治疗</a:t>
            </a:r>
            <a:r>
              <a:rPr lang="en-US" altLang="zh-CN" dirty="0"/>
              <a:t>-</a:t>
            </a:r>
            <a:r>
              <a:rPr lang="zh-CN" altLang="en-US" dirty="0"/>
              <a:t>维持期：疗效评估</a:t>
            </a:r>
          </a:p>
        </p:txBody>
      </p:sp>
      <p:sp>
        <p:nvSpPr>
          <p:cNvPr id="5" name="文本占位符 4">
            <a:extLst>
              <a:ext uri="{FF2B5EF4-FFF2-40B4-BE49-F238E27FC236}">
                <a16:creationId xmlns:a16="http://schemas.microsoft.com/office/drawing/2014/main" id="{AE97507A-4116-45A2-98EF-761CC18023C6}"/>
              </a:ext>
            </a:extLst>
          </p:cNvPr>
          <p:cNvSpPr>
            <a:spLocks noGrp="1"/>
          </p:cNvSpPr>
          <p:nvPr>
            <p:ph type="body" sz="quarter" idx="10"/>
          </p:nvPr>
        </p:nvSpPr>
        <p:spPr/>
        <p:txBody>
          <a:bodyPr/>
          <a:lstStyle/>
          <a:p>
            <a:r>
              <a:rPr lang="da-DK" altLang="zh-CN" noProof="0" dirty="0">
                <a:sym typeface="Microsoft YaHei" panose="020B0503020204020204" pitchFamily="34" charset="-122"/>
              </a:rPr>
              <a:t>Amatore F, et al. J Eur Acad Dermatol Venereol. 2019, 33(3):464-483</a:t>
            </a:r>
            <a:r>
              <a:rPr lang="en-US" altLang="zh-CN" noProof="0" dirty="0">
                <a:sym typeface="Microsoft YaHei" panose="020B0503020204020204" pitchFamily="34" charset="-122"/>
              </a:rPr>
              <a:t>.</a:t>
            </a:r>
          </a:p>
        </p:txBody>
      </p:sp>
      <p:sp>
        <p:nvSpPr>
          <p:cNvPr id="21" name="矩形: 圆角 20">
            <a:extLst>
              <a:ext uri="{FF2B5EF4-FFF2-40B4-BE49-F238E27FC236}">
                <a16:creationId xmlns:a16="http://schemas.microsoft.com/office/drawing/2014/main" id="{F214CCDB-E19E-42B6-96B7-BAD6149BCF8D}"/>
              </a:ext>
            </a:extLst>
          </p:cNvPr>
          <p:cNvSpPr/>
          <p:nvPr/>
        </p:nvSpPr>
        <p:spPr>
          <a:xfrm>
            <a:off x="431800" y="1701800"/>
            <a:ext cx="8265704" cy="426085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A256FAAC-AA2B-4169-9126-189FFEDFD9A5}"/>
              </a:ext>
            </a:extLst>
          </p:cNvPr>
          <p:cNvSpPr/>
          <p:nvPr/>
        </p:nvSpPr>
        <p:spPr>
          <a:xfrm>
            <a:off x="431800" y="1414780"/>
            <a:ext cx="4140200"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2.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疗效评估指标</a:t>
            </a:r>
          </a:p>
        </p:txBody>
      </p:sp>
      <p:sp>
        <p:nvSpPr>
          <p:cNvPr id="23" name="矩形 22">
            <a:extLst>
              <a:ext uri="{FF2B5EF4-FFF2-40B4-BE49-F238E27FC236}">
                <a16:creationId xmlns:a16="http://schemas.microsoft.com/office/drawing/2014/main" id="{788CA43D-E235-4672-AC06-F3FE61E91D7D}"/>
              </a:ext>
            </a:extLst>
          </p:cNvPr>
          <p:cNvSpPr/>
          <p:nvPr/>
        </p:nvSpPr>
        <p:spPr>
          <a:xfrm>
            <a:off x="2783690" y="2428191"/>
            <a:ext cx="3576620" cy="400110"/>
          </a:xfrm>
          <a:prstGeom prst="rect">
            <a:avLst/>
          </a:prstGeom>
        </p:spPr>
        <p:txBody>
          <a:bodyPr wrap="none">
            <a:spAutoFit/>
          </a:bodyPr>
          <a:lstStyle/>
          <a:p>
            <a:pPr algn="ctr"/>
            <a:r>
              <a:rPr kumimoji="1" lang="en-US" altLang="zh-CN" sz="2000" b="1" dirty="0">
                <a:latin typeface="Arial" panose="020B0604020202020204" pitchFamily="34" charset="0"/>
                <a:ea typeface="微软雅黑" panose="020B0503020204020204" pitchFamily="34" charset="-122"/>
                <a:cs typeface="+mn-ea"/>
                <a:sym typeface="+mn-lt"/>
              </a:rPr>
              <a:t>2019</a:t>
            </a:r>
            <a:r>
              <a:rPr kumimoji="1" lang="zh-CN" altLang="en-US" sz="2000" b="1" dirty="0">
                <a:latin typeface="Arial" panose="020B0604020202020204" pitchFamily="34" charset="0"/>
                <a:ea typeface="微软雅黑" panose="020B0503020204020204" pitchFamily="34" charset="-122"/>
                <a:cs typeface="+mn-ea"/>
                <a:sym typeface="+mn-lt"/>
              </a:rPr>
              <a:t>法国银屑病系统治疗指南</a:t>
            </a:r>
            <a:endParaRPr kumimoji="1" lang="zh-CN" altLang="en-US" sz="2000" b="1" baseline="30000" dirty="0">
              <a:latin typeface="Arial" panose="020B0604020202020204" pitchFamily="34" charset="0"/>
              <a:ea typeface="微软雅黑" panose="020B0503020204020204" pitchFamily="34" charset="-122"/>
              <a:cs typeface="+mn-ea"/>
              <a:sym typeface="+mn-lt"/>
            </a:endParaRPr>
          </a:p>
        </p:txBody>
      </p:sp>
      <p:sp>
        <p:nvSpPr>
          <p:cNvPr id="24" name="圆角矩形 35">
            <a:extLst>
              <a:ext uri="{FF2B5EF4-FFF2-40B4-BE49-F238E27FC236}">
                <a16:creationId xmlns:a16="http://schemas.microsoft.com/office/drawing/2014/main" id="{3AC69FF5-D42F-4696-B545-7BDD236FB7F7}"/>
              </a:ext>
            </a:extLst>
          </p:cNvPr>
          <p:cNvSpPr/>
          <p:nvPr/>
        </p:nvSpPr>
        <p:spPr>
          <a:xfrm>
            <a:off x="1064033" y="3043659"/>
            <a:ext cx="1871662" cy="471487"/>
          </a:xfrm>
          <a:prstGeom prst="roundRect">
            <a:avLst/>
          </a:prstGeom>
          <a:solidFill>
            <a:srgbClr val="FEFCFC"/>
          </a:solidFill>
          <a:ln w="12700">
            <a:solidFill>
              <a:srgbClr val="A92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zh-CN" sz="1600" b="1" dirty="0">
                <a:solidFill>
                  <a:srgbClr val="A9232D"/>
                </a:solidFill>
                <a:latin typeface="Arial" panose="020B0604020202020204" pitchFamily="34" charset="0"/>
                <a:ea typeface="微软雅黑" panose="020B0503020204020204" pitchFamily="34" charset="-122"/>
              </a:rPr>
              <a:t>Δ </a:t>
            </a:r>
            <a:r>
              <a:rPr lang="en-US" altLang="zh-CN" sz="1600" b="1" dirty="0">
                <a:solidFill>
                  <a:srgbClr val="A9232D"/>
                </a:solidFill>
                <a:latin typeface="Arial" panose="020B0604020202020204" pitchFamily="34" charset="0"/>
                <a:ea typeface="微软雅黑" panose="020B0503020204020204" pitchFamily="34" charset="-122"/>
              </a:rPr>
              <a:t>PASI</a:t>
            </a:r>
            <a:r>
              <a:rPr lang="zh-CN" altLang="en-US" sz="1600" b="1" dirty="0">
                <a:solidFill>
                  <a:srgbClr val="A9232D"/>
                </a:solidFill>
                <a:latin typeface="Arial" panose="020B0604020202020204" pitchFamily="34" charset="0"/>
                <a:ea typeface="微软雅黑" panose="020B0503020204020204" pitchFamily="34" charset="-122"/>
              </a:rPr>
              <a:t>＜</a:t>
            </a:r>
            <a:r>
              <a:rPr lang="en-US" altLang="zh-CN" sz="1600" b="1" dirty="0">
                <a:solidFill>
                  <a:srgbClr val="A9232D"/>
                </a:solidFill>
                <a:latin typeface="Arial" panose="020B0604020202020204" pitchFamily="34" charset="0"/>
                <a:ea typeface="微软雅黑" panose="020B0503020204020204" pitchFamily="34" charset="-122"/>
              </a:rPr>
              <a:t>75</a:t>
            </a:r>
            <a:endParaRPr lang="zh-CN" altLang="en-US" sz="1600" b="1" dirty="0">
              <a:solidFill>
                <a:srgbClr val="A9232D"/>
              </a:solidFill>
              <a:latin typeface="Arial" panose="020B0604020202020204" pitchFamily="34" charset="0"/>
              <a:ea typeface="微软雅黑" panose="020B0503020204020204" pitchFamily="34" charset="-122"/>
            </a:endParaRPr>
          </a:p>
        </p:txBody>
      </p:sp>
      <p:sp>
        <p:nvSpPr>
          <p:cNvPr id="25" name="圆角矩形 36">
            <a:extLst>
              <a:ext uri="{FF2B5EF4-FFF2-40B4-BE49-F238E27FC236}">
                <a16:creationId xmlns:a16="http://schemas.microsoft.com/office/drawing/2014/main" id="{D697E376-7C87-41E2-8692-39437D9B8DD3}"/>
              </a:ext>
            </a:extLst>
          </p:cNvPr>
          <p:cNvSpPr/>
          <p:nvPr/>
        </p:nvSpPr>
        <p:spPr>
          <a:xfrm>
            <a:off x="3645890" y="3024609"/>
            <a:ext cx="1871662" cy="471487"/>
          </a:xfrm>
          <a:prstGeom prst="roundRect">
            <a:avLst/>
          </a:prstGeom>
          <a:solidFill>
            <a:srgbClr val="FEFCFC"/>
          </a:solidFill>
          <a:ln w="12700">
            <a:solidFill>
              <a:srgbClr val="A92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A9232D"/>
                </a:solidFill>
                <a:latin typeface="Arial" panose="020B0604020202020204" pitchFamily="34" charset="0"/>
                <a:ea typeface="微软雅黑" panose="020B0503020204020204" pitchFamily="34" charset="-122"/>
              </a:rPr>
              <a:t>75≥</a:t>
            </a:r>
            <a:r>
              <a:rPr lang="el-GR" altLang="zh-CN" sz="1600" b="1" dirty="0">
                <a:solidFill>
                  <a:srgbClr val="A9232D"/>
                </a:solidFill>
                <a:latin typeface="Arial" panose="020B0604020202020204" pitchFamily="34" charset="0"/>
                <a:ea typeface="微软雅黑" panose="020B0503020204020204" pitchFamily="34" charset="-122"/>
              </a:rPr>
              <a:t>Δ </a:t>
            </a:r>
            <a:r>
              <a:rPr lang="en-US" altLang="zh-CN" sz="1600" b="1" dirty="0">
                <a:solidFill>
                  <a:srgbClr val="A9232D"/>
                </a:solidFill>
                <a:latin typeface="Arial" panose="020B0604020202020204" pitchFamily="34" charset="0"/>
                <a:ea typeface="微软雅黑" panose="020B0503020204020204" pitchFamily="34" charset="-122"/>
              </a:rPr>
              <a:t>PASI</a:t>
            </a:r>
            <a:r>
              <a:rPr lang="zh-CN" altLang="en-US" sz="1600" b="1" dirty="0">
                <a:solidFill>
                  <a:srgbClr val="A9232D"/>
                </a:solidFill>
                <a:latin typeface="Arial" panose="020B0604020202020204" pitchFamily="34" charset="0"/>
                <a:ea typeface="微软雅黑" panose="020B0503020204020204" pitchFamily="34" charset="-122"/>
              </a:rPr>
              <a:t>＜</a:t>
            </a:r>
            <a:r>
              <a:rPr lang="en-US" altLang="zh-CN" sz="1600" b="1" dirty="0">
                <a:solidFill>
                  <a:srgbClr val="A9232D"/>
                </a:solidFill>
                <a:latin typeface="Arial" panose="020B0604020202020204" pitchFamily="34" charset="0"/>
                <a:ea typeface="微软雅黑" panose="020B0503020204020204" pitchFamily="34" charset="-122"/>
              </a:rPr>
              <a:t>90</a:t>
            </a:r>
            <a:endParaRPr lang="zh-CN" altLang="en-US" sz="1600" b="1" dirty="0">
              <a:solidFill>
                <a:srgbClr val="A9232D"/>
              </a:solidFill>
              <a:latin typeface="Arial" panose="020B0604020202020204" pitchFamily="34" charset="0"/>
              <a:ea typeface="微软雅黑" panose="020B0503020204020204" pitchFamily="34" charset="-122"/>
            </a:endParaRPr>
          </a:p>
        </p:txBody>
      </p:sp>
      <p:sp>
        <p:nvSpPr>
          <p:cNvPr id="26" name="圆角矩形 37">
            <a:extLst>
              <a:ext uri="{FF2B5EF4-FFF2-40B4-BE49-F238E27FC236}">
                <a16:creationId xmlns:a16="http://schemas.microsoft.com/office/drawing/2014/main" id="{EA829C6B-8740-4B8A-BFC2-E2C1143C85CC}"/>
              </a:ext>
            </a:extLst>
          </p:cNvPr>
          <p:cNvSpPr/>
          <p:nvPr/>
        </p:nvSpPr>
        <p:spPr>
          <a:xfrm>
            <a:off x="6151035" y="3034135"/>
            <a:ext cx="1871662" cy="471487"/>
          </a:xfrm>
          <a:prstGeom prst="roundRect">
            <a:avLst/>
          </a:prstGeom>
          <a:solidFill>
            <a:srgbClr val="FEFCFC"/>
          </a:solidFill>
          <a:ln w="12700">
            <a:solidFill>
              <a:srgbClr val="A92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zh-CN" sz="1600" b="1" dirty="0">
                <a:solidFill>
                  <a:srgbClr val="A9232D"/>
                </a:solidFill>
                <a:latin typeface="Arial" panose="020B0604020202020204" pitchFamily="34" charset="0"/>
                <a:ea typeface="微软雅黑" panose="020B0503020204020204" pitchFamily="34" charset="-122"/>
              </a:rPr>
              <a:t>Δ </a:t>
            </a:r>
            <a:r>
              <a:rPr lang="en-US" altLang="zh-CN" sz="1600" b="1" dirty="0">
                <a:solidFill>
                  <a:srgbClr val="A9232D"/>
                </a:solidFill>
                <a:latin typeface="Arial" panose="020B0604020202020204" pitchFamily="34" charset="0"/>
                <a:ea typeface="微软雅黑" panose="020B0503020204020204" pitchFamily="34" charset="-122"/>
              </a:rPr>
              <a:t>PASI</a:t>
            </a:r>
            <a:r>
              <a:rPr lang="zh-CN" altLang="en-US" sz="1600" b="1" dirty="0">
                <a:solidFill>
                  <a:srgbClr val="A9232D"/>
                </a:solidFill>
                <a:latin typeface="Arial" panose="020B0604020202020204" pitchFamily="34" charset="0"/>
                <a:ea typeface="微软雅黑" panose="020B0503020204020204" pitchFamily="34" charset="-122"/>
              </a:rPr>
              <a:t> </a:t>
            </a:r>
            <a:r>
              <a:rPr lang="en-US" altLang="zh-CN" sz="1600" b="1" dirty="0">
                <a:solidFill>
                  <a:srgbClr val="A9232D"/>
                </a:solidFill>
                <a:latin typeface="Arial" panose="020B0604020202020204" pitchFamily="34" charset="0"/>
                <a:ea typeface="微软雅黑" panose="020B0503020204020204" pitchFamily="34" charset="-122"/>
              </a:rPr>
              <a:t>≥90</a:t>
            </a:r>
            <a:endParaRPr lang="zh-CN" altLang="en-US" sz="1600" b="1" dirty="0">
              <a:solidFill>
                <a:srgbClr val="A9232D"/>
              </a:solidFill>
              <a:latin typeface="Arial" panose="020B0604020202020204" pitchFamily="34" charset="0"/>
              <a:ea typeface="微软雅黑" panose="020B0503020204020204" pitchFamily="34" charset="-122"/>
            </a:endParaRPr>
          </a:p>
        </p:txBody>
      </p:sp>
      <p:sp>
        <p:nvSpPr>
          <p:cNvPr id="27" name="圆角矩形 38">
            <a:extLst>
              <a:ext uri="{FF2B5EF4-FFF2-40B4-BE49-F238E27FC236}">
                <a16:creationId xmlns:a16="http://schemas.microsoft.com/office/drawing/2014/main" id="{20CB9A6D-A309-4A76-8A95-A760FE363425}"/>
              </a:ext>
            </a:extLst>
          </p:cNvPr>
          <p:cNvSpPr/>
          <p:nvPr/>
        </p:nvSpPr>
        <p:spPr>
          <a:xfrm>
            <a:off x="3036288" y="3859240"/>
            <a:ext cx="1395413" cy="47148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Arial" panose="020B0604020202020204" pitchFamily="34" charset="0"/>
                <a:ea typeface="微软雅黑" panose="020B0503020204020204" pitchFamily="34" charset="-122"/>
              </a:rPr>
              <a:t>DLQI≥5</a:t>
            </a:r>
            <a:r>
              <a:rPr lang="zh-CN" altLang="en-US" sz="1600" b="1" dirty="0">
                <a:solidFill>
                  <a:schemeClr val="tx1"/>
                </a:solidFill>
                <a:latin typeface="Arial" panose="020B0604020202020204" pitchFamily="34" charset="0"/>
                <a:ea typeface="微软雅黑" panose="020B0503020204020204" pitchFamily="34" charset="-122"/>
              </a:rPr>
              <a:t> </a:t>
            </a:r>
          </a:p>
        </p:txBody>
      </p:sp>
      <p:sp>
        <p:nvSpPr>
          <p:cNvPr id="28" name="圆角矩形 39">
            <a:extLst>
              <a:ext uri="{FF2B5EF4-FFF2-40B4-BE49-F238E27FC236}">
                <a16:creationId xmlns:a16="http://schemas.microsoft.com/office/drawing/2014/main" id="{D510A321-557C-42FD-95D0-F41AB04A7D8F}"/>
              </a:ext>
            </a:extLst>
          </p:cNvPr>
          <p:cNvSpPr/>
          <p:nvPr/>
        </p:nvSpPr>
        <p:spPr>
          <a:xfrm>
            <a:off x="4631726" y="3859240"/>
            <a:ext cx="1395413" cy="47148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Arial" panose="020B0604020202020204" pitchFamily="34" charset="0"/>
                <a:ea typeface="微软雅黑" panose="020B0503020204020204" pitchFamily="34" charset="-122"/>
              </a:rPr>
              <a:t>DLQI</a:t>
            </a:r>
            <a:r>
              <a:rPr lang="zh-CN" altLang="en-US" sz="1600" b="1" dirty="0">
                <a:solidFill>
                  <a:schemeClr val="tx1"/>
                </a:solidFill>
                <a:latin typeface="Arial" panose="020B0604020202020204" pitchFamily="34" charset="0"/>
                <a:ea typeface="微软雅黑" panose="020B0503020204020204" pitchFamily="34" charset="-122"/>
              </a:rPr>
              <a:t>＜</a:t>
            </a:r>
            <a:r>
              <a:rPr lang="en-US" altLang="zh-CN" sz="1600" b="1" dirty="0">
                <a:solidFill>
                  <a:schemeClr val="tx1"/>
                </a:solidFill>
                <a:latin typeface="Arial" panose="020B0604020202020204" pitchFamily="34" charset="0"/>
                <a:ea typeface="微软雅黑" panose="020B0503020204020204" pitchFamily="34" charset="-122"/>
              </a:rPr>
              <a:t>5</a:t>
            </a:r>
            <a:r>
              <a:rPr lang="zh-CN" altLang="en-US" sz="1600" b="1" dirty="0">
                <a:solidFill>
                  <a:schemeClr val="tx1"/>
                </a:solidFill>
                <a:latin typeface="Arial" panose="020B0604020202020204" pitchFamily="34" charset="0"/>
                <a:ea typeface="微软雅黑" panose="020B0503020204020204" pitchFamily="34" charset="-122"/>
              </a:rPr>
              <a:t> </a:t>
            </a:r>
          </a:p>
        </p:txBody>
      </p:sp>
      <p:cxnSp>
        <p:nvCxnSpPr>
          <p:cNvPr id="29" name="直线箭头连接符 40">
            <a:extLst>
              <a:ext uri="{FF2B5EF4-FFF2-40B4-BE49-F238E27FC236}">
                <a16:creationId xmlns:a16="http://schemas.microsoft.com/office/drawing/2014/main" id="{C2D2BA1A-7045-46E1-B0D3-B852B879754E}"/>
              </a:ext>
            </a:extLst>
          </p:cNvPr>
          <p:cNvCxnSpPr>
            <a:cxnSpLocks/>
          </p:cNvCxnSpPr>
          <p:nvPr/>
        </p:nvCxnSpPr>
        <p:spPr>
          <a:xfrm>
            <a:off x="4079174" y="3546475"/>
            <a:ext cx="0" cy="2857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线箭头连接符 41">
            <a:extLst>
              <a:ext uri="{FF2B5EF4-FFF2-40B4-BE49-F238E27FC236}">
                <a16:creationId xmlns:a16="http://schemas.microsoft.com/office/drawing/2014/main" id="{B8F39C1E-85AA-4225-B714-B89EE86360BF}"/>
              </a:ext>
            </a:extLst>
          </p:cNvPr>
          <p:cNvCxnSpPr>
            <a:cxnSpLocks/>
          </p:cNvCxnSpPr>
          <p:nvPr/>
        </p:nvCxnSpPr>
        <p:spPr>
          <a:xfrm>
            <a:off x="5112724" y="3546475"/>
            <a:ext cx="0" cy="2857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圆角矩形 42">
            <a:extLst>
              <a:ext uri="{FF2B5EF4-FFF2-40B4-BE49-F238E27FC236}">
                <a16:creationId xmlns:a16="http://schemas.microsoft.com/office/drawing/2014/main" id="{21B6BF67-3873-4712-84A6-4DDA0B7573C2}"/>
              </a:ext>
            </a:extLst>
          </p:cNvPr>
          <p:cNvSpPr/>
          <p:nvPr/>
        </p:nvSpPr>
        <p:spPr>
          <a:xfrm>
            <a:off x="1064033" y="4715321"/>
            <a:ext cx="3391945" cy="592989"/>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Arial" panose="020B0604020202020204" pitchFamily="34" charset="0"/>
                <a:ea typeface="微软雅黑" panose="020B0503020204020204" pitchFamily="34" charset="-122"/>
              </a:rPr>
              <a:t>更换治疗方案</a:t>
            </a:r>
          </a:p>
        </p:txBody>
      </p:sp>
      <p:cxnSp>
        <p:nvCxnSpPr>
          <p:cNvPr id="32" name="直线箭头连接符 43">
            <a:extLst>
              <a:ext uri="{FF2B5EF4-FFF2-40B4-BE49-F238E27FC236}">
                <a16:creationId xmlns:a16="http://schemas.microsoft.com/office/drawing/2014/main" id="{BAA414B6-CE62-452A-B2F6-9642E67004C4}"/>
              </a:ext>
            </a:extLst>
          </p:cNvPr>
          <p:cNvCxnSpPr>
            <a:cxnSpLocks/>
          </p:cNvCxnSpPr>
          <p:nvPr/>
        </p:nvCxnSpPr>
        <p:spPr>
          <a:xfrm>
            <a:off x="1999864" y="3557484"/>
            <a:ext cx="0" cy="10770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圆角矩形 45">
            <a:extLst>
              <a:ext uri="{FF2B5EF4-FFF2-40B4-BE49-F238E27FC236}">
                <a16:creationId xmlns:a16="http://schemas.microsoft.com/office/drawing/2014/main" id="{4D5DE051-22C2-4285-8074-465AA012008D}"/>
              </a:ext>
            </a:extLst>
          </p:cNvPr>
          <p:cNvSpPr/>
          <p:nvPr/>
        </p:nvSpPr>
        <p:spPr>
          <a:xfrm>
            <a:off x="4630752" y="4708330"/>
            <a:ext cx="3391945" cy="592989"/>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Arial" panose="020B0604020202020204" pitchFamily="34" charset="0"/>
                <a:ea typeface="微软雅黑" panose="020B0503020204020204" pitchFamily="34" charset="-122"/>
              </a:rPr>
              <a:t>维持治疗方案</a:t>
            </a:r>
          </a:p>
        </p:txBody>
      </p:sp>
      <p:cxnSp>
        <p:nvCxnSpPr>
          <p:cNvPr id="34" name="直线箭头连接符 44">
            <a:extLst>
              <a:ext uri="{FF2B5EF4-FFF2-40B4-BE49-F238E27FC236}">
                <a16:creationId xmlns:a16="http://schemas.microsoft.com/office/drawing/2014/main" id="{AFC7DC2D-5F49-42B7-9ED6-E3CA3D52B9C3}"/>
              </a:ext>
            </a:extLst>
          </p:cNvPr>
          <p:cNvCxnSpPr/>
          <p:nvPr/>
        </p:nvCxnSpPr>
        <p:spPr>
          <a:xfrm>
            <a:off x="4063897" y="4380044"/>
            <a:ext cx="0" cy="2877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线箭头连接符 46">
            <a:extLst>
              <a:ext uri="{FF2B5EF4-FFF2-40B4-BE49-F238E27FC236}">
                <a16:creationId xmlns:a16="http://schemas.microsoft.com/office/drawing/2014/main" id="{531B7746-6EB3-4B58-89B1-F3C2D8411680}"/>
              </a:ext>
            </a:extLst>
          </p:cNvPr>
          <p:cNvCxnSpPr/>
          <p:nvPr/>
        </p:nvCxnSpPr>
        <p:spPr>
          <a:xfrm>
            <a:off x="5105837" y="4365784"/>
            <a:ext cx="0" cy="2877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线箭头连接符 47">
            <a:extLst>
              <a:ext uri="{FF2B5EF4-FFF2-40B4-BE49-F238E27FC236}">
                <a16:creationId xmlns:a16="http://schemas.microsoft.com/office/drawing/2014/main" id="{625D1BCA-6CC1-4EB9-A6F4-28D3F77C639A}"/>
              </a:ext>
            </a:extLst>
          </p:cNvPr>
          <p:cNvCxnSpPr>
            <a:cxnSpLocks/>
          </p:cNvCxnSpPr>
          <p:nvPr/>
        </p:nvCxnSpPr>
        <p:spPr>
          <a:xfrm>
            <a:off x="7086866" y="3557484"/>
            <a:ext cx="0" cy="10770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227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A19904-397D-8B4D-89F4-3B3EFF246DF3}"/>
              </a:ext>
            </a:extLst>
          </p:cNvPr>
          <p:cNvSpPr>
            <a:spLocks noGrp="1"/>
          </p:cNvSpPr>
          <p:nvPr>
            <p:ph type="title"/>
          </p:nvPr>
        </p:nvSpPr>
        <p:spPr/>
        <p:txBody>
          <a:bodyPr/>
          <a:lstStyle/>
          <a:p>
            <a:r>
              <a:rPr lang="zh-CN" altLang="en-US" dirty="0"/>
              <a:t>七、银屑病生物治疗</a:t>
            </a:r>
            <a:r>
              <a:rPr lang="en-US" altLang="zh-CN" dirty="0"/>
              <a:t>-</a:t>
            </a:r>
            <a:r>
              <a:rPr lang="zh-CN" altLang="en-US" dirty="0"/>
              <a:t>维持期：疗效评估</a:t>
            </a:r>
          </a:p>
        </p:txBody>
      </p:sp>
      <p:sp>
        <p:nvSpPr>
          <p:cNvPr id="9" name="文本占位符 8">
            <a:extLst>
              <a:ext uri="{FF2B5EF4-FFF2-40B4-BE49-F238E27FC236}">
                <a16:creationId xmlns:a16="http://schemas.microsoft.com/office/drawing/2014/main" id="{14AEBF87-04EC-4E1C-82C4-44A05BA02AAC}"/>
              </a:ext>
            </a:extLst>
          </p:cNvPr>
          <p:cNvSpPr>
            <a:spLocks noGrp="1"/>
          </p:cNvSpPr>
          <p:nvPr>
            <p:ph type="body" sz="quarter" idx="10"/>
          </p:nvPr>
        </p:nvSpPr>
        <p:spPr/>
        <p:txBody>
          <a:bodyPr/>
          <a:lstStyle/>
          <a:p>
            <a:r>
              <a:rPr lang="zh-CN" altLang="en-US" noProof="0" dirty="0"/>
              <a:t>中华医学会皮肤性病学分会</a:t>
            </a:r>
            <a:r>
              <a:rPr lang="en-US" altLang="zh-CN" noProof="0" dirty="0"/>
              <a:t>.中国银屑病生物治疗专家共识（2019）</a:t>
            </a:r>
          </a:p>
        </p:txBody>
      </p:sp>
      <p:sp>
        <p:nvSpPr>
          <p:cNvPr id="3" name="矩形: 圆角 2">
            <a:extLst>
              <a:ext uri="{FF2B5EF4-FFF2-40B4-BE49-F238E27FC236}">
                <a16:creationId xmlns:a16="http://schemas.microsoft.com/office/drawing/2014/main" id="{52BC00C2-201E-45D0-8141-521E66E0FC84}"/>
              </a:ext>
            </a:extLst>
          </p:cNvPr>
          <p:cNvSpPr/>
          <p:nvPr/>
        </p:nvSpPr>
        <p:spPr>
          <a:xfrm>
            <a:off x="431800" y="1701800"/>
            <a:ext cx="8265704" cy="229870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38CE0A30-F032-4106-879F-E360822FDA30}"/>
              </a:ext>
            </a:extLst>
          </p:cNvPr>
          <p:cNvSpPr/>
          <p:nvPr/>
        </p:nvSpPr>
        <p:spPr>
          <a:xfrm>
            <a:off x="431799" y="1414780"/>
            <a:ext cx="4590143"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3. </a:t>
            </a: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维持治疗过程中继发性失效调整方案</a:t>
            </a:r>
          </a:p>
        </p:txBody>
      </p:sp>
      <p:sp>
        <p:nvSpPr>
          <p:cNvPr id="6" name="内容占位符 2">
            <a:extLst>
              <a:ext uri="{FF2B5EF4-FFF2-40B4-BE49-F238E27FC236}">
                <a16:creationId xmlns:a16="http://schemas.microsoft.com/office/drawing/2014/main" id="{14DC5DF2-FE1C-4979-A7F1-46E345057975}"/>
              </a:ext>
            </a:extLst>
          </p:cNvPr>
          <p:cNvSpPr txBox="1">
            <a:spLocks/>
          </p:cNvSpPr>
          <p:nvPr/>
        </p:nvSpPr>
        <p:spPr>
          <a:xfrm>
            <a:off x="914400" y="2140293"/>
            <a:ext cx="7315200" cy="365090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marR="0" lvl="0" indent="-288000" algn="l" defTabSz="914400" rtl="0" eaLnBrk="1" fontAlgn="auto" latinLnBrk="0" hangingPunct="1">
              <a:lnSpc>
                <a:spcPct val="135000"/>
              </a:lnSpc>
              <a:spcBef>
                <a:spcPts val="900"/>
              </a:spcBef>
              <a:spcAft>
                <a:spcPts val="0"/>
              </a:spcAft>
              <a:buClrTx/>
              <a:buSzTx/>
              <a:buFont typeface="+mj-ea"/>
              <a:buAutoNum type="circleNumDbPlain"/>
              <a:tabLst/>
              <a:defRPr/>
            </a:pPr>
            <a:r>
              <a:rPr kumimoji="1" lang="zh-CN" altLang="en-US"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如由于抗药抗体所致失效，首选联合</a:t>
            </a:r>
            <a:r>
              <a:rPr kumimoji="1" lang="en-US" altLang="zh-CN"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MTX</a:t>
            </a:r>
          </a:p>
          <a:p>
            <a:pPr marL="288000" marR="0" lvl="0" indent="-288000" algn="l" defTabSz="914400" rtl="0" eaLnBrk="1" fontAlgn="auto" latinLnBrk="0" hangingPunct="1">
              <a:lnSpc>
                <a:spcPct val="135000"/>
              </a:lnSpc>
              <a:spcBef>
                <a:spcPts val="900"/>
              </a:spcBef>
              <a:spcAft>
                <a:spcPts val="0"/>
              </a:spcAft>
              <a:buClrTx/>
              <a:buSzTx/>
              <a:buFont typeface="+mj-ea"/>
              <a:buAutoNum type="circleNumDbPlain"/>
              <a:tabLst/>
              <a:defRPr/>
            </a:pPr>
            <a:r>
              <a:rPr kumimoji="1" lang="zh-CN" altLang="en-US"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增加剂量或缩短注射间隔</a:t>
            </a:r>
          </a:p>
          <a:p>
            <a:pPr marL="288000" marR="0" lvl="0" indent="-288000" algn="l" defTabSz="914400" rtl="0" eaLnBrk="1" fontAlgn="auto" latinLnBrk="0" hangingPunct="1">
              <a:lnSpc>
                <a:spcPct val="135000"/>
              </a:lnSpc>
              <a:spcBef>
                <a:spcPts val="900"/>
              </a:spcBef>
              <a:spcAft>
                <a:spcPts val="0"/>
              </a:spcAft>
              <a:buClrTx/>
              <a:buSzTx/>
              <a:buFont typeface="+mj-ea"/>
              <a:buAutoNum type="circleNumDbPlain"/>
              <a:tabLst/>
              <a:defRPr/>
            </a:pPr>
            <a:r>
              <a:rPr kumimoji="1" lang="zh-CN" altLang="en-US" sz="18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换用其他生物制剂</a:t>
            </a:r>
          </a:p>
        </p:txBody>
      </p:sp>
    </p:spTree>
    <p:extLst>
      <p:ext uri="{BB962C8B-B14F-4D97-AF65-F5344CB8AC3E}">
        <p14:creationId xmlns:p14="http://schemas.microsoft.com/office/powerpoint/2010/main" val="1251470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7CFFD6-DE09-5241-9C56-EEC0E5B8DB76}"/>
              </a:ext>
            </a:extLst>
          </p:cNvPr>
          <p:cNvSpPr>
            <a:spLocks noGrp="1"/>
          </p:cNvSpPr>
          <p:nvPr>
            <p:ph type="title"/>
          </p:nvPr>
        </p:nvSpPr>
        <p:spPr/>
        <p:txBody>
          <a:bodyPr/>
          <a:lstStyle/>
          <a:p>
            <a:r>
              <a:rPr lang="zh-CN" altLang="en-US" dirty="0"/>
              <a:t>七、银屑病生物治疗</a:t>
            </a:r>
            <a:r>
              <a:rPr lang="en-US" altLang="zh-CN" dirty="0"/>
              <a:t>-</a:t>
            </a:r>
            <a:r>
              <a:rPr lang="zh-CN" altLang="en-US" dirty="0"/>
              <a:t>维持期：特殊情况</a:t>
            </a:r>
          </a:p>
        </p:txBody>
      </p:sp>
      <p:sp>
        <p:nvSpPr>
          <p:cNvPr id="9" name="文本占位符 8">
            <a:extLst>
              <a:ext uri="{FF2B5EF4-FFF2-40B4-BE49-F238E27FC236}">
                <a16:creationId xmlns:a16="http://schemas.microsoft.com/office/drawing/2014/main" id="{6C157EC5-7E69-4870-A520-E0DDC8FC61C5}"/>
              </a:ext>
            </a:extLst>
          </p:cNvPr>
          <p:cNvSpPr>
            <a:spLocks noGrp="1"/>
          </p:cNvSpPr>
          <p:nvPr>
            <p:ph type="body" sz="quarter" idx="10"/>
          </p:nvPr>
        </p:nvSpPr>
        <p:spPr/>
        <p:txBody>
          <a:bodyPr/>
          <a:lstStyle/>
          <a:p>
            <a:r>
              <a:rPr lang="zh-CN" altLang="en-US" noProof="0" dirty="0"/>
              <a:t>中华医学会皮肤性病学分会</a:t>
            </a:r>
            <a:r>
              <a:rPr lang="en-US" altLang="zh-CN" noProof="0" dirty="0"/>
              <a:t>.中国银屑病生物治疗专家共识（2019）</a:t>
            </a:r>
          </a:p>
        </p:txBody>
      </p:sp>
      <p:sp>
        <p:nvSpPr>
          <p:cNvPr id="5" name="矩形: 圆角 4">
            <a:extLst>
              <a:ext uri="{FF2B5EF4-FFF2-40B4-BE49-F238E27FC236}">
                <a16:creationId xmlns:a16="http://schemas.microsoft.com/office/drawing/2014/main" id="{4DF05F31-EACE-420F-9A1F-E78AABA1A0C7}"/>
              </a:ext>
            </a:extLst>
          </p:cNvPr>
          <p:cNvSpPr/>
          <p:nvPr/>
        </p:nvSpPr>
        <p:spPr>
          <a:xfrm>
            <a:off x="435474" y="1324430"/>
            <a:ext cx="8273052" cy="5119913"/>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3269C697-F175-4266-B134-11BAF6EBF7B3}"/>
              </a:ext>
            </a:extLst>
          </p:cNvPr>
          <p:cNvGrpSpPr/>
          <p:nvPr/>
        </p:nvGrpSpPr>
        <p:grpSpPr>
          <a:xfrm>
            <a:off x="846510" y="1476841"/>
            <a:ext cx="7450981" cy="4815090"/>
            <a:chOff x="846509" y="1517807"/>
            <a:chExt cx="7450981" cy="4815090"/>
          </a:xfrm>
        </p:grpSpPr>
        <p:sp>
          <p:nvSpPr>
            <p:cNvPr id="6" name="内容占位符 2">
              <a:extLst>
                <a:ext uri="{FF2B5EF4-FFF2-40B4-BE49-F238E27FC236}">
                  <a16:creationId xmlns:a16="http://schemas.microsoft.com/office/drawing/2014/main" id="{30BF604A-750A-4C9C-899A-4343C1FC5923}"/>
                </a:ext>
              </a:extLst>
            </p:cNvPr>
            <p:cNvSpPr txBox="1">
              <a:spLocks/>
            </p:cNvSpPr>
            <p:nvPr/>
          </p:nvSpPr>
          <p:spPr>
            <a:xfrm>
              <a:off x="846509" y="2027757"/>
              <a:ext cx="7450981" cy="7343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25000"/>
                </a:lnSpc>
                <a:spcBef>
                  <a:spcPts val="300"/>
                </a:spcBef>
                <a:defRPr/>
              </a:pPr>
              <a:r>
                <a:rPr lang="zh-CN" altLang="en-US" sz="1200" dirty="0">
                  <a:solidFill>
                    <a:sysClr val="windowText" lastClr="000000"/>
                  </a:solidFill>
                </a:rPr>
                <a:t>银屑病患者在生物制剂治疗过程中，同时接种灭活疫苗或重组疫苗不增加安全性方面的风险，但可能影响免疫效果</a:t>
              </a:r>
              <a:r>
                <a:rPr lang="en-US" altLang="zh-CN" sz="1200" dirty="0">
                  <a:solidFill>
                    <a:sysClr val="windowText" lastClr="000000"/>
                  </a:solidFill>
                </a:rPr>
                <a:t>;</a:t>
              </a:r>
              <a:r>
                <a:rPr lang="zh-CN" altLang="en-US" sz="1200" dirty="0">
                  <a:solidFill>
                    <a:sysClr val="windowText" lastClr="000000"/>
                  </a:solidFill>
                </a:rPr>
                <a:t>接种活疫苗理论上有造成病毒播散的风险，应十分慎重。一些专家建议在接种活疫苗前后均应停止使用生物制剂至少 </a:t>
              </a:r>
              <a:r>
                <a:rPr lang="en-US" altLang="zh-CN" sz="1200" dirty="0">
                  <a:solidFill>
                    <a:sysClr val="windowText" lastClr="000000"/>
                  </a:solidFill>
                </a:rPr>
                <a:t>2-3 </a:t>
              </a:r>
              <a:r>
                <a:rPr lang="zh-CN" altLang="en-US" sz="1200" dirty="0">
                  <a:solidFill>
                    <a:sysClr val="windowText" lastClr="000000"/>
                  </a:solidFill>
                </a:rPr>
                <a:t>个半衰期</a:t>
              </a:r>
              <a:r>
                <a:rPr lang="en-US" altLang="zh-CN" sz="1200" dirty="0">
                  <a:solidFill>
                    <a:sysClr val="windowText" lastClr="000000"/>
                  </a:solidFill>
                </a:rPr>
                <a:t>;</a:t>
              </a:r>
              <a:r>
                <a:rPr lang="zh-CN" altLang="en-US" sz="1200" dirty="0">
                  <a:solidFill>
                    <a:sysClr val="windowText" lastClr="000000"/>
                  </a:solidFill>
                </a:rPr>
                <a:t>也有专家建议在接种活疫苗前需要停用生物制剂的时间为 </a:t>
              </a:r>
              <a:r>
                <a:rPr lang="en-US" altLang="zh-CN" sz="1200" dirty="0">
                  <a:solidFill>
                    <a:sysClr val="windowText" lastClr="000000"/>
                  </a:solidFill>
                </a:rPr>
                <a:t>4 </a:t>
              </a:r>
              <a:r>
                <a:rPr lang="zh-CN" altLang="en-US" sz="1200" dirty="0">
                  <a:solidFill>
                    <a:sysClr val="windowText" lastClr="000000"/>
                  </a:solidFill>
                </a:rPr>
                <a:t>周或更长时间，需视生物制剂的半衰期而定，依那西普在最后一次用药后的 </a:t>
              </a:r>
              <a:r>
                <a:rPr lang="en-US" altLang="zh-CN" sz="1200" dirty="0">
                  <a:solidFill>
                    <a:sysClr val="windowText" lastClr="000000"/>
                  </a:solidFill>
                </a:rPr>
                <a:t>2-3 </a:t>
              </a:r>
              <a:r>
                <a:rPr lang="zh-CN" altLang="en-US" sz="1200" dirty="0">
                  <a:solidFill>
                    <a:sysClr val="windowText" lastClr="000000"/>
                  </a:solidFill>
                </a:rPr>
                <a:t>周、英夫利西单抗在最后一次输注后的 </a:t>
              </a:r>
              <a:r>
                <a:rPr lang="en-US" altLang="zh-CN" sz="1200" dirty="0">
                  <a:solidFill>
                    <a:sysClr val="windowText" lastClr="000000"/>
                  </a:solidFill>
                </a:rPr>
                <a:t>6 </a:t>
              </a:r>
              <a:r>
                <a:rPr lang="zh-CN" altLang="en-US" sz="1200" dirty="0">
                  <a:solidFill>
                    <a:sysClr val="windowText" lastClr="000000"/>
                  </a:solidFill>
                </a:rPr>
                <a:t>个月、乌司奴单抗在停药后 </a:t>
              </a:r>
              <a:r>
                <a:rPr lang="en-US" altLang="zh-CN" sz="1200" dirty="0">
                  <a:solidFill>
                    <a:sysClr val="windowText" lastClr="000000"/>
                  </a:solidFill>
                </a:rPr>
                <a:t>15 </a:t>
              </a:r>
              <a:r>
                <a:rPr lang="zh-CN" altLang="en-US" sz="1200" dirty="0">
                  <a:solidFill>
                    <a:sysClr val="windowText" lastClr="000000"/>
                  </a:solidFill>
                </a:rPr>
                <a:t>周，方可接种活疫苗。接种带状疱疹活疫苗需要停药 </a:t>
              </a:r>
              <a:r>
                <a:rPr lang="en-US" altLang="zh-CN" sz="1200" dirty="0">
                  <a:solidFill>
                    <a:sysClr val="windowText" lastClr="000000"/>
                  </a:solidFill>
                </a:rPr>
                <a:t>12 </a:t>
              </a:r>
              <a:r>
                <a:rPr lang="zh-CN" altLang="en-US" sz="1200" dirty="0">
                  <a:solidFill>
                    <a:sysClr val="windowText" lastClr="000000"/>
                  </a:solidFill>
                </a:rPr>
                <a:t>个月 </a:t>
              </a:r>
            </a:p>
          </p:txBody>
        </p:sp>
        <p:grpSp>
          <p:nvGrpSpPr>
            <p:cNvPr id="7" name="组合 6">
              <a:extLst>
                <a:ext uri="{FF2B5EF4-FFF2-40B4-BE49-F238E27FC236}">
                  <a16:creationId xmlns:a16="http://schemas.microsoft.com/office/drawing/2014/main" id="{46F31C6A-2BB5-4662-B5D3-DA5C595043AC}"/>
                </a:ext>
              </a:extLst>
            </p:cNvPr>
            <p:cNvGrpSpPr/>
            <p:nvPr/>
          </p:nvGrpSpPr>
          <p:grpSpPr>
            <a:xfrm>
              <a:off x="846509" y="1913010"/>
              <a:ext cx="7306891" cy="77971"/>
              <a:chOff x="802638" y="3363729"/>
              <a:chExt cx="7306891" cy="77971"/>
            </a:xfrm>
          </p:grpSpPr>
          <p:sp>
            <p:nvSpPr>
              <p:cNvPr id="8" name="平行四边形 7">
                <a:extLst>
                  <a:ext uri="{FF2B5EF4-FFF2-40B4-BE49-F238E27FC236}">
                    <a16:creationId xmlns:a16="http://schemas.microsoft.com/office/drawing/2014/main" id="{178BA3B9-B9E9-4FFE-A8B5-AB1039CD1A0C}"/>
                  </a:ext>
                </a:extLst>
              </p:cNvPr>
              <p:cNvSpPr/>
              <p:nvPr/>
            </p:nvSpPr>
            <p:spPr>
              <a:xfrm>
                <a:off x="802638" y="3363729"/>
                <a:ext cx="475085"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10" name="直接连接符 9">
                <a:extLst>
                  <a:ext uri="{FF2B5EF4-FFF2-40B4-BE49-F238E27FC236}">
                    <a16:creationId xmlns:a16="http://schemas.microsoft.com/office/drawing/2014/main" id="{991C91BE-FEBD-4FC5-9947-B628B7949386}"/>
                  </a:ext>
                </a:extLst>
              </p:cNvPr>
              <p:cNvCxnSpPr>
                <a:cxnSpLocks/>
              </p:cNvCxnSpPr>
              <p:nvPr/>
            </p:nvCxnSpPr>
            <p:spPr>
              <a:xfrm flipH="1">
                <a:off x="871315" y="3441700"/>
                <a:ext cx="7238214" cy="0"/>
              </a:xfrm>
              <a:prstGeom prst="line">
                <a:avLst/>
              </a:prstGeom>
              <a:noFill/>
              <a:ln w="6350" cap="flat" cmpd="sng" algn="ctr">
                <a:solidFill>
                  <a:sysClr val="window" lastClr="FFFFFF">
                    <a:lumMod val="75000"/>
                    <a:alpha val="61000"/>
                  </a:sysClr>
                </a:solidFill>
                <a:prstDash val="solid"/>
                <a:miter lim="800000"/>
              </a:ln>
              <a:effectLst/>
            </p:spPr>
          </p:cxnSp>
        </p:grpSp>
        <p:sp>
          <p:nvSpPr>
            <p:cNvPr id="12" name="文本框 11">
              <a:extLst>
                <a:ext uri="{FF2B5EF4-FFF2-40B4-BE49-F238E27FC236}">
                  <a16:creationId xmlns:a16="http://schemas.microsoft.com/office/drawing/2014/main" id="{FD36D95C-F97B-4547-9384-6C4006C97010}"/>
                </a:ext>
              </a:extLst>
            </p:cNvPr>
            <p:cNvSpPr txBox="1"/>
            <p:nvPr/>
          </p:nvSpPr>
          <p:spPr>
            <a:xfrm>
              <a:off x="846509" y="1517807"/>
              <a:ext cx="4572000" cy="389466"/>
            </a:xfrm>
            <a:prstGeom prst="rect">
              <a:avLst/>
            </a:prstGeom>
            <a:noFill/>
          </p:spPr>
          <p:txBody>
            <a:bodyPr wrap="square">
              <a:spAutoFit/>
            </a:bodyPr>
            <a:lstStyle/>
            <a:p>
              <a:pPr marR="0" lvl="0" algn="l" defTabSz="914400" rtl="0" eaLnBrk="1" fontAlgn="auto" latinLnBrk="0" hangingPunct="1">
                <a:lnSpc>
                  <a:spcPct val="125000"/>
                </a:lnSpc>
                <a:spcBef>
                  <a:spcPts val="600"/>
                </a:spcBef>
                <a:spcAft>
                  <a:spcPts val="0"/>
                </a:spcAft>
                <a:buClrTx/>
                <a:buSzTx/>
                <a:tabLst/>
                <a:defRPr/>
              </a:pPr>
              <a:r>
                <a:rPr kumimoji="0" lang="en-US" altLang="zh-CN" sz="17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1. </a:t>
              </a:r>
              <a:r>
                <a:rPr kumimoji="0" lang="zh-CN" altLang="en-US" sz="17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生物制剂治疗期间需接种疫苗</a:t>
              </a:r>
            </a:p>
          </p:txBody>
        </p:sp>
        <p:sp>
          <p:nvSpPr>
            <p:cNvPr id="13" name="内容占位符 2">
              <a:extLst>
                <a:ext uri="{FF2B5EF4-FFF2-40B4-BE49-F238E27FC236}">
                  <a16:creationId xmlns:a16="http://schemas.microsoft.com/office/drawing/2014/main" id="{FEFF8132-CBF8-414E-999B-48DFAE0BFFD3}"/>
                </a:ext>
              </a:extLst>
            </p:cNvPr>
            <p:cNvSpPr txBox="1">
              <a:spLocks/>
            </p:cNvSpPr>
            <p:nvPr/>
          </p:nvSpPr>
          <p:spPr>
            <a:xfrm>
              <a:off x="846509" y="3750682"/>
              <a:ext cx="7450981" cy="13861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25000"/>
                </a:lnSpc>
                <a:spcBef>
                  <a:spcPts val="300"/>
                </a:spcBef>
                <a:defRPr/>
              </a:pPr>
              <a:r>
                <a:rPr lang="zh-CN" altLang="en-US" sz="1200" dirty="0">
                  <a:solidFill>
                    <a:sysClr val="windowText" lastClr="000000"/>
                  </a:solidFill>
                </a:rPr>
                <a:t>生物制剂理论上确有可能影响伤口愈合及增加感染的风险，故通常建议：中等风险手术</a:t>
              </a:r>
              <a:r>
                <a:rPr lang="en-US" altLang="zh-CN" sz="1200" dirty="0">
                  <a:solidFill>
                    <a:sysClr val="windowText" lastClr="000000"/>
                  </a:solidFill>
                </a:rPr>
                <a:t>(</a:t>
              </a:r>
              <a:r>
                <a:rPr lang="zh-CN" altLang="en-US" sz="1200" dirty="0">
                  <a:solidFill>
                    <a:sysClr val="windowText" lastClr="000000"/>
                  </a:solidFill>
                </a:rPr>
                <a:t>如泌尿、胸部、腹部、头颈部手术等</a:t>
              </a:r>
              <a:r>
                <a:rPr lang="en-US" altLang="zh-CN" sz="1200" dirty="0">
                  <a:solidFill>
                    <a:sysClr val="windowText" lastClr="000000"/>
                  </a:solidFill>
                </a:rPr>
                <a:t>)</a:t>
              </a:r>
              <a:r>
                <a:rPr lang="zh-CN" altLang="en-US" sz="1200" dirty="0">
                  <a:solidFill>
                    <a:sysClr val="windowText" lastClr="000000"/>
                  </a:solidFill>
                </a:rPr>
                <a:t>及高风险手术</a:t>
              </a:r>
              <a:r>
                <a:rPr lang="en-US" altLang="zh-CN" sz="1200" dirty="0">
                  <a:solidFill>
                    <a:sysClr val="windowText" lastClr="000000"/>
                  </a:solidFill>
                </a:rPr>
                <a:t>(</a:t>
              </a:r>
              <a:r>
                <a:rPr lang="zh-CN" altLang="en-US" sz="1200" dirty="0">
                  <a:solidFill>
                    <a:sysClr val="windowText" lastClr="000000"/>
                  </a:solidFill>
                </a:rPr>
                <a:t>如复杂的胸腹及泌尿生殖手术、感染部位手术等</a:t>
              </a:r>
              <a:r>
                <a:rPr lang="en-US" altLang="zh-CN" sz="1200" dirty="0">
                  <a:solidFill>
                    <a:sysClr val="windowText" lastClr="000000"/>
                  </a:solidFill>
                </a:rPr>
                <a:t>)</a:t>
              </a:r>
              <a:r>
                <a:rPr lang="zh-CN" altLang="en-US" sz="1200" dirty="0">
                  <a:solidFill>
                    <a:sysClr val="windowText" lastClr="000000"/>
                  </a:solidFill>
                </a:rPr>
                <a:t>先停用生物制剂 </a:t>
              </a:r>
              <a:r>
                <a:rPr lang="en-US" altLang="zh-CN" sz="1200" dirty="0">
                  <a:solidFill>
                    <a:sysClr val="windowText" lastClr="000000"/>
                  </a:solidFill>
                </a:rPr>
                <a:t>3-5 </a:t>
              </a:r>
              <a:r>
                <a:rPr lang="zh-CN" altLang="en-US" sz="1200" dirty="0">
                  <a:solidFill>
                    <a:sysClr val="windowText" lastClr="000000"/>
                  </a:solidFill>
                </a:rPr>
                <a:t>个半衰期再进行择期手术。也有专家建议，末次用药后阿达木单抗至少停用 </a:t>
              </a:r>
              <a:r>
                <a:rPr lang="en-US" altLang="zh-CN" sz="1200" dirty="0">
                  <a:solidFill>
                    <a:sysClr val="windowText" lastClr="000000"/>
                  </a:solidFill>
                </a:rPr>
                <a:t>2 </a:t>
              </a:r>
              <a:r>
                <a:rPr lang="zh-CN" altLang="en-US" sz="1200" dirty="0">
                  <a:solidFill>
                    <a:sysClr val="windowText" lastClr="000000"/>
                  </a:solidFill>
                </a:rPr>
                <a:t>周、英夫利西单抗至少停用 </a:t>
              </a:r>
              <a:r>
                <a:rPr lang="en-US" altLang="zh-CN" sz="1200" dirty="0">
                  <a:solidFill>
                    <a:sysClr val="windowText" lastClr="000000"/>
                  </a:solidFill>
                </a:rPr>
                <a:t>4 </a:t>
              </a:r>
              <a:r>
                <a:rPr lang="zh-CN" altLang="en-US" sz="1200" dirty="0">
                  <a:solidFill>
                    <a:sysClr val="windowText" lastClr="000000"/>
                  </a:solidFill>
                </a:rPr>
                <a:t>周、乌司奴单抗至少停用 </a:t>
              </a:r>
              <a:r>
                <a:rPr lang="en-US" altLang="zh-CN" sz="1200" dirty="0">
                  <a:solidFill>
                    <a:sysClr val="windowText" lastClr="000000"/>
                  </a:solidFill>
                </a:rPr>
                <a:t>8 </a:t>
              </a:r>
              <a:r>
                <a:rPr lang="zh-CN" altLang="en-US" sz="1200" dirty="0">
                  <a:solidFill>
                    <a:sysClr val="windowText" lastClr="000000"/>
                  </a:solidFill>
                </a:rPr>
                <a:t>周。手术后无感染征兆且伤口愈合良好的情况下可以重新启用生物制剂治疗。低风险手术</a:t>
              </a:r>
              <a:r>
                <a:rPr lang="en-US" altLang="zh-CN" sz="1200" dirty="0">
                  <a:solidFill>
                    <a:sysClr val="windowText" lastClr="000000"/>
                  </a:solidFill>
                </a:rPr>
                <a:t>(</a:t>
              </a:r>
              <a:r>
                <a:rPr lang="zh-CN" altLang="en-US" sz="1200" dirty="0">
                  <a:solidFill>
                    <a:sysClr val="windowText" lastClr="000000"/>
                  </a:solidFill>
                </a:rPr>
                <a:t>如消化道、泌尿道、呼吸道的内镜手术，牙科治疗，皮肤手术，乳腺活检或切除，眼部手术，整形手术或关节置换等</a:t>
              </a:r>
              <a:r>
                <a:rPr lang="en-US" altLang="zh-CN" sz="1200" dirty="0">
                  <a:solidFill>
                    <a:sysClr val="windowText" lastClr="000000"/>
                  </a:solidFill>
                </a:rPr>
                <a:t>)</a:t>
              </a:r>
              <a:r>
                <a:rPr lang="zh-CN" altLang="en-US" sz="1200" dirty="0">
                  <a:solidFill>
                    <a:sysClr val="windowText" lastClr="000000"/>
                  </a:solidFill>
                </a:rPr>
                <a:t>生物制剂的使用不受影响。 </a:t>
              </a:r>
            </a:p>
          </p:txBody>
        </p:sp>
        <p:grpSp>
          <p:nvGrpSpPr>
            <p:cNvPr id="14" name="组合 13">
              <a:extLst>
                <a:ext uri="{FF2B5EF4-FFF2-40B4-BE49-F238E27FC236}">
                  <a16:creationId xmlns:a16="http://schemas.microsoft.com/office/drawing/2014/main" id="{6DA93E44-1B90-4CE6-A4AF-03578F30BA6F}"/>
                </a:ext>
              </a:extLst>
            </p:cNvPr>
            <p:cNvGrpSpPr/>
            <p:nvPr/>
          </p:nvGrpSpPr>
          <p:grpSpPr>
            <a:xfrm>
              <a:off x="846509" y="3638898"/>
              <a:ext cx="7308277" cy="77971"/>
              <a:chOff x="802638" y="3363729"/>
              <a:chExt cx="7308277" cy="77971"/>
            </a:xfrm>
          </p:grpSpPr>
          <p:sp>
            <p:nvSpPr>
              <p:cNvPr id="15" name="平行四边形 14">
                <a:extLst>
                  <a:ext uri="{FF2B5EF4-FFF2-40B4-BE49-F238E27FC236}">
                    <a16:creationId xmlns:a16="http://schemas.microsoft.com/office/drawing/2014/main" id="{0015D55C-AF59-46F0-9FBF-060C27D0D974}"/>
                  </a:ext>
                </a:extLst>
              </p:cNvPr>
              <p:cNvSpPr/>
              <p:nvPr/>
            </p:nvSpPr>
            <p:spPr>
              <a:xfrm>
                <a:off x="802638" y="3363729"/>
                <a:ext cx="475200"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16" name="直接连接符 15">
                <a:extLst>
                  <a:ext uri="{FF2B5EF4-FFF2-40B4-BE49-F238E27FC236}">
                    <a16:creationId xmlns:a16="http://schemas.microsoft.com/office/drawing/2014/main" id="{A052D56F-A112-482A-ACDB-FE52BC28018A}"/>
                  </a:ext>
                </a:extLst>
              </p:cNvPr>
              <p:cNvCxnSpPr>
                <a:cxnSpLocks/>
              </p:cNvCxnSpPr>
              <p:nvPr/>
            </p:nvCxnSpPr>
            <p:spPr>
              <a:xfrm flipH="1">
                <a:off x="871315" y="3441700"/>
                <a:ext cx="7239600" cy="0"/>
              </a:xfrm>
              <a:prstGeom prst="line">
                <a:avLst/>
              </a:prstGeom>
              <a:noFill/>
              <a:ln w="6350" cap="flat" cmpd="sng" algn="ctr">
                <a:solidFill>
                  <a:sysClr val="window" lastClr="FFFFFF">
                    <a:lumMod val="75000"/>
                    <a:alpha val="61000"/>
                  </a:sysClr>
                </a:solidFill>
                <a:prstDash val="solid"/>
                <a:miter lim="800000"/>
              </a:ln>
              <a:effectLst/>
            </p:spPr>
          </p:cxnSp>
        </p:grpSp>
        <p:sp>
          <p:nvSpPr>
            <p:cNvPr id="17" name="文本框 16">
              <a:extLst>
                <a:ext uri="{FF2B5EF4-FFF2-40B4-BE49-F238E27FC236}">
                  <a16:creationId xmlns:a16="http://schemas.microsoft.com/office/drawing/2014/main" id="{B25D641F-0AE1-4B81-9642-23D0CEEDDF2F}"/>
                </a:ext>
              </a:extLst>
            </p:cNvPr>
            <p:cNvSpPr txBox="1"/>
            <p:nvPr/>
          </p:nvSpPr>
          <p:spPr>
            <a:xfrm>
              <a:off x="846509" y="3243695"/>
              <a:ext cx="4572000" cy="389466"/>
            </a:xfrm>
            <a:prstGeom prst="rect">
              <a:avLst/>
            </a:prstGeom>
            <a:noFill/>
          </p:spPr>
          <p:txBody>
            <a:bodyPr wrap="square">
              <a:spAutoFit/>
            </a:bodyPr>
            <a:lstStyle/>
            <a:p>
              <a:pPr marR="0" lvl="0" algn="l" defTabSz="914400" rtl="0" eaLnBrk="1" fontAlgn="auto" latinLnBrk="0" hangingPunct="1">
                <a:lnSpc>
                  <a:spcPct val="125000"/>
                </a:lnSpc>
                <a:spcBef>
                  <a:spcPts val="600"/>
                </a:spcBef>
                <a:spcAft>
                  <a:spcPts val="0"/>
                </a:spcAft>
                <a:buClrTx/>
                <a:buSzTx/>
                <a:tabLst/>
                <a:defRPr/>
              </a:pPr>
              <a:r>
                <a:rPr kumimoji="0" lang="en-US" altLang="zh-CN" sz="17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2. </a:t>
              </a:r>
              <a:r>
                <a:rPr kumimoji="0" lang="zh-CN" altLang="en-US" sz="17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生物制剂治疗期间需接受手术治疗</a:t>
              </a:r>
            </a:p>
          </p:txBody>
        </p:sp>
        <p:sp>
          <p:nvSpPr>
            <p:cNvPr id="18" name="内容占位符 2">
              <a:extLst>
                <a:ext uri="{FF2B5EF4-FFF2-40B4-BE49-F238E27FC236}">
                  <a16:creationId xmlns:a16="http://schemas.microsoft.com/office/drawing/2014/main" id="{94C5C43F-1F40-4A26-8FA8-8A1E82B236C8}"/>
                </a:ext>
              </a:extLst>
            </p:cNvPr>
            <p:cNvSpPr txBox="1">
              <a:spLocks/>
            </p:cNvSpPr>
            <p:nvPr/>
          </p:nvSpPr>
          <p:spPr>
            <a:xfrm>
              <a:off x="846509" y="5751045"/>
              <a:ext cx="7450981" cy="5818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25000"/>
                </a:lnSpc>
                <a:spcBef>
                  <a:spcPts val="300"/>
                </a:spcBef>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停用生物制剂，依据活动性结核和活动性</a:t>
              </a:r>
              <a:r>
                <a:rPr kumimoji="0" lang="en-US" altLang="zh-CN"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HBV</a:t>
              </a:r>
              <a:r>
                <a:rPr kumimoji="0" lang="zh-CN" altLang="en-US"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感染患者处理方式，进行正规抗结核治疗或抗病毒治疗，待康复后，由皮肤科和专科医生综合评估是否重启生物制剂治疗</a:t>
              </a:r>
            </a:p>
          </p:txBody>
        </p:sp>
        <p:grpSp>
          <p:nvGrpSpPr>
            <p:cNvPr id="19" name="组合 18">
              <a:extLst>
                <a:ext uri="{FF2B5EF4-FFF2-40B4-BE49-F238E27FC236}">
                  <a16:creationId xmlns:a16="http://schemas.microsoft.com/office/drawing/2014/main" id="{34E94270-A306-47AA-898D-2DE6600A58FB}"/>
                </a:ext>
              </a:extLst>
            </p:cNvPr>
            <p:cNvGrpSpPr/>
            <p:nvPr/>
          </p:nvGrpSpPr>
          <p:grpSpPr>
            <a:xfrm>
              <a:off x="846509" y="5642221"/>
              <a:ext cx="7308277" cy="77971"/>
              <a:chOff x="802638" y="3363729"/>
              <a:chExt cx="7308277" cy="77971"/>
            </a:xfrm>
          </p:grpSpPr>
          <p:sp>
            <p:nvSpPr>
              <p:cNvPr id="20" name="平行四边形 19">
                <a:extLst>
                  <a:ext uri="{FF2B5EF4-FFF2-40B4-BE49-F238E27FC236}">
                    <a16:creationId xmlns:a16="http://schemas.microsoft.com/office/drawing/2014/main" id="{5D2E31B0-AC4E-40CD-AC59-C407DC2228A2}"/>
                  </a:ext>
                </a:extLst>
              </p:cNvPr>
              <p:cNvSpPr/>
              <p:nvPr/>
            </p:nvSpPr>
            <p:spPr>
              <a:xfrm>
                <a:off x="802638" y="3363729"/>
                <a:ext cx="475200"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21" name="直接连接符 20">
                <a:extLst>
                  <a:ext uri="{FF2B5EF4-FFF2-40B4-BE49-F238E27FC236}">
                    <a16:creationId xmlns:a16="http://schemas.microsoft.com/office/drawing/2014/main" id="{D00D79A3-1A20-47E0-9EE2-719247025711}"/>
                  </a:ext>
                </a:extLst>
              </p:cNvPr>
              <p:cNvCxnSpPr>
                <a:cxnSpLocks/>
              </p:cNvCxnSpPr>
              <p:nvPr/>
            </p:nvCxnSpPr>
            <p:spPr>
              <a:xfrm flipH="1">
                <a:off x="871315" y="3441700"/>
                <a:ext cx="7239600" cy="0"/>
              </a:xfrm>
              <a:prstGeom prst="line">
                <a:avLst/>
              </a:prstGeom>
              <a:noFill/>
              <a:ln w="6350" cap="flat" cmpd="sng" algn="ctr">
                <a:solidFill>
                  <a:sysClr val="window" lastClr="FFFFFF">
                    <a:lumMod val="75000"/>
                    <a:alpha val="61000"/>
                  </a:sysClr>
                </a:solidFill>
                <a:prstDash val="solid"/>
                <a:miter lim="800000"/>
              </a:ln>
              <a:effectLst/>
            </p:spPr>
          </p:cxnSp>
        </p:grpSp>
        <p:sp>
          <p:nvSpPr>
            <p:cNvPr id="22" name="文本框 21">
              <a:extLst>
                <a:ext uri="{FF2B5EF4-FFF2-40B4-BE49-F238E27FC236}">
                  <a16:creationId xmlns:a16="http://schemas.microsoft.com/office/drawing/2014/main" id="{79D5021C-EF68-4B41-87B4-F44B516A43DF}"/>
                </a:ext>
              </a:extLst>
            </p:cNvPr>
            <p:cNvSpPr txBox="1"/>
            <p:nvPr/>
          </p:nvSpPr>
          <p:spPr>
            <a:xfrm>
              <a:off x="846509" y="5247018"/>
              <a:ext cx="4572000" cy="389466"/>
            </a:xfrm>
            <a:prstGeom prst="rect">
              <a:avLst/>
            </a:prstGeom>
            <a:noFill/>
          </p:spPr>
          <p:txBody>
            <a:bodyPr wrap="square">
              <a:spAutoFit/>
            </a:bodyPr>
            <a:lstStyle/>
            <a:p>
              <a:pPr marR="0" lvl="0" algn="l" defTabSz="914400" rtl="0" eaLnBrk="1" fontAlgn="auto" latinLnBrk="0" hangingPunct="1">
                <a:lnSpc>
                  <a:spcPct val="125000"/>
                </a:lnSpc>
                <a:spcBef>
                  <a:spcPts val="600"/>
                </a:spcBef>
                <a:spcAft>
                  <a:spcPts val="0"/>
                </a:spcAft>
                <a:buClrTx/>
                <a:buSzTx/>
                <a:tabLst/>
                <a:defRPr/>
              </a:pPr>
              <a:r>
                <a:rPr kumimoji="0" lang="en-US" altLang="zh-CN" sz="17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3. </a:t>
              </a:r>
              <a:r>
                <a:rPr kumimoji="0" lang="zh-CN" altLang="en-US" sz="17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生物制剂治疗期间发生结核</a:t>
              </a:r>
              <a:r>
                <a:rPr kumimoji="0" lang="en-US" altLang="zh-CN" sz="17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/HBV</a:t>
              </a:r>
              <a:r>
                <a:rPr kumimoji="0" lang="zh-CN" altLang="en-US" sz="17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再激活</a:t>
              </a:r>
            </a:p>
          </p:txBody>
        </p:sp>
      </p:grpSp>
    </p:spTree>
    <p:extLst>
      <p:ext uri="{BB962C8B-B14F-4D97-AF65-F5344CB8AC3E}">
        <p14:creationId xmlns:p14="http://schemas.microsoft.com/office/powerpoint/2010/main" val="2690706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99822-0BB5-3143-A48D-F5443427A17F}"/>
              </a:ext>
            </a:extLst>
          </p:cNvPr>
          <p:cNvSpPr>
            <a:spLocks noGrp="1"/>
          </p:cNvSpPr>
          <p:nvPr>
            <p:ph type="title"/>
          </p:nvPr>
        </p:nvSpPr>
        <p:spPr/>
        <p:txBody>
          <a:bodyPr/>
          <a:lstStyle/>
          <a:p>
            <a:r>
              <a:rPr lang="zh-CN" altLang="en-US" dirty="0"/>
              <a:t>七、银屑病生物治疗</a:t>
            </a:r>
            <a:r>
              <a:rPr lang="en-US" altLang="zh-CN" dirty="0"/>
              <a:t>-</a:t>
            </a:r>
            <a:r>
              <a:rPr lang="zh-CN" altLang="en-US" dirty="0"/>
              <a:t>维持期：减停量方案</a:t>
            </a:r>
          </a:p>
        </p:txBody>
      </p:sp>
      <p:sp>
        <p:nvSpPr>
          <p:cNvPr id="45" name="文本占位符 44">
            <a:extLst>
              <a:ext uri="{FF2B5EF4-FFF2-40B4-BE49-F238E27FC236}">
                <a16:creationId xmlns:a16="http://schemas.microsoft.com/office/drawing/2014/main" id="{7BFE1675-EA7F-4C9C-8847-D1298D9F232E}"/>
              </a:ext>
            </a:extLst>
          </p:cNvPr>
          <p:cNvSpPr>
            <a:spLocks noGrp="1"/>
          </p:cNvSpPr>
          <p:nvPr>
            <p:ph type="body" sz="quarter" idx="10"/>
          </p:nvPr>
        </p:nvSpPr>
        <p:spPr/>
        <p:txBody>
          <a:bodyPr/>
          <a:lstStyle/>
          <a:p>
            <a:r>
              <a:rPr lang="zh-CN" altLang="en-US" noProof="0" dirty="0"/>
              <a:t>中华医学会皮肤性病学分会</a:t>
            </a:r>
            <a:r>
              <a:rPr lang="en-US" altLang="zh-CN" noProof="0" dirty="0"/>
              <a:t>.中国银屑病生物治疗专家共识（2019）</a:t>
            </a:r>
          </a:p>
        </p:txBody>
      </p:sp>
      <p:sp>
        <p:nvSpPr>
          <p:cNvPr id="6" name="矩形: 圆角 5">
            <a:extLst>
              <a:ext uri="{FF2B5EF4-FFF2-40B4-BE49-F238E27FC236}">
                <a16:creationId xmlns:a16="http://schemas.microsoft.com/office/drawing/2014/main" id="{8F2DDB75-382C-CA42-B37A-026BB68CC483}"/>
              </a:ext>
            </a:extLst>
          </p:cNvPr>
          <p:cNvSpPr/>
          <p:nvPr/>
        </p:nvSpPr>
        <p:spPr>
          <a:xfrm>
            <a:off x="494259" y="2841043"/>
            <a:ext cx="1079800" cy="720000"/>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1" lang="zh-CN" altLang="en-US" sz="1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方案</a:t>
            </a:r>
            <a:r>
              <a:rPr kumimoji="1" lang="en-US" altLang="zh-CN" sz="14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1</a:t>
            </a:r>
          </a:p>
          <a:p>
            <a:pPr algn="ctr" defTabSz="457200">
              <a:defRPr/>
            </a:pPr>
            <a:r>
              <a:rPr kumimoji="1" lang="zh-CN" altLang="en-US" sz="1600" b="1" dirty="0">
                <a:solidFill>
                  <a:prstClr val="white"/>
                </a:solidFill>
                <a:latin typeface="Microsoft YaHei" panose="020B0503020204020204" pitchFamily="34" charset="-122"/>
                <a:ea typeface="Microsoft YaHei" panose="020B0503020204020204" pitchFamily="34" charset="-122"/>
              </a:rPr>
              <a:t>减量</a:t>
            </a:r>
          </a:p>
        </p:txBody>
      </p:sp>
      <p:sp>
        <p:nvSpPr>
          <p:cNvPr id="7" name="矩形: 圆角 6">
            <a:extLst>
              <a:ext uri="{FF2B5EF4-FFF2-40B4-BE49-F238E27FC236}">
                <a16:creationId xmlns:a16="http://schemas.microsoft.com/office/drawing/2014/main" id="{FA9F3C4C-23AA-7D4E-936C-A33228A21C59}"/>
              </a:ext>
            </a:extLst>
          </p:cNvPr>
          <p:cNvSpPr/>
          <p:nvPr/>
        </p:nvSpPr>
        <p:spPr>
          <a:xfrm>
            <a:off x="494257" y="4799076"/>
            <a:ext cx="1079801" cy="720000"/>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Aft>
                <a:spcPts val="300"/>
              </a:spcAft>
              <a:defRPr/>
            </a:pPr>
            <a:r>
              <a:rPr kumimoji="1" lang="zh-CN" altLang="en-US" sz="1400" b="1" dirty="0">
                <a:solidFill>
                  <a:prstClr val="white"/>
                </a:solidFill>
                <a:latin typeface="Microsoft YaHei" panose="020B0503020204020204" pitchFamily="34" charset="-122"/>
                <a:ea typeface="Microsoft YaHei" panose="020B0503020204020204" pitchFamily="34" charset="-122"/>
              </a:rPr>
              <a:t>方案</a:t>
            </a:r>
            <a:r>
              <a:rPr kumimoji="1" lang="en-US" altLang="zh-CN" sz="1400" b="1" dirty="0">
                <a:solidFill>
                  <a:prstClr val="white"/>
                </a:solidFill>
                <a:latin typeface="Microsoft YaHei" panose="020B0503020204020204" pitchFamily="34" charset="-122"/>
                <a:ea typeface="Microsoft YaHei" panose="020B0503020204020204" pitchFamily="34" charset="-122"/>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6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增加间隔</a:t>
            </a:r>
          </a:p>
        </p:txBody>
      </p:sp>
      <p:cxnSp>
        <p:nvCxnSpPr>
          <p:cNvPr id="4" name="直线连接符 3">
            <a:extLst>
              <a:ext uri="{FF2B5EF4-FFF2-40B4-BE49-F238E27FC236}">
                <a16:creationId xmlns:a16="http://schemas.microsoft.com/office/drawing/2014/main" id="{0EAA434E-B8CD-B04E-956F-7897C9F4602B}"/>
              </a:ext>
            </a:extLst>
          </p:cNvPr>
          <p:cNvCxnSpPr>
            <a:cxnSpLocks/>
          </p:cNvCxnSpPr>
          <p:nvPr/>
        </p:nvCxnSpPr>
        <p:spPr>
          <a:xfrm>
            <a:off x="1713430" y="3537779"/>
            <a:ext cx="561554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线连接符 4">
            <a:extLst>
              <a:ext uri="{FF2B5EF4-FFF2-40B4-BE49-F238E27FC236}">
                <a16:creationId xmlns:a16="http://schemas.microsoft.com/office/drawing/2014/main" id="{D6D93364-776C-A74C-81D0-10C8124699DA}"/>
              </a:ext>
            </a:extLst>
          </p:cNvPr>
          <p:cNvCxnSpPr>
            <a:cxnSpLocks/>
          </p:cNvCxnSpPr>
          <p:nvPr/>
        </p:nvCxnSpPr>
        <p:spPr>
          <a:xfrm>
            <a:off x="1715548" y="5519076"/>
            <a:ext cx="5575312"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圆角矩形 7">
            <a:extLst>
              <a:ext uri="{FF2B5EF4-FFF2-40B4-BE49-F238E27FC236}">
                <a16:creationId xmlns:a16="http://schemas.microsoft.com/office/drawing/2014/main" id="{A994BB8A-6000-5547-AD2F-3ADDCCE6048C}"/>
              </a:ext>
            </a:extLst>
          </p:cNvPr>
          <p:cNvSpPr/>
          <p:nvPr/>
        </p:nvSpPr>
        <p:spPr>
          <a:xfrm>
            <a:off x="1812871" y="2572994"/>
            <a:ext cx="433923" cy="944380"/>
          </a:xfrm>
          <a:prstGeom prst="roundRect">
            <a:avLst/>
          </a:prstGeom>
          <a:solidFill>
            <a:srgbClr val="F4C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圆角矩形 8">
            <a:extLst>
              <a:ext uri="{FF2B5EF4-FFF2-40B4-BE49-F238E27FC236}">
                <a16:creationId xmlns:a16="http://schemas.microsoft.com/office/drawing/2014/main" id="{9C3F15AB-DFB7-6C4D-826D-077BB293CD84}"/>
              </a:ext>
            </a:extLst>
          </p:cNvPr>
          <p:cNvSpPr/>
          <p:nvPr/>
        </p:nvSpPr>
        <p:spPr>
          <a:xfrm>
            <a:off x="3471108" y="2730572"/>
            <a:ext cx="397765" cy="781985"/>
          </a:xfrm>
          <a:prstGeom prst="roundRect">
            <a:avLst/>
          </a:prstGeom>
          <a:solidFill>
            <a:srgbClr val="F4C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a:extLst>
              <a:ext uri="{FF2B5EF4-FFF2-40B4-BE49-F238E27FC236}">
                <a16:creationId xmlns:a16="http://schemas.microsoft.com/office/drawing/2014/main" id="{183D65F0-FB22-0842-82CA-B5E484493A92}"/>
              </a:ext>
            </a:extLst>
          </p:cNvPr>
          <p:cNvSpPr txBox="1"/>
          <p:nvPr/>
        </p:nvSpPr>
        <p:spPr>
          <a:xfrm>
            <a:off x="1629724" y="2263615"/>
            <a:ext cx="800219"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20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单次剂量</a:t>
            </a:r>
          </a:p>
        </p:txBody>
      </p:sp>
      <p:sp>
        <p:nvSpPr>
          <p:cNvPr id="11" name="文本框 10">
            <a:extLst>
              <a:ext uri="{FF2B5EF4-FFF2-40B4-BE49-F238E27FC236}">
                <a16:creationId xmlns:a16="http://schemas.microsoft.com/office/drawing/2014/main" id="{10FBE354-FEAE-D24D-96ED-6BB9A26FC5B5}"/>
              </a:ext>
            </a:extLst>
          </p:cNvPr>
          <p:cNvSpPr txBox="1"/>
          <p:nvPr/>
        </p:nvSpPr>
        <p:spPr>
          <a:xfrm>
            <a:off x="2981341" y="2431005"/>
            <a:ext cx="1377301"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20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每次减</a:t>
            </a:r>
            <a:r>
              <a:rPr kumimoji="1" lang="en-US" altLang="zh-CN" sz="120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20%-50%</a:t>
            </a:r>
            <a:endParaRPr kumimoji="1" lang="zh-CN" altLang="en-US" sz="120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endParaRPr>
          </a:p>
        </p:txBody>
      </p:sp>
      <p:sp>
        <p:nvSpPr>
          <p:cNvPr id="12" name="圆角矩形 11">
            <a:extLst>
              <a:ext uri="{FF2B5EF4-FFF2-40B4-BE49-F238E27FC236}">
                <a16:creationId xmlns:a16="http://schemas.microsoft.com/office/drawing/2014/main" id="{A0843B7F-9976-5243-86AE-77E52696E342}"/>
              </a:ext>
            </a:extLst>
          </p:cNvPr>
          <p:cNvSpPr/>
          <p:nvPr/>
        </p:nvSpPr>
        <p:spPr>
          <a:xfrm>
            <a:off x="5071008" y="2908193"/>
            <a:ext cx="411671" cy="604601"/>
          </a:xfrm>
          <a:prstGeom prst="roundRect">
            <a:avLst/>
          </a:prstGeom>
          <a:solidFill>
            <a:srgbClr val="F4C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文本框 12">
            <a:extLst>
              <a:ext uri="{FF2B5EF4-FFF2-40B4-BE49-F238E27FC236}">
                <a16:creationId xmlns:a16="http://schemas.microsoft.com/office/drawing/2014/main" id="{95332370-FFBA-2C42-9227-DD79F0D64B78}"/>
              </a:ext>
            </a:extLst>
          </p:cNvPr>
          <p:cNvSpPr txBox="1"/>
          <p:nvPr/>
        </p:nvSpPr>
        <p:spPr>
          <a:xfrm>
            <a:off x="4596914" y="2628376"/>
            <a:ext cx="1377301"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20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每次减</a:t>
            </a:r>
            <a:r>
              <a:rPr kumimoji="1" lang="en-US" altLang="zh-CN" sz="120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20%-50%</a:t>
            </a:r>
            <a:endParaRPr kumimoji="1" lang="zh-CN" altLang="en-US" sz="120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endParaRPr>
          </a:p>
        </p:txBody>
      </p:sp>
      <p:sp>
        <p:nvSpPr>
          <p:cNvPr id="14" name="圆角矩形 13">
            <a:extLst>
              <a:ext uri="{FF2B5EF4-FFF2-40B4-BE49-F238E27FC236}">
                <a16:creationId xmlns:a16="http://schemas.microsoft.com/office/drawing/2014/main" id="{60AE8787-7A0F-7F47-A5BA-C2F02C0259B4}"/>
              </a:ext>
            </a:extLst>
          </p:cNvPr>
          <p:cNvSpPr/>
          <p:nvPr/>
        </p:nvSpPr>
        <p:spPr>
          <a:xfrm>
            <a:off x="6626649" y="3088075"/>
            <a:ext cx="425582" cy="427217"/>
          </a:xfrm>
          <a:prstGeom prst="roundRect">
            <a:avLst/>
          </a:prstGeom>
          <a:solidFill>
            <a:srgbClr val="F4C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 name="文本框 14">
            <a:extLst>
              <a:ext uri="{FF2B5EF4-FFF2-40B4-BE49-F238E27FC236}">
                <a16:creationId xmlns:a16="http://schemas.microsoft.com/office/drawing/2014/main" id="{6BF24253-3E7B-F54A-95D8-5F67272E77D4}"/>
              </a:ext>
            </a:extLst>
          </p:cNvPr>
          <p:cNvSpPr txBox="1"/>
          <p:nvPr/>
        </p:nvSpPr>
        <p:spPr>
          <a:xfrm>
            <a:off x="6150790" y="2795766"/>
            <a:ext cx="1377301"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20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每次减</a:t>
            </a:r>
            <a:r>
              <a:rPr kumimoji="1" lang="en-US" altLang="zh-CN" sz="120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20%-50%</a:t>
            </a:r>
            <a:endParaRPr kumimoji="1" lang="zh-CN" altLang="en-US" sz="120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endParaRPr>
          </a:p>
        </p:txBody>
      </p:sp>
      <p:sp>
        <p:nvSpPr>
          <p:cNvPr id="16" name="文本框 15">
            <a:extLst>
              <a:ext uri="{FF2B5EF4-FFF2-40B4-BE49-F238E27FC236}">
                <a16:creationId xmlns:a16="http://schemas.microsoft.com/office/drawing/2014/main" id="{5468BFEF-E0D0-3145-A081-E498AF8C35CC}"/>
              </a:ext>
            </a:extLst>
          </p:cNvPr>
          <p:cNvSpPr txBox="1"/>
          <p:nvPr/>
        </p:nvSpPr>
        <p:spPr>
          <a:xfrm>
            <a:off x="1770978" y="3593504"/>
            <a:ext cx="51771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注射</a:t>
            </a:r>
          </a:p>
        </p:txBody>
      </p:sp>
      <p:sp>
        <p:nvSpPr>
          <p:cNvPr id="17" name="文本框 16">
            <a:extLst>
              <a:ext uri="{FF2B5EF4-FFF2-40B4-BE49-F238E27FC236}">
                <a16:creationId xmlns:a16="http://schemas.microsoft.com/office/drawing/2014/main" id="{2720F203-2BAB-2E40-BFAB-BC450AB8CD99}"/>
              </a:ext>
            </a:extLst>
          </p:cNvPr>
          <p:cNvSpPr txBox="1"/>
          <p:nvPr/>
        </p:nvSpPr>
        <p:spPr>
          <a:xfrm>
            <a:off x="3414275" y="3593504"/>
            <a:ext cx="51771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注射</a:t>
            </a:r>
          </a:p>
        </p:txBody>
      </p:sp>
      <p:sp>
        <p:nvSpPr>
          <p:cNvPr id="18" name="文本框 17">
            <a:extLst>
              <a:ext uri="{FF2B5EF4-FFF2-40B4-BE49-F238E27FC236}">
                <a16:creationId xmlns:a16="http://schemas.microsoft.com/office/drawing/2014/main" id="{492B4661-FC78-1B4A-AB4E-47FB7480B86D}"/>
              </a:ext>
            </a:extLst>
          </p:cNvPr>
          <p:cNvSpPr txBox="1"/>
          <p:nvPr/>
        </p:nvSpPr>
        <p:spPr>
          <a:xfrm>
            <a:off x="5012803" y="3593504"/>
            <a:ext cx="51771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注射</a:t>
            </a:r>
          </a:p>
        </p:txBody>
      </p:sp>
      <p:sp>
        <p:nvSpPr>
          <p:cNvPr id="19" name="文本框 18">
            <a:extLst>
              <a:ext uri="{FF2B5EF4-FFF2-40B4-BE49-F238E27FC236}">
                <a16:creationId xmlns:a16="http://schemas.microsoft.com/office/drawing/2014/main" id="{1D446F41-8A22-C94A-97A1-921F92950C72}"/>
              </a:ext>
            </a:extLst>
          </p:cNvPr>
          <p:cNvSpPr txBox="1"/>
          <p:nvPr/>
        </p:nvSpPr>
        <p:spPr>
          <a:xfrm>
            <a:off x="6580585" y="3593504"/>
            <a:ext cx="51771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注射</a:t>
            </a:r>
          </a:p>
        </p:txBody>
      </p:sp>
      <p:sp>
        <p:nvSpPr>
          <p:cNvPr id="20" name="圆角矩形 19">
            <a:extLst>
              <a:ext uri="{FF2B5EF4-FFF2-40B4-BE49-F238E27FC236}">
                <a16:creationId xmlns:a16="http://schemas.microsoft.com/office/drawing/2014/main" id="{3348F087-0D1B-6343-84F1-5B1B58555F9C}"/>
              </a:ext>
            </a:extLst>
          </p:cNvPr>
          <p:cNvSpPr/>
          <p:nvPr/>
        </p:nvSpPr>
        <p:spPr>
          <a:xfrm>
            <a:off x="1812871" y="4546977"/>
            <a:ext cx="433923" cy="944380"/>
          </a:xfrm>
          <a:prstGeom prst="roundRect">
            <a:avLst/>
          </a:prstGeom>
          <a:solidFill>
            <a:srgbClr val="F4C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文本框 20">
            <a:extLst>
              <a:ext uri="{FF2B5EF4-FFF2-40B4-BE49-F238E27FC236}">
                <a16:creationId xmlns:a16="http://schemas.microsoft.com/office/drawing/2014/main" id="{DFDE993A-4F17-234D-8250-A32809090483}"/>
              </a:ext>
            </a:extLst>
          </p:cNvPr>
          <p:cNvSpPr txBox="1"/>
          <p:nvPr/>
        </p:nvSpPr>
        <p:spPr>
          <a:xfrm>
            <a:off x="1629724" y="4244911"/>
            <a:ext cx="800219"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20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单次剂量</a:t>
            </a:r>
          </a:p>
        </p:txBody>
      </p:sp>
      <p:sp>
        <p:nvSpPr>
          <p:cNvPr id="22" name="文本框 21">
            <a:extLst>
              <a:ext uri="{FF2B5EF4-FFF2-40B4-BE49-F238E27FC236}">
                <a16:creationId xmlns:a16="http://schemas.microsoft.com/office/drawing/2014/main" id="{571487B0-8166-BA42-B7C5-53B4BBC5A0F8}"/>
              </a:ext>
            </a:extLst>
          </p:cNvPr>
          <p:cNvSpPr txBox="1"/>
          <p:nvPr/>
        </p:nvSpPr>
        <p:spPr>
          <a:xfrm>
            <a:off x="1770978" y="5585594"/>
            <a:ext cx="51771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注射</a:t>
            </a:r>
          </a:p>
        </p:txBody>
      </p:sp>
      <p:sp>
        <p:nvSpPr>
          <p:cNvPr id="23" name="圆角矩形 22">
            <a:extLst>
              <a:ext uri="{FF2B5EF4-FFF2-40B4-BE49-F238E27FC236}">
                <a16:creationId xmlns:a16="http://schemas.microsoft.com/office/drawing/2014/main" id="{DBCB1DCE-CAE6-CB4B-8141-54C0CB7289F6}"/>
              </a:ext>
            </a:extLst>
          </p:cNvPr>
          <p:cNvSpPr/>
          <p:nvPr/>
        </p:nvSpPr>
        <p:spPr>
          <a:xfrm>
            <a:off x="4255862" y="4547214"/>
            <a:ext cx="433923" cy="944380"/>
          </a:xfrm>
          <a:prstGeom prst="roundRect">
            <a:avLst/>
          </a:prstGeom>
          <a:solidFill>
            <a:srgbClr val="F4C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文本框 23">
            <a:extLst>
              <a:ext uri="{FF2B5EF4-FFF2-40B4-BE49-F238E27FC236}">
                <a16:creationId xmlns:a16="http://schemas.microsoft.com/office/drawing/2014/main" id="{2428BF3F-4C8A-C140-AF07-9711E265D8C7}"/>
              </a:ext>
            </a:extLst>
          </p:cNvPr>
          <p:cNvSpPr txBox="1"/>
          <p:nvPr/>
        </p:nvSpPr>
        <p:spPr>
          <a:xfrm>
            <a:off x="4037787" y="4244911"/>
            <a:ext cx="800219"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20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单次剂量</a:t>
            </a:r>
          </a:p>
        </p:txBody>
      </p:sp>
      <p:sp>
        <p:nvSpPr>
          <p:cNvPr id="25" name="文本框 24">
            <a:extLst>
              <a:ext uri="{FF2B5EF4-FFF2-40B4-BE49-F238E27FC236}">
                <a16:creationId xmlns:a16="http://schemas.microsoft.com/office/drawing/2014/main" id="{58D5B1AD-F493-B746-B01C-491FADF883EA}"/>
              </a:ext>
            </a:extLst>
          </p:cNvPr>
          <p:cNvSpPr txBox="1"/>
          <p:nvPr/>
        </p:nvSpPr>
        <p:spPr>
          <a:xfrm>
            <a:off x="4230191" y="5585594"/>
            <a:ext cx="51771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注射</a:t>
            </a:r>
          </a:p>
        </p:txBody>
      </p:sp>
      <p:cxnSp>
        <p:nvCxnSpPr>
          <p:cNvPr id="26" name="直线连接符 25">
            <a:extLst>
              <a:ext uri="{FF2B5EF4-FFF2-40B4-BE49-F238E27FC236}">
                <a16:creationId xmlns:a16="http://schemas.microsoft.com/office/drawing/2014/main" id="{39B3E983-D213-3845-9333-19437A334B1E}"/>
              </a:ext>
            </a:extLst>
          </p:cNvPr>
          <p:cNvCxnSpPr>
            <a:cxnSpLocks/>
          </p:cNvCxnSpPr>
          <p:nvPr/>
        </p:nvCxnSpPr>
        <p:spPr>
          <a:xfrm>
            <a:off x="2284362" y="3747392"/>
            <a:ext cx="1084716" cy="0"/>
          </a:xfrm>
          <a:prstGeom prst="line">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C08C51DA-DF26-5D45-B1B0-31BE3F59FD15}"/>
              </a:ext>
            </a:extLst>
          </p:cNvPr>
          <p:cNvCxnSpPr>
            <a:cxnSpLocks/>
          </p:cNvCxnSpPr>
          <p:nvPr/>
        </p:nvCxnSpPr>
        <p:spPr>
          <a:xfrm>
            <a:off x="3899542" y="3747392"/>
            <a:ext cx="1084716" cy="0"/>
          </a:xfrm>
          <a:prstGeom prst="line">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线连接符 27">
            <a:extLst>
              <a:ext uri="{FF2B5EF4-FFF2-40B4-BE49-F238E27FC236}">
                <a16:creationId xmlns:a16="http://schemas.microsoft.com/office/drawing/2014/main" id="{AC185483-8261-A343-9A50-BA8905BC49C5}"/>
              </a:ext>
            </a:extLst>
          </p:cNvPr>
          <p:cNvCxnSpPr>
            <a:cxnSpLocks/>
          </p:cNvCxnSpPr>
          <p:nvPr/>
        </p:nvCxnSpPr>
        <p:spPr>
          <a:xfrm>
            <a:off x="5586085" y="3747392"/>
            <a:ext cx="959750" cy="0"/>
          </a:xfrm>
          <a:prstGeom prst="line">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88726750-B6F3-2344-81E3-6383E1AF7F5F}"/>
              </a:ext>
            </a:extLst>
          </p:cNvPr>
          <p:cNvSpPr txBox="1"/>
          <p:nvPr/>
        </p:nvSpPr>
        <p:spPr>
          <a:xfrm>
            <a:off x="2435284" y="3767139"/>
            <a:ext cx="76191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12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正常间隔</a:t>
            </a:r>
          </a:p>
        </p:txBody>
      </p:sp>
      <p:sp>
        <p:nvSpPr>
          <p:cNvPr id="30" name="文本框 29">
            <a:extLst>
              <a:ext uri="{FF2B5EF4-FFF2-40B4-BE49-F238E27FC236}">
                <a16:creationId xmlns:a16="http://schemas.microsoft.com/office/drawing/2014/main" id="{ED7B047F-B7BD-B64D-A12C-B41A55E789C7}"/>
              </a:ext>
            </a:extLst>
          </p:cNvPr>
          <p:cNvSpPr txBox="1"/>
          <p:nvPr/>
        </p:nvSpPr>
        <p:spPr>
          <a:xfrm>
            <a:off x="4056941" y="3767140"/>
            <a:ext cx="76191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12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正常间隔</a:t>
            </a:r>
          </a:p>
        </p:txBody>
      </p:sp>
      <p:sp>
        <p:nvSpPr>
          <p:cNvPr id="31" name="文本框 30">
            <a:extLst>
              <a:ext uri="{FF2B5EF4-FFF2-40B4-BE49-F238E27FC236}">
                <a16:creationId xmlns:a16="http://schemas.microsoft.com/office/drawing/2014/main" id="{BD5C10C5-F49C-AC44-8D38-394D50CF301B}"/>
              </a:ext>
            </a:extLst>
          </p:cNvPr>
          <p:cNvSpPr txBox="1"/>
          <p:nvPr/>
        </p:nvSpPr>
        <p:spPr>
          <a:xfrm>
            <a:off x="5783923" y="3767139"/>
            <a:ext cx="76191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12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正常间隔</a:t>
            </a:r>
          </a:p>
        </p:txBody>
      </p:sp>
      <p:sp>
        <p:nvSpPr>
          <p:cNvPr id="32" name="圆角矩形 31">
            <a:extLst>
              <a:ext uri="{FF2B5EF4-FFF2-40B4-BE49-F238E27FC236}">
                <a16:creationId xmlns:a16="http://schemas.microsoft.com/office/drawing/2014/main" id="{F8143248-2693-BE41-B659-E627F4F1B3CC}"/>
              </a:ext>
            </a:extLst>
          </p:cNvPr>
          <p:cNvSpPr/>
          <p:nvPr/>
        </p:nvSpPr>
        <p:spPr>
          <a:xfrm>
            <a:off x="6622478" y="4545610"/>
            <a:ext cx="433923" cy="944380"/>
          </a:xfrm>
          <a:prstGeom prst="roundRect">
            <a:avLst/>
          </a:prstGeom>
          <a:solidFill>
            <a:srgbClr val="F4C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3" name="文本框 32">
            <a:extLst>
              <a:ext uri="{FF2B5EF4-FFF2-40B4-BE49-F238E27FC236}">
                <a16:creationId xmlns:a16="http://schemas.microsoft.com/office/drawing/2014/main" id="{D656C6E9-9252-B346-9E02-B05261BCE7A6}"/>
              </a:ext>
            </a:extLst>
          </p:cNvPr>
          <p:cNvSpPr txBox="1"/>
          <p:nvPr/>
        </p:nvSpPr>
        <p:spPr>
          <a:xfrm>
            <a:off x="6439331" y="4244911"/>
            <a:ext cx="800219"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20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单次剂量</a:t>
            </a:r>
          </a:p>
        </p:txBody>
      </p:sp>
      <p:sp>
        <p:nvSpPr>
          <p:cNvPr id="34" name="文本框 33">
            <a:extLst>
              <a:ext uri="{FF2B5EF4-FFF2-40B4-BE49-F238E27FC236}">
                <a16:creationId xmlns:a16="http://schemas.microsoft.com/office/drawing/2014/main" id="{00228C61-60B4-AB4B-BB16-3301393B55A7}"/>
              </a:ext>
            </a:extLst>
          </p:cNvPr>
          <p:cNvSpPr txBox="1"/>
          <p:nvPr/>
        </p:nvSpPr>
        <p:spPr>
          <a:xfrm>
            <a:off x="6580585" y="5585594"/>
            <a:ext cx="51771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注射</a:t>
            </a:r>
          </a:p>
        </p:txBody>
      </p:sp>
      <p:cxnSp>
        <p:nvCxnSpPr>
          <p:cNvPr id="35" name="直线连接符 34">
            <a:extLst>
              <a:ext uri="{FF2B5EF4-FFF2-40B4-BE49-F238E27FC236}">
                <a16:creationId xmlns:a16="http://schemas.microsoft.com/office/drawing/2014/main" id="{80303478-8C2A-9C42-A981-96DF6AA468E0}"/>
              </a:ext>
            </a:extLst>
          </p:cNvPr>
          <p:cNvCxnSpPr>
            <a:cxnSpLocks/>
          </p:cNvCxnSpPr>
          <p:nvPr/>
        </p:nvCxnSpPr>
        <p:spPr>
          <a:xfrm>
            <a:off x="2260575" y="5739482"/>
            <a:ext cx="2007676" cy="0"/>
          </a:xfrm>
          <a:prstGeom prst="line">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06F5840D-B393-6442-9487-14576B47E884}"/>
              </a:ext>
            </a:extLst>
          </p:cNvPr>
          <p:cNvSpPr txBox="1"/>
          <p:nvPr/>
        </p:nvSpPr>
        <p:spPr>
          <a:xfrm>
            <a:off x="2736934" y="5756534"/>
            <a:ext cx="1054956"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2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大于正常间隔</a:t>
            </a:r>
          </a:p>
        </p:txBody>
      </p:sp>
      <p:cxnSp>
        <p:nvCxnSpPr>
          <p:cNvPr id="37" name="直线连接符 36">
            <a:extLst>
              <a:ext uri="{FF2B5EF4-FFF2-40B4-BE49-F238E27FC236}">
                <a16:creationId xmlns:a16="http://schemas.microsoft.com/office/drawing/2014/main" id="{78586B4C-2A42-764F-923F-465E5F282592}"/>
              </a:ext>
            </a:extLst>
          </p:cNvPr>
          <p:cNvCxnSpPr>
            <a:cxnSpLocks/>
          </p:cNvCxnSpPr>
          <p:nvPr/>
        </p:nvCxnSpPr>
        <p:spPr>
          <a:xfrm>
            <a:off x="4760655" y="5739482"/>
            <a:ext cx="1697829" cy="0"/>
          </a:xfrm>
          <a:prstGeom prst="line">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6F191EF2-2161-E540-9B35-8D08A1383AD8}"/>
              </a:ext>
            </a:extLst>
          </p:cNvPr>
          <p:cNvSpPr txBox="1"/>
          <p:nvPr/>
        </p:nvSpPr>
        <p:spPr>
          <a:xfrm>
            <a:off x="5082091" y="5759032"/>
            <a:ext cx="1054956"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200"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大于正常间隔</a:t>
            </a:r>
          </a:p>
        </p:txBody>
      </p:sp>
      <p:sp>
        <p:nvSpPr>
          <p:cNvPr id="39" name="矩形: 圆角 38">
            <a:extLst>
              <a:ext uri="{FF2B5EF4-FFF2-40B4-BE49-F238E27FC236}">
                <a16:creationId xmlns:a16="http://schemas.microsoft.com/office/drawing/2014/main" id="{54B078EF-7851-4547-AC61-2C3EC2B38B8C}"/>
              </a:ext>
            </a:extLst>
          </p:cNvPr>
          <p:cNvSpPr/>
          <p:nvPr/>
        </p:nvSpPr>
        <p:spPr>
          <a:xfrm>
            <a:off x="7568814" y="3157962"/>
            <a:ext cx="1139249" cy="2490740"/>
          </a:xfrm>
          <a:prstGeom prst="roundRect">
            <a:avLst>
              <a:gd name="adj" fmla="val 7658"/>
            </a:avLst>
          </a:prstGeom>
          <a:solidFill>
            <a:srgbClr val="FCF2F3"/>
          </a:solidFill>
          <a:ln w="6350">
            <a:solidFill>
              <a:srgbClr val="A9232D"/>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zh-CN" altLang="en-US" sz="16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必须密切评估疗效，如加重或复发则应立刻再进行治疗</a:t>
            </a:r>
          </a:p>
        </p:txBody>
      </p:sp>
      <p:sp>
        <p:nvSpPr>
          <p:cNvPr id="47" name="内容占位符 2">
            <a:extLst>
              <a:ext uri="{FF2B5EF4-FFF2-40B4-BE49-F238E27FC236}">
                <a16:creationId xmlns:a16="http://schemas.microsoft.com/office/drawing/2014/main" id="{E0E787EF-F3A3-45EA-8935-EA1EC701AE02}"/>
              </a:ext>
            </a:extLst>
          </p:cNvPr>
          <p:cNvSpPr txBox="1">
            <a:spLocks/>
          </p:cNvSpPr>
          <p:nvPr/>
        </p:nvSpPr>
        <p:spPr>
          <a:xfrm>
            <a:off x="628650" y="1267731"/>
            <a:ext cx="7886700" cy="7666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1" lang="zh-CN" altLang="en-US" sz="1600" b="1" i="0" u="none" strike="noStrike" kern="1200" cap="none" spc="0" normalizeH="0" baseline="0" noProof="0" dirty="0">
              <a:ln>
                <a:noFill/>
              </a:ln>
              <a:solidFill>
                <a:srgbClr val="482E61"/>
              </a:solidFill>
              <a:effectLst/>
              <a:uLnTx/>
              <a:uFillTx/>
              <a:latin typeface="Microsoft YaHei" panose="020B0503020204020204" pitchFamily="34" charset="-122"/>
              <a:ea typeface="Microsoft YaHei" panose="020B0503020204020204" pitchFamily="34" charset="-122"/>
              <a:cs typeface="+mn-cs"/>
            </a:endParaRPr>
          </a:p>
        </p:txBody>
      </p:sp>
      <p:sp>
        <p:nvSpPr>
          <p:cNvPr id="42" name="文本框 41">
            <a:extLst>
              <a:ext uri="{FF2B5EF4-FFF2-40B4-BE49-F238E27FC236}">
                <a16:creationId xmlns:a16="http://schemas.microsoft.com/office/drawing/2014/main" id="{89C51A6A-9BDF-4E3A-AF62-8849155F2EAF}"/>
              </a:ext>
            </a:extLst>
          </p:cNvPr>
          <p:cNvSpPr txBox="1"/>
          <p:nvPr/>
        </p:nvSpPr>
        <p:spPr>
          <a:xfrm>
            <a:off x="592654" y="1379432"/>
            <a:ext cx="7438624" cy="663771"/>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1" lang="zh-CN" altLang="en-US" sz="16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不推荐减停药，如患者达标至少维持</a:t>
            </a:r>
            <a:r>
              <a:rPr kumimoji="1" lang="en-US" altLang="zh-CN" sz="16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6</a:t>
            </a:r>
            <a:r>
              <a:rPr kumimoji="1" lang="zh-CN" altLang="en-US" sz="16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个月方可考虑减停药</a:t>
            </a:r>
            <a:endParaRPr kumimoji="1" lang="en-US" altLang="zh-CN" sz="16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1" lang="zh-CN" altLang="en-US" sz="1600" b="1"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重症、顽固、发作频繁；关节症状严重；生活质量影响严重的患者不应停药</a:t>
            </a:r>
          </a:p>
        </p:txBody>
      </p:sp>
    </p:spTree>
    <p:extLst>
      <p:ext uri="{BB962C8B-B14F-4D97-AF65-F5344CB8AC3E}">
        <p14:creationId xmlns:p14="http://schemas.microsoft.com/office/powerpoint/2010/main" val="640844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5E8FCC-703B-CA4F-BADE-D3FD07A646CA}"/>
              </a:ext>
            </a:extLst>
          </p:cNvPr>
          <p:cNvSpPr>
            <a:spLocks noGrp="1"/>
          </p:cNvSpPr>
          <p:nvPr>
            <p:ph type="title"/>
          </p:nvPr>
        </p:nvSpPr>
        <p:spPr/>
        <p:txBody>
          <a:bodyPr/>
          <a:lstStyle/>
          <a:p>
            <a:r>
              <a:rPr lang="zh-CN" altLang="en-US" dirty="0"/>
              <a:t>七、银屑病生物治疗 </a:t>
            </a:r>
            <a:r>
              <a:rPr lang="en-US" altLang="zh-CN" dirty="0"/>
              <a:t>- </a:t>
            </a:r>
            <a:r>
              <a:rPr lang="zh-CN" altLang="en-US" dirty="0"/>
              <a:t>再治疗</a:t>
            </a:r>
          </a:p>
        </p:txBody>
      </p:sp>
      <p:sp>
        <p:nvSpPr>
          <p:cNvPr id="9" name="文本占位符 8">
            <a:extLst>
              <a:ext uri="{FF2B5EF4-FFF2-40B4-BE49-F238E27FC236}">
                <a16:creationId xmlns:a16="http://schemas.microsoft.com/office/drawing/2014/main" id="{659AD9DF-57AC-4115-9729-9F9CE103CA43}"/>
              </a:ext>
            </a:extLst>
          </p:cNvPr>
          <p:cNvSpPr>
            <a:spLocks noGrp="1"/>
          </p:cNvSpPr>
          <p:nvPr>
            <p:ph type="body" sz="quarter" idx="10"/>
          </p:nvPr>
        </p:nvSpPr>
        <p:spPr/>
        <p:txBody>
          <a:bodyPr/>
          <a:lstStyle/>
          <a:p>
            <a:r>
              <a:rPr lang="zh-CN" altLang="en-US" noProof="0" dirty="0"/>
              <a:t>中华医学会皮肤性病学分会</a:t>
            </a:r>
            <a:r>
              <a:rPr lang="en-US" altLang="zh-CN" noProof="0" dirty="0"/>
              <a:t>.中国银屑病生物治疗专家共识（2019）</a:t>
            </a:r>
          </a:p>
        </p:txBody>
      </p:sp>
      <p:sp>
        <p:nvSpPr>
          <p:cNvPr id="3" name="矩形: 圆角 2">
            <a:extLst>
              <a:ext uri="{FF2B5EF4-FFF2-40B4-BE49-F238E27FC236}">
                <a16:creationId xmlns:a16="http://schemas.microsoft.com/office/drawing/2014/main" id="{C2B99E87-E707-4187-9A5C-E7FB4C6F6E53}"/>
              </a:ext>
            </a:extLst>
          </p:cNvPr>
          <p:cNvSpPr/>
          <p:nvPr/>
        </p:nvSpPr>
        <p:spPr>
          <a:xfrm>
            <a:off x="431800" y="1701800"/>
            <a:ext cx="8265704" cy="4530270"/>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86CC00F8-DB5C-48A6-B6BE-549ECC17CFFD}"/>
              </a:ext>
            </a:extLst>
          </p:cNvPr>
          <p:cNvSpPr/>
          <p:nvPr/>
        </p:nvSpPr>
        <p:spPr>
          <a:xfrm>
            <a:off x="431799" y="1414780"/>
            <a:ext cx="4590143" cy="524096"/>
          </a:xfrm>
          <a:prstGeom prst="roundRect">
            <a:avLst/>
          </a:prstGeom>
          <a:solidFill>
            <a:srgbClr val="A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重启生物治疗的用药方法可参考以下建议</a:t>
            </a:r>
          </a:p>
        </p:txBody>
      </p:sp>
      <p:sp>
        <p:nvSpPr>
          <p:cNvPr id="6" name="内容占位符 2">
            <a:extLst>
              <a:ext uri="{FF2B5EF4-FFF2-40B4-BE49-F238E27FC236}">
                <a16:creationId xmlns:a16="http://schemas.microsoft.com/office/drawing/2014/main" id="{CCD2FDE1-011F-40CB-A5E3-D1FF3C3C1A48}"/>
              </a:ext>
            </a:extLst>
          </p:cNvPr>
          <p:cNvSpPr txBox="1">
            <a:spLocks/>
          </p:cNvSpPr>
          <p:nvPr/>
        </p:nvSpPr>
        <p:spPr>
          <a:xfrm>
            <a:off x="914400" y="2140293"/>
            <a:ext cx="7315200" cy="365090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0" indent="-360000" algn="l" defTabSz="914400" rtl="0" eaLnBrk="1" fontAlgn="auto" latinLnBrk="0" hangingPunct="1">
              <a:lnSpc>
                <a:spcPct val="135000"/>
              </a:lnSpc>
              <a:spcBef>
                <a:spcPts val="900"/>
              </a:spcBef>
              <a:spcAft>
                <a:spcPts val="0"/>
              </a:spcAft>
              <a:buClrTx/>
              <a:buSzTx/>
              <a:buFont typeface="+mj-ea"/>
              <a:buAutoNum type="circleNumDbPlain"/>
              <a:tabLst/>
              <a:defRPr/>
            </a:pPr>
            <a:r>
              <a:rPr kumimoji="1" lang="zh-CN" altLang="en-US" sz="18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病情较重的患者通常需要与初次治疗一样用负荷剂量重新诱导（依那西普除外</a:t>
            </a:r>
            <a:r>
              <a:rPr kumimoji="1" lang="zh-CN" altLang="en-US" sz="1800" dirty="0">
                <a:solidFill>
                  <a:sysClr val="windowText" lastClr="000000"/>
                </a:solidFill>
              </a:rPr>
              <a:t>）</a:t>
            </a:r>
            <a:endParaRPr kumimoji="1" lang="en-US" altLang="zh-CN" sz="18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a:p>
            <a:pPr marL="360000" marR="0" lvl="0" indent="-360000" algn="l" defTabSz="914400" rtl="0" eaLnBrk="1" fontAlgn="auto" latinLnBrk="0" hangingPunct="1">
              <a:lnSpc>
                <a:spcPct val="135000"/>
              </a:lnSpc>
              <a:spcBef>
                <a:spcPts val="900"/>
              </a:spcBef>
              <a:spcAft>
                <a:spcPts val="0"/>
              </a:spcAft>
              <a:buClrTx/>
              <a:buSzTx/>
              <a:buFont typeface="+mj-ea"/>
              <a:buAutoNum type="circleNumDbPlain"/>
              <a:tabLst/>
              <a:defRPr/>
            </a:pPr>
            <a:r>
              <a:rPr kumimoji="1" lang="zh-CN" altLang="en-US" sz="18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英夫利西单抗进行重新诱导可能会有更高的过敏发生率，故不推荐再次进行诱导治疗，可按照维持治疗方案再次给药</a:t>
            </a:r>
            <a:endParaRPr kumimoji="1" lang="en-US" altLang="zh-CN" sz="18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endParaRPr>
          </a:p>
          <a:p>
            <a:pPr marL="360000" marR="0" lvl="0" indent="-360000" algn="l" defTabSz="914400" rtl="0" eaLnBrk="1" fontAlgn="auto" latinLnBrk="0" hangingPunct="1">
              <a:lnSpc>
                <a:spcPct val="135000"/>
              </a:lnSpc>
              <a:spcBef>
                <a:spcPts val="900"/>
              </a:spcBef>
              <a:spcAft>
                <a:spcPts val="0"/>
              </a:spcAft>
              <a:buClrTx/>
              <a:buSzTx/>
              <a:buFont typeface="+mj-ea"/>
              <a:buAutoNum type="circleNumDbPlain"/>
              <a:tabLst/>
              <a:defRPr/>
            </a:pPr>
            <a:r>
              <a:rPr kumimoji="1" lang="zh-CN" altLang="en-US" sz="180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复发病情较轻的患者如希望继续应用生物制剂，也可采用持治疗方案 </a:t>
            </a:r>
          </a:p>
        </p:txBody>
      </p:sp>
    </p:spTree>
    <p:extLst>
      <p:ext uri="{BB962C8B-B14F-4D97-AF65-F5344CB8AC3E}">
        <p14:creationId xmlns:p14="http://schemas.microsoft.com/office/powerpoint/2010/main" val="2815577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4E9CB5F1-5C8D-4F5D-891F-B60FC598381B}"/>
              </a:ext>
            </a:extLst>
          </p:cNvPr>
          <p:cNvGrpSpPr/>
          <p:nvPr/>
        </p:nvGrpSpPr>
        <p:grpSpPr>
          <a:xfrm>
            <a:off x="4825707" y="4192725"/>
            <a:ext cx="3605835" cy="1935406"/>
            <a:chOff x="4961661" y="4091125"/>
            <a:chExt cx="3605835" cy="1935406"/>
          </a:xfrm>
        </p:grpSpPr>
        <p:sp>
          <p:nvSpPr>
            <p:cNvPr id="100" name="矩形: 圆角 99">
              <a:extLst>
                <a:ext uri="{FF2B5EF4-FFF2-40B4-BE49-F238E27FC236}">
                  <a16:creationId xmlns:a16="http://schemas.microsoft.com/office/drawing/2014/main" id="{BC84C991-1EE3-46FC-9DCC-16E8C51ACB51}"/>
                </a:ext>
              </a:extLst>
            </p:cNvPr>
            <p:cNvSpPr/>
            <p:nvPr/>
          </p:nvSpPr>
          <p:spPr>
            <a:xfrm>
              <a:off x="4961661" y="4091125"/>
              <a:ext cx="3605835" cy="1935406"/>
            </a:xfrm>
            <a:prstGeom prst="roundRect">
              <a:avLst>
                <a:gd name="adj" fmla="val 2851"/>
              </a:avLst>
            </a:prstGeom>
            <a:solidFill>
              <a:sysClr val="window" lastClr="FFFFFF"/>
            </a:solidFill>
            <a:ln w="12700" cap="flat" cmpd="sng" algn="ctr">
              <a:noFill/>
              <a:prstDash val="solid"/>
              <a:miter lim="800000"/>
            </a:ln>
            <a:effectLst>
              <a:outerShdw blurRad="190500" algn="ctr" rotWithShape="0">
                <a:schemeClr val="bg1">
                  <a:lumMod val="50000"/>
                  <a:alpha val="20000"/>
                </a:schemeClr>
              </a:outerShdw>
            </a:effectLst>
          </p:spPr>
          <p:txBody>
            <a:bodyPr lIns="252000" tIns="792000" rIns="252000" rtlCol="0" anchor="t"/>
            <a:lstStyle/>
            <a:p>
              <a:pPr>
                <a:lnSpc>
                  <a:spcPct val="125000"/>
                </a:lnSpc>
                <a:spcBef>
                  <a:spcPts val="600"/>
                </a:spcBef>
              </a:pPr>
              <a:endParaRPr lang="zh-CN" altLang="en-US" dirty="0">
                <a:solidFill>
                  <a:prstClr val="black"/>
                </a:solidFill>
                <a:latin typeface="Arial"/>
                <a:ea typeface="微软雅黑"/>
              </a:endParaRPr>
            </a:p>
          </p:txBody>
        </p:sp>
        <p:sp>
          <p:nvSpPr>
            <p:cNvPr id="79" name="文本框 78">
              <a:extLst>
                <a:ext uri="{FF2B5EF4-FFF2-40B4-BE49-F238E27FC236}">
                  <a16:creationId xmlns:a16="http://schemas.microsoft.com/office/drawing/2014/main" id="{8129388A-DEBA-43E2-B284-87385F3C527D}"/>
                </a:ext>
              </a:extLst>
            </p:cNvPr>
            <p:cNvSpPr txBox="1"/>
            <p:nvPr/>
          </p:nvSpPr>
          <p:spPr bwMode="auto">
            <a:xfrm>
              <a:off x="5207966" y="5031549"/>
              <a:ext cx="3125544" cy="763414"/>
            </a:xfrm>
            <a:prstGeom prst="rect">
              <a:avLst/>
            </a:prstGeom>
            <a:noFill/>
          </p:spPr>
          <p:txBody>
            <a:bodyPr wrap="square">
              <a:spAutoFit/>
            </a:bodyPr>
            <a:lstStyle/>
            <a:p>
              <a:pPr defTabSz="457200">
                <a:lnSpc>
                  <a:spcPct val="125000"/>
                </a:lnSpc>
                <a:defRPr/>
              </a:pPr>
              <a:r>
                <a:rPr lang="zh-CN" altLang="en-US" sz="1200" dirty="0">
                  <a:solidFill>
                    <a:prstClr val="black"/>
                  </a:solidFill>
                </a:rPr>
                <a:t>鉴于生物制剂的疗效优于以往的传统治疗方法，因此建议以</a:t>
              </a:r>
              <a:r>
                <a:rPr lang="zh-CN" altLang="en-US" sz="1200" b="1" dirty="0">
                  <a:solidFill>
                    <a:srgbClr val="A9232D"/>
                  </a:solidFill>
                </a:rPr>
                <a:t>皮损完全清除或 </a:t>
              </a:r>
              <a:r>
                <a:rPr lang="en" altLang="zh-CN" sz="1200" b="1" dirty="0">
                  <a:solidFill>
                    <a:srgbClr val="A9232D"/>
                  </a:solidFill>
                </a:rPr>
                <a:t>PASI 90</a:t>
              </a:r>
              <a:r>
                <a:rPr lang="zh-CN" altLang="en" sz="1200" b="1" dirty="0">
                  <a:solidFill>
                    <a:srgbClr val="A9232D"/>
                  </a:solidFill>
                </a:rPr>
                <a:t>、</a:t>
              </a:r>
              <a:r>
                <a:rPr lang="en" altLang="zh-CN" sz="1200" b="1" dirty="0">
                  <a:solidFill>
                    <a:srgbClr val="A9232D"/>
                  </a:solidFill>
                </a:rPr>
                <a:t>IGA0/1</a:t>
              </a:r>
              <a:r>
                <a:rPr lang="zh-CN" altLang="en-US" sz="1200" b="1" dirty="0">
                  <a:solidFill>
                    <a:srgbClr val="A9232D"/>
                  </a:solidFill>
                </a:rPr>
                <a:t> 作为达到满意疗效的指标</a:t>
              </a:r>
              <a:r>
                <a:rPr lang="en-US" altLang="zh-CN" sz="1200" b="1" dirty="0">
                  <a:solidFill>
                    <a:srgbClr val="A9232D"/>
                  </a:solidFill>
                </a:rPr>
                <a:t>(</a:t>
              </a:r>
              <a:r>
                <a:rPr lang="zh-CN" altLang="en-US" sz="1200" b="1" dirty="0">
                  <a:solidFill>
                    <a:srgbClr val="A9232D"/>
                  </a:solidFill>
                </a:rPr>
                <a:t>达标</a:t>
              </a:r>
              <a:r>
                <a:rPr lang="en-US" altLang="zh-CN" sz="1200" b="1" dirty="0">
                  <a:solidFill>
                    <a:srgbClr val="A9232D"/>
                  </a:solidFill>
                </a:rPr>
                <a:t>) </a:t>
              </a:r>
              <a:endParaRPr lang="zh-CN" altLang="en-US" sz="1200" b="1" dirty="0">
                <a:solidFill>
                  <a:srgbClr val="A9232D"/>
                </a:solidFill>
              </a:endParaRPr>
            </a:p>
          </p:txBody>
        </p:sp>
        <p:sp>
          <p:nvSpPr>
            <p:cNvPr id="80" name="文本框 79">
              <a:extLst>
                <a:ext uri="{FF2B5EF4-FFF2-40B4-BE49-F238E27FC236}">
                  <a16:creationId xmlns:a16="http://schemas.microsoft.com/office/drawing/2014/main" id="{37E6A1B0-0356-4BE5-AC71-5A53E010B608}"/>
                </a:ext>
              </a:extLst>
            </p:cNvPr>
            <p:cNvSpPr txBox="1"/>
            <p:nvPr/>
          </p:nvSpPr>
          <p:spPr bwMode="auto">
            <a:xfrm>
              <a:off x="5207966" y="4704869"/>
              <a:ext cx="2628718" cy="369332"/>
            </a:xfrm>
            <a:prstGeom prst="rect">
              <a:avLst/>
            </a:prstGeom>
            <a:noFill/>
          </p:spPr>
          <p:txBody>
            <a:bodyPr wrap="square">
              <a:spAutoFit/>
            </a:bodyPr>
            <a:lstStyle/>
            <a:p>
              <a:pPr defTabSz="457200">
                <a:defRPr/>
              </a:pPr>
              <a:r>
                <a:rPr lang="en-US" altLang="zh-CN" b="1" dirty="0">
                  <a:solidFill>
                    <a:srgbClr val="A9232D"/>
                  </a:solidFill>
                  <a:cs typeface="Times New Roman" panose="02020603050405020304" pitchFamily="18" charset="0"/>
                  <a:sym typeface="Microsoft YaHei" panose="020B0503020204020204" pitchFamily="34" charset="-122"/>
                </a:rPr>
                <a:t>PASI 90/100</a:t>
              </a:r>
              <a:r>
                <a:rPr lang="zh-CN" altLang="en-US" b="1" dirty="0">
                  <a:solidFill>
                    <a:srgbClr val="A9232D"/>
                  </a:solidFill>
                  <a:cs typeface="Times New Roman" panose="02020603050405020304" pitchFamily="18" charset="0"/>
                  <a:sym typeface="Microsoft YaHei" panose="020B0503020204020204" pitchFamily="34" charset="-122"/>
                </a:rPr>
                <a:t>应答</a:t>
              </a:r>
              <a:endParaRPr lang="zh-CN" altLang="en-US" b="1" baseline="30000" dirty="0">
                <a:solidFill>
                  <a:srgbClr val="A9232D"/>
                </a:solidFill>
                <a:cs typeface="Times New Roman" panose="02020603050405020304" pitchFamily="18" charset="0"/>
                <a:sym typeface="Microsoft YaHei" panose="020B0503020204020204" pitchFamily="34" charset="-122"/>
              </a:endParaRPr>
            </a:p>
          </p:txBody>
        </p:sp>
        <p:sp>
          <p:nvSpPr>
            <p:cNvPr id="78" name="矩形 77">
              <a:extLst>
                <a:ext uri="{FF2B5EF4-FFF2-40B4-BE49-F238E27FC236}">
                  <a16:creationId xmlns:a16="http://schemas.microsoft.com/office/drawing/2014/main" id="{BF40C77A-E14F-4DC9-B631-93B6F423F08C}"/>
                </a:ext>
              </a:extLst>
            </p:cNvPr>
            <p:cNvSpPr/>
            <p:nvPr/>
          </p:nvSpPr>
          <p:spPr>
            <a:xfrm>
              <a:off x="5207966" y="4320965"/>
              <a:ext cx="3114718" cy="338554"/>
            </a:xfrm>
            <a:prstGeom prst="rect">
              <a:avLst/>
            </a:prstGeom>
          </p:spPr>
          <p:txBody>
            <a:bodyPr wrap="square" anchor="ctr">
              <a:spAutoFit/>
            </a:bodyPr>
            <a:lstStyle/>
            <a:p>
              <a:pPr defTabSz="457200">
                <a:defRPr/>
              </a:pPr>
              <a:r>
                <a:rPr lang="zh-CN" altLang="en-US" sz="1600" b="1" dirty="0">
                  <a:solidFill>
                    <a:prstClr val="black"/>
                  </a:solidFill>
                  <a:sym typeface="Microsoft YaHei" panose="020B0503020204020204" pitchFamily="34" charset="-122"/>
                </a:rPr>
                <a:t>中国银屑病生物治疗专家共识</a:t>
              </a:r>
              <a:r>
                <a:rPr lang="en-US" altLang="zh-CN" sz="1600" b="1" baseline="30000" dirty="0">
                  <a:solidFill>
                    <a:prstClr val="black"/>
                  </a:solidFill>
                  <a:sym typeface="Microsoft YaHei" panose="020B0503020204020204" pitchFamily="34" charset="-122"/>
                </a:rPr>
                <a:t>4</a:t>
              </a:r>
            </a:p>
          </p:txBody>
        </p:sp>
        <p:cxnSp>
          <p:nvCxnSpPr>
            <p:cNvPr id="81" name="直接连接符 32">
              <a:extLst>
                <a:ext uri="{FF2B5EF4-FFF2-40B4-BE49-F238E27FC236}">
                  <a16:creationId xmlns:a16="http://schemas.microsoft.com/office/drawing/2014/main" id="{9BE7E7CC-AEF3-41FA-B9D9-7FE047A2EB6F}"/>
                </a:ext>
              </a:extLst>
            </p:cNvPr>
            <p:cNvCxnSpPr>
              <a:cxnSpLocks/>
            </p:cNvCxnSpPr>
            <p:nvPr/>
          </p:nvCxnSpPr>
          <p:spPr>
            <a:xfrm>
              <a:off x="5215031" y="4685240"/>
              <a:ext cx="3125544" cy="0"/>
            </a:xfrm>
            <a:prstGeom prst="line">
              <a:avLst/>
            </a:prstGeom>
            <a:noFill/>
            <a:ln w="6350" cap="flat" cmpd="sng" algn="ctr">
              <a:solidFill>
                <a:schemeClr val="bg1">
                  <a:lumMod val="65000"/>
                </a:schemeClr>
              </a:solidFill>
              <a:prstDash val="solid"/>
              <a:miter lim="800000"/>
            </a:ln>
            <a:effectLst/>
          </p:spPr>
        </p:cxnSp>
      </p:grpSp>
      <p:sp>
        <p:nvSpPr>
          <p:cNvPr id="95" name="矩形: 圆角 94">
            <a:extLst>
              <a:ext uri="{FF2B5EF4-FFF2-40B4-BE49-F238E27FC236}">
                <a16:creationId xmlns:a16="http://schemas.microsoft.com/office/drawing/2014/main" id="{8ED166EE-8E7F-4F24-8E2F-3D84D9563894}"/>
              </a:ext>
            </a:extLst>
          </p:cNvPr>
          <p:cNvSpPr/>
          <p:nvPr/>
        </p:nvSpPr>
        <p:spPr>
          <a:xfrm>
            <a:off x="628651" y="2185345"/>
            <a:ext cx="3632906" cy="1758549"/>
          </a:xfrm>
          <a:prstGeom prst="roundRect">
            <a:avLst>
              <a:gd name="adj" fmla="val 2851"/>
            </a:avLst>
          </a:prstGeom>
          <a:solidFill>
            <a:srgbClr val="FFFFFF"/>
          </a:solidFill>
          <a:ln w="12700" cap="flat" cmpd="sng" algn="ctr">
            <a:noFill/>
            <a:prstDash val="solid"/>
            <a:miter lim="800000"/>
          </a:ln>
          <a:effectLst>
            <a:outerShdw blurRad="190500" algn="ctr" rotWithShape="0">
              <a:schemeClr val="bg1">
                <a:lumMod val="50000"/>
                <a:alpha val="20000"/>
              </a:schemeClr>
            </a:outerShdw>
          </a:effectLst>
        </p:spPr>
        <p:txBody>
          <a:bodyPr lIns="252000" tIns="792000" rIns="252000" rtlCol="0" anchor="t"/>
          <a:lstStyle/>
          <a:p>
            <a:pPr>
              <a:lnSpc>
                <a:spcPct val="125000"/>
              </a:lnSpc>
              <a:spcBef>
                <a:spcPts val="600"/>
              </a:spcBef>
            </a:pPr>
            <a:endParaRPr lang="zh-CN" altLang="en-US" dirty="0">
              <a:solidFill>
                <a:prstClr val="black"/>
              </a:solidFill>
              <a:latin typeface="Arial"/>
              <a:ea typeface="微软雅黑"/>
            </a:endParaRPr>
          </a:p>
        </p:txBody>
      </p:sp>
      <p:sp>
        <p:nvSpPr>
          <p:cNvPr id="2" name="标题 1">
            <a:extLst>
              <a:ext uri="{FF2B5EF4-FFF2-40B4-BE49-F238E27FC236}">
                <a16:creationId xmlns:a16="http://schemas.microsoft.com/office/drawing/2014/main" id="{E5A2CF72-42EA-AA4C-ABA6-AE95B10AE3A1}"/>
              </a:ext>
            </a:extLst>
          </p:cNvPr>
          <p:cNvSpPr>
            <a:spLocks noGrp="1"/>
          </p:cNvSpPr>
          <p:nvPr>
            <p:ph type="title"/>
          </p:nvPr>
        </p:nvSpPr>
        <p:spPr/>
        <p:txBody>
          <a:bodyPr/>
          <a:lstStyle/>
          <a:p>
            <a:r>
              <a:rPr lang="zh-CN" altLang="en-US" dirty="0"/>
              <a:t>二、银屑病的治疗目标</a:t>
            </a:r>
          </a:p>
        </p:txBody>
      </p:sp>
      <p:sp>
        <p:nvSpPr>
          <p:cNvPr id="33" name="文本占位符 32">
            <a:extLst>
              <a:ext uri="{FF2B5EF4-FFF2-40B4-BE49-F238E27FC236}">
                <a16:creationId xmlns:a16="http://schemas.microsoft.com/office/drawing/2014/main" id="{C348B46C-CED1-44BA-9A80-30549C698DAF}"/>
              </a:ext>
            </a:extLst>
          </p:cNvPr>
          <p:cNvSpPr>
            <a:spLocks noGrp="1"/>
          </p:cNvSpPr>
          <p:nvPr>
            <p:ph type="body" sz="quarter" idx="10"/>
          </p:nvPr>
        </p:nvSpPr>
        <p:spPr>
          <a:xfrm>
            <a:off x="125004" y="6389402"/>
            <a:ext cx="8572500" cy="378811"/>
          </a:xfrm>
        </p:spPr>
        <p:txBody>
          <a:bodyPr numCol="2"/>
          <a:lstStyle/>
          <a:p>
            <a:pPr lvl="0"/>
            <a:r>
              <a:rPr lang="en-US" altLang="zh-CN" noProof="0" dirty="0">
                <a:sym typeface="Microsoft YaHei" panose="020B0503020204020204" pitchFamily="34" charset="-122"/>
              </a:rPr>
              <a:t>1.Gisondi </a:t>
            </a:r>
            <a:r>
              <a:rPr lang="en-US" altLang="zh-CN" noProof="0" dirty="0" err="1">
                <a:sym typeface="Microsoft YaHei" panose="020B0503020204020204" pitchFamily="34" charset="-122"/>
              </a:rPr>
              <a:t>P,et</a:t>
            </a:r>
            <a:r>
              <a:rPr lang="en-US" altLang="zh-CN" noProof="0" dirty="0">
                <a:sym typeface="Microsoft YaHei" panose="020B0503020204020204" pitchFamily="34" charset="-122"/>
              </a:rPr>
              <a:t> al. J Eur </a:t>
            </a:r>
            <a:r>
              <a:rPr lang="en-US" altLang="zh-CN" noProof="0" dirty="0" err="1">
                <a:sym typeface="Microsoft YaHei" panose="020B0503020204020204" pitchFamily="34" charset="-122"/>
              </a:rPr>
              <a:t>Acad</a:t>
            </a:r>
            <a:r>
              <a:rPr lang="en-US" altLang="zh-CN" noProof="0" dirty="0">
                <a:sym typeface="Microsoft YaHei" panose="020B0503020204020204" pitchFamily="34" charset="-122"/>
              </a:rPr>
              <a:t> Dermatol </a:t>
            </a:r>
            <a:r>
              <a:rPr lang="en-US" altLang="zh-CN" noProof="0" dirty="0" err="1">
                <a:sym typeface="Microsoft YaHei" panose="020B0503020204020204" pitchFamily="34" charset="-122"/>
              </a:rPr>
              <a:t>Venereol</a:t>
            </a:r>
            <a:r>
              <a:rPr lang="en-US" altLang="zh-CN" noProof="0" dirty="0">
                <a:sym typeface="Microsoft YaHei" panose="020B0503020204020204" pitchFamily="34" charset="-122"/>
              </a:rPr>
              <a:t>. 2017;31(5):774-790.  </a:t>
            </a:r>
          </a:p>
          <a:p>
            <a:pPr lvl="0"/>
            <a:r>
              <a:rPr lang="en-US" altLang="zh-CN" noProof="0" dirty="0">
                <a:sym typeface="Microsoft YaHei" panose="020B0503020204020204" pitchFamily="34" charset="-122"/>
              </a:rPr>
              <a:t>2.Smith </a:t>
            </a:r>
            <a:r>
              <a:rPr lang="en-US" altLang="zh-CN" noProof="0" dirty="0" err="1">
                <a:sym typeface="Microsoft YaHei" panose="020B0503020204020204" pitchFamily="34" charset="-122"/>
              </a:rPr>
              <a:t>CH,et</a:t>
            </a:r>
            <a:r>
              <a:rPr lang="en-US" altLang="zh-CN" noProof="0" dirty="0">
                <a:sym typeface="Microsoft YaHei" panose="020B0503020204020204" pitchFamily="34" charset="-122"/>
              </a:rPr>
              <a:t> al. Br J Dermatol. 2017;177(3):628-636.</a:t>
            </a:r>
          </a:p>
          <a:p>
            <a:pPr lvl="0"/>
            <a:r>
              <a:rPr lang="en-US" altLang="zh-CN" noProof="0" dirty="0">
                <a:sym typeface="Microsoft YaHei" panose="020B0503020204020204" pitchFamily="34" charset="-122"/>
              </a:rPr>
              <a:t>3.</a:t>
            </a:r>
            <a:r>
              <a:rPr lang="da-DK" altLang="zh-CN" noProof="0" dirty="0">
                <a:sym typeface="Microsoft YaHei" panose="020B0503020204020204" pitchFamily="34" charset="-122"/>
              </a:rPr>
              <a:t>Amatore F, et al. J Eur Acad Dermatol Venereol. 2019, 33(3):464-483.</a:t>
            </a:r>
          </a:p>
          <a:p>
            <a:r>
              <a:rPr lang="en-US" altLang="zh-CN" noProof="0" dirty="0">
                <a:sym typeface="Microsoft YaHei" panose="020B0503020204020204" pitchFamily="34" charset="-122"/>
              </a:rPr>
              <a:t>4.</a:t>
            </a:r>
            <a:r>
              <a:rPr lang="zh-CN" altLang="en-US" dirty="0"/>
              <a:t>中华医学会皮肤性病学分会</a:t>
            </a:r>
            <a:r>
              <a:rPr lang="en-US" altLang="zh-CN" dirty="0"/>
              <a:t>.中国银屑病生物治疗专家共识（2019）</a:t>
            </a:r>
          </a:p>
        </p:txBody>
      </p:sp>
      <p:sp>
        <p:nvSpPr>
          <p:cNvPr id="58" name="内容占位符 2">
            <a:extLst>
              <a:ext uri="{FF2B5EF4-FFF2-40B4-BE49-F238E27FC236}">
                <a16:creationId xmlns:a16="http://schemas.microsoft.com/office/drawing/2014/main" id="{39ABFF1F-D599-4F4D-9BA3-305B54241BC4}"/>
              </a:ext>
            </a:extLst>
          </p:cNvPr>
          <p:cNvSpPr txBox="1">
            <a:spLocks/>
          </p:cNvSpPr>
          <p:nvPr/>
        </p:nvSpPr>
        <p:spPr>
          <a:xfrm>
            <a:off x="655721" y="1343994"/>
            <a:ext cx="7886700" cy="667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i="0" u="none" strike="noStrike" kern="1200" cap="none" spc="0" normalizeH="0" baseline="0" noProof="0" dirty="0">
                <a:ln>
                  <a:noFill/>
                </a:ln>
                <a:solidFill>
                  <a:sysClr val="windowText" lastClr="000000"/>
                </a:solidFill>
                <a:effectLst/>
                <a:uLnTx/>
                <a:uFillTx/>
                <a:latin typeface="+mn-lt"/>
                <a:ea typeface="+mn-ea"/>
                <a:cs typeface="+mn-cs"/>
              </a:rPr>
              <a:t>根据国内外权威指南和共识的推荐，银屑病治疗目标：</a:t>
            </a:r>
            <a:endParaRPr kumimoji="1" lang="en-US" altLang="zh-CN" i="0" u="none" strike="noStrike" kern="1200" cap="none" spc="0" normalizeH="0" baseline="0" noProof="0" dirty="0">
              <a:ln>
                <a:noFill/>
              </a:ln>
              <a:solidFill>
                <a:sysClr val="windowText" lastClr="000000"/>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ü"/>
              <a:tabLst/>
              <a:defRPr/>
            </a:pPr>
            <a:r>
              <a:rPr kumimoji="1" lang="zh-CN" altLang="en-US" sz="1600" b="0" i="0" u="none" strike="noStrike" kern="1200" cap="none" spc="0" normalizeH="0" baseline="0" noProof="0" dirty="0">
                <a:ln>
                  <a:noFill/>
                </a:ln>
                <a:solidFill>
                  <a:sysClr val="windowText" lastClr="000000"/>
                </a:solidFill>
                <a:effectLst/>
                <a:uLnTx/>
                <a:uFillTx/>
                <a:latin typeface="+mn-lt"/>
                <a:ea typeface="+mn-ea"/>
                <a:cs typeface="+mn-cs"/>
              </a:rPr>
              <a:t>皮损完全清除或几乎清除：达到</a:t>
            </a:r>
            <a:r>
              <a:rPr kumimoji="1" lang="en-US" altLang="zh-CN" sz="1600" b="0" i="0" u="none" strike="noStrike" kern="1200" cap="none" spc="0" normalizeH="0" baseline="0" noProof="0" dirty="0">
                <a:ln>
                  <a:noFill/>
                </a:ln>
                <a:solidFill>
                  <a:sysClr val="windowText" lastClr="000000"/>
                </a:solidFill>
                <a:effectLst/>
                <a:uLnTx/>
                <a:uFillTx/>
                <a:latin typeface="+mn-lt"/>
                <a:ea typeface="+mn-ea"/>
                <a:cs typeface="+mn-cs"/>
              </a:rPr>
              <a:t>PASI</a:t>
            </a:r>
            <a:r>
              <a:rPr kumimoji="1" lang="zh-CN" altLang="en-US" sz="1600" b="0" i="0" u="none" strike="noStrike" kern="1200" cap="none" spc="0" normalizeH="0" baseline="0" noProof="0" dirty="0">
                <a:ln>
                  <a:noFill/>
                </a:ln>
                <a:solidFill>
                  <a:sysClr val="windowText" lastClr="000000"/>
                </a:solidFill>
                <a:effectLst/>
                <a:uLnTx/>
                <a:uFillTx/>
                <a:latin typeface="+mn-lt"/>
                <a:ea typeface="+mn-ea"/>
                <a:cs typeface="+mn-cs"/>
              </a:rPr>
              <a:t> </a:t>
            </a:r>
            <a:r>
              <a:rPr kumimoji="1" lang="en-US" altLang="zh-CN" sz="1600" b="0" i="0" u="none" strike="noStrike" kern="1200" cap="none" spc="0" normalizeH="0" baseline="0" noProof="0" dirty="0">
                <a:ln>
                  <a:noFill/>
                </a:ln>
                <a:solidFill>
                  <a:sysClr val="windowText" lastClr="000000"/>
                </a:solidFill>
                <a:effectLst/>
                <a:uLnTx/>
                <a:uFillTx/>
                <a:latin typeface="+mn-lt"/>
                <a:ea typeface="+mn-ea"/>
                <a:cs typeface="+mn-cs"/>
              </a:rPr>
              <a:t>90/100</a:t>
            </a:r>
            <a:r>
              <a:rPr kumimoji="1" lang="zh-CN" altLang="en-US" sz="1600" b="0" i="0" u="none" strike="noStrike" kern="1200" cap="none" spc="0" normalizeH="0" baseline="0" noProof="0" dirty="0">
                <a:ln>
                  <a:noFill/>
                </a:ln>
                <a:solidFill>
                  <a:sysClr val="windowText" lastClr="000000"/>
                </a:solidFill>
                <a:effectLst/>
                <a:uLnTx/>
                <a:uFillTx/>
                <a:latin typeface="+mn-lt"/>
                <a:ea typeface="+mn-ea"/>
                <a:cs typeface="+mn-cs"/>
              </a:rPr>
              <a:t>、</a:t>
            </a:r>
            <a:r>
              <a:rPr kumimoji="1" lang="en-US" altLang="zh-CN" sz="1600" b="0" i="0" u="none" strike="noStrike" kern="1200" cap="none" spc="0" normalizeH="0" baseline="0" noProof="0" dirty="0">
                <a:ln>
                  <a:noFill/>
                </a:ln>
                <a:solidFill>
                  <a:sysClr val="windowText" lastClr="000000"/>
                </a:solidFill>
                <a:effectLst/>
                <a:uLnTx/>
                <a:uFillTx/>
                <a:latin typeface="+mn-lt"/>
                <a:ea typeface="+mn-ea"/>
                <a:cs typeface="+mn-cs"/>
              </a:rPr>
              <a:t>IGA</a:t>
            </a:r>
            <a:r>
              <a:rPr kumimoji="1" lang="zh-CN" altLang="en-US" sz="1600" b="0" i="0" u="none" strike="noStrike" kern="1200" cap="none" spc="0" normalizeH="0" baseline="0" noProof="0" dirty="0">
                <a:ln>
                  <a:noFill/>
                </a:ln>
                <a:solidFill>
                  <a:sysClr val="windowText" lastClr="000000"/>
                </a:solidFill>
                <a:effectLst/>
                <a:uLnTx/>
                <a:uFillTx/>
                <a:latin typeface="+mn-lt"/>
                <a:ea typeface="+mn-ea"/>
                <a:cs typeface="+mn-cs"/>
              </a:rPr>
              <a:t> </a:t>
            </a:r>
            <a:r>
              <a:rPr kumimoji="1" lang="en-US" altLang="zh-CN" sz="1600" b="0" i="0" u="none" strike="noStrike" kern="1200" cap="none" spc="0" normalizeH="0" baseline="0" noProof="0" dirty="0">
                <a:ln>
                  <a:noFill/>
                </a:ln>
                <a:solidFill>
                  <a:sysClr val="windowText" lastClr="000000"/>
                </a:solidFill>
                <a:effectLst/>
                <a:uLnTx/>
                <a:uFillTx/>
                <a:latin typeface="+mn-lt"/>
                <a:ea typeface="+mn-ea"/>
                <a:cs typeface="+mn-cs"/>
              </a:rPr>
              <a:t>0/1</a:t>
            </a:r>
          </a:p>
        </p:txBody>
      </p:sp>
      <p:sp>
        <p:nvSpPr>
          <p:cNvPr id="67" name="Text Box 39">
            <a:extLst>
              <a:ext uri="{FF2B5EF4-FFF2-40B4-BE49-F238E27FC236}">
                <a16:creationId xmlns:a16="http://schemas.microsoft.com/office/drawing/2014/main" id="{DF0B75C0-5437-487A-BFDC-561BE1773AEB}"/>
              </a:ext>
            </a:extLst>
          </p:cNvPr>
          <p:cNvSpPr txBox="1">
            <a:spLocks noChangeArrowheads="1"/>
          </p:cNvSpPr>
          <p:nvPr/>
        </p:nvSpPr>
        <p:spPr bwMode="auto">
          <a:xfrm>
            <a:off x="803425" y="2251180"/>
            <a:ext cx="2827459" cy="658257"/>
          </a:xfrm>
          <a:prstGeom prst="rect">
            <a:avLst/>
          </a:prstGeom>
          <a:noFill/>
          <a:ln w="9525">
            <a:noFill/>
            <a:miter lim="800000"/>
            <a:headEnd/>
            <a:tailEnd/>
          </a:ln>
          <a:scene3d>
            <a:camera prst="orthographicFront"/>
            <a:lightRig rig="threePt" dir="t"/>
          </a:scene3d>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1600" b="1" dirty="0">
                <a:solidFill>
                  <a:prstClr val="black"/>
                </a:solidFill>
                <a:sym typeface="Microsoft YaHei" panose="020B0503020204020204" pitchFamily="34" charset="-122"/>
              </a:rPr>
              <a:t>2017</a:t>
            </a:r>
            <a:r>
              <a:rPr lang="zh-CN" altLang="en-US" sz="1600" b="1" dirty="0">
                <a:solidFill>
                  <a:prstClr val="black"/>
                </a:solidFill>
                <a:sym typeface="Microsoft YaHei" panose="020B0503020204020204" pitchFamily="34" charset="-122"/>
              </a:rPr>
              <a:t>英国皮肤科医师协会</a:t>
            </a:r>
            <a:endParaRPr lang="en-US" altLang="zh-CN" sz="1600" b="1" dirty="0">
              <a:solidFill>
                <a:prstClr val="black"/>
              </a:solidFill>
              <a:sym typeface="Microsoft YaHei" panose="020B0503020204020204" pitchFamily="34" charset="-122"/>
            </a:endParaRPr>
          </a:p>
          <a:p>
            <a:pPr>
              <a:lnSpc>
                <a:spcPct val="120000"/>
              </a:lnSpc>
              <a:defRPr/>
            </a:pPr>
            <a:r>
              <a:rPr lang="zh-CN" altLang="en-US" sz="1600" b="1" dirty="0">
                <a:solidFill>
                  <a:prstClr val="black"/>
                </a:solidFill>
                <a:sym typeface="Microsoft YaHei" panose="020B0503020204020204" pitchFamily="34" charset="-122"/>
              </a:rPr>
              <a:t>指南更新</a:t>
            </a:r>
            <a:r>
              <a:rPr lang="en-US" altLang="zh-CN" sz="1600" b="1" baseline="30000" dirty="0">
                <a:solidFill>
                  <a:prstClr val="black"/>
                </a:solidFill>
                <a:sym typeface="Microsoft YaHei" panose="020B0503020204020204" pitchFamily="34" charset="-122"/>
              </a:rPr>
              <a:t>2</a:t>
            </a:r>
          </a:p>
        </p:txBody>
      </p:sp>
      <p:sp>
        <p:nvSpPr>
          <p:cNvPr id="68" name="矩形: 圆角 67">
            <a:extLst>
              <a:ext uri="{FF2B5EF4-FFF2-40B4-BE49-F238E27FC236}">
                <a16:creationId xmlns:a16="http://schemas.microsoft.com/office/drawing/2014/main" id="{37A13FC5-026C-497A-9024-16A205B6EDD6}"/>
              </a:ext>
            </a:extLst>
          </p:cNvPr>
          <p:cNvSpPr/>
          <p:nvPr/>
        </p:nvSpPr>
        <p:spPr>
          <a:xfrm>
            <a:off x="803425" y="2944472"/>
            <a:ext cx="2928872" cy="964351"/>
          </a:xfrm>
          <a:prstGeom prst="roundRect">
            <a:avLst>
              <a:gd name="adj" fmla="val 5001"/>
            </a:avLst>
          </a:prstGeom>
          <a:noFill/>
          <a:ln w="12700" cap="flat" cmpd="sng" algn="ctr">
            <a:noFill/>
            <a:prstDash val="lgDash"/>
            <a:miter lim="800000"/>
          </a:ln>
          <a:effectLst/>
        </p:spPr>
        <p:txBody>
          <a:bodyPr rtlCol="0" anchor="t"/>
          <a:lstStyle/>
          <a:p>
            <a:pPr marL="0" marR="0" lvl="0" indent="0" defTabSz="457200" eaLnBrk="1" fontAlgn="auto" latinLnBrk="0" hangingPunct="1">
              <a:lnSpc>
                <a:spcPct val="125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solidFill>
                <a:effectLst/>
                <a:uLnTx/>
                <a:uFillTx/>
                <a:cs typeface="+mn-cs"/>
                <a:sym typeface="Microsoft YaHei" panose="020B0503020204020204" pitchFamily="34" charset="-122"/>
              </a:rPr>
              <a:t>采取个体化治疗应考虑以下因素</a:t>
            </a:r>
            <a:endParaRPr kumimoji="0" lang="en-US" altLang="zh-CN" sz="1200" b="0" i="0" u="none" strike="noStrike" kern="0" cap="none" spc="0" normalizeH="0" baseline="0" noProof="0" dirty="0">
              <a:ln>
                <a:noFill/>
              </a:ln>
              <a:solidFill>
                <a:prstClr val="black"/>
              </a:solidFill>
              <a:effectLst/>
              <a:uLnTx/>
              <a:uFillTx/>
              <a:cs typeface="+mn-cs"/>
              <a:sym typeface="Microsoft YaHei" panose="020B0503020204020204" pitchFamily="34" charset="-122"/>
            </a:endParaRPr>
          </a:p>
          <a:p>
            <a:pPr marL="0" marR="0" lvl="0" indent="0" defTabSz="457200" eaLnBrk="1" fontAlgn="auto" latinLnBrk="0" hangingPunct="1">
              <a:lnSpc>
                <a:spcPct val="125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solidFill>
                <a:effectLst/>
                <a:uLnTx/>
                <a:uFillTx/>
                <a:cs typeface="+mn-cs"/>
                <a:sym typeface="Microsoft YaHei" panose="020B0503020204020204" pitchFamily="34" charset="-122"/>
              </a:rPr>
              <a:t>治疗目标：如医生总体评价指标（</a:t>
            </a:r>
            <a:r>
              <a:rPr kumimoji="0" lang="en-US" altLang="zh-CN" sz="1200" b="0" i="0" u="none" strike="noStrike" kern="0" cap="none" spc="0" normalizeH="0" baseline="0" noProof="0" dirty="0">
                <a:ln>
                  <a:noFill/>
                </a:ln>
                <a:solidFill>
                  <a:prstClr val="black"/>
                </a:solidFill>
                <a:effectLst/>
                <a:uLnTx/>
                <a:uFillTx/>
                <a:cs typeface="+mn-cs"/>
                <a:sym typeface="Microsoft YaHei" panose="020B0503020204020204" pitchFamily="34" charset="-122"/>
              </a:rPr>
              <a:t>PGA</a:t>
            </a:r>
            <a:r>
              <a:rPr kumimoji="0" lang="zh-CN" altLang="en-US" sz="1200" b="0" i="0" u="none" strike="noStrike" kern="0" cap="none" spc="0" normalizeH="0" baseline="0" noProof="0" dirty="0">
                <a:ln>
                  <a:noFill/>
                </a:ln>
                <a:solidFill>
                  <a:prstClr val="black"/>
                </a:solidFill>
                <a:effectLst/>
                <a:uLnTx/>
                <a:uFillTx/>
                <a:cs typeface="+mn-cs"/>
                <a:sym typeface="Microsoft YaHei" panose="020B0503020204020204" pitchFamily="34" charset="-122"/>
              </a:rPr>
              <a:t>）</a:t>
            </a:r>
            <a:r>
              <a:rPr kumimoji="0" lang="zh-CN" altLang="en-US" sz="1200" b="1" i="0" u="none" strike="noStrike" kern="0" cap="none" spc="0" normalizeH="0" baseline="0" noProof="0" dirty="0">
                <a:ln>
                  <a:noFill/>
                </a:ln>
                <a:solidFill>
                  <a:srgbClr val="A9232D"/>
                </a:solidFill>
                <a:effectLst/>
                <a:uLnTx/>
                <a:uFillTx/>
                <a:cs typeface="+mn-cs"/>
                <a:sym typeface="Microsoft YaHei" panose="020B0503020204020204" pitchFamily="34" charset="-122"/>
              </a:rPr>
              <a:t>皮损清除或几乎清除</a:t>
            </a:r>
          </a:p>
        </p:txBody>
      </p:sp>
      <p:grpSp>
        <p:nvGrpSpPr>
          <p:cNvPr id="7" name="组合 6">
            <a:extLst>
              <a:ext uri="{FF2B5EF4-FFF2-40B4-BE49-F238E27FC236}">
                <a16:creationId xmlns:a16="http://schemas.microsoft.com/office/drawing/2014/main" id="{B099ECF4-0B32-4D1E-B0DC-C1071AF69294}"/>
              </a:ext>
            </a:extLst>
          </p:cNvPr>
          <p:cNvGrpSpPr/>
          <p:nvPr/>
        </p:nvGrpSpPr>
        <p:grpSpPr>
          <a:xfrm>
            <a:off x="4825707" y="2185345"/>
            <a:ext cx="3632906" cy="1758549"/>
            <a:chOff x="4825707" y="2185345"/>
            <a:chExt cx="3632906" cy="1758549"/>
          </a:xfrm>
        </p:grpSpPr>
        <p:sp>
          <p:nvSpPr>
            <p:cNvPr id="97" name="矩形: 圆角 96">
              <a:extLst>
                <a:ext uri="{FF2B5EF4-FFF2-40B4-BE49-F238E27FC236}">
                  <a16:creationId xmlns:a16="http://schemas.microsoft.com/office/drawing/2014/main" id="{24E96566-C0CC-4B95-A014-BFA2737EA1F6}"/>
                </a:ext>
              </a:extLst>
            </p:cNvPr>
            <p:cNvSpPr/>
            <p:nvPr/>
          </p:nvSpPr>
          <p:spPr>
            <a:xfrm>
              <a:off x="4825707" y="2185345"/>
              <a:ext cx="3632906" cy="1758549"/>
            </a:xfrm>
            <a:prstGeom prst="roundRect">
              <a:avLst>
                <a:gd name="adj" fmla="val 2851"/>
              </a:avLst>
            </a:prstGeom>
            <a:solidFill>
              <a:srgbClr val="FFFFFF"/>
            </a:solidFill>
            <a:ln w="12700" cap="flat" cmpd="sng" algn="ctr">
              <a:noFill/>
              <a:prstDash val="solid"/>
              <a:miter lim="800000"/>
            </a:ln>
            <a:effectLst>
              <a:outerShdw blurRad="190500" algn="ctr" rotWithShape="0">
                <a:schemeClr val="bg1">
                  <a:lumMod val="50000"/>
                  <a:alpha val="20000"/>
                </a:schemeClr>
              </a:outerShdw>
            </a:effectLst>
          </p:spPr>
          <p:txBody>
            <a:bodyPr lIns="252000" tIns="792000" rIns="252000" rtlCol="0" anchor="t"/>
            <a:lstStyle/>
            <a:p>
              <a:pPr>
                <a:lnSpc>
                  <a:spcPct val="125000"/>
                </a:lnSpc>
                <a:spcBef>
                  <a:spcPts val="600"/>
                </a:spcBef>
              </a:pPr>
              <a:endParaRPr lang="zh-CN" altLang="en-US" dirty="0">
                <a:solidFill>
                  <a:prstClr val="black"/>
                </a:solidFill>
                <a:latin typeface="Arial"/>
                <a:ea typeface="微软雅黑"/>
              </a:endParaRPr>
            </a:p>
          </p:txBody>
        </p:sp>
        <p:sp>
          <p:nvSpPr>
            <p:cNvPr id="69" name="矩形: 圆角 68">
              <a:extLst>
                <a:ext uri="{FF2B5EF4-FFF2-40B4-BE49-F238E27FC236}">
                  <a16:creationId xmlns:a16="http://schemas.microsoft.com/office/drawing/2014/main" id="{A9DBC9B7-BB18-470F-85F1-A20B46FEC8A2}"/>
                </a:ext>
              </a:extLst>
            </p:cNvPr>
            <p:cNvSpPr/>
            <p:nvPr/>
          </p:nvSpPr>
          <p:spPr>
            <a:xfrm>
              <a:off x="5156653" y="2944472"/>
              <a:ext cx="3056400" cy="786320"/>
            </a:xfrm>
            <a:prstGeom prst="roundRect">
              <a:avLst>
                <a:gd name="adj" fmla="val 5467"/>
              </a:avLst>
            </a:prstGeom>
            <a:noFill/>
            <a:ln w="12700" cap="flat" cmpd="sng" algn="ctr">
              <a:noFill/>
              <a:prstDash val="lgDash"/>
              <a:miter lim="800000"/>
            </a:ln>
            <a:effectLst/>
          </p:spPr>
          <p:txBody>
            <a:bodyPr rtlCol="0" anchor="t"/>
            <a:lstStyle/>
            <a:p>
              <a:pPr marL="0" marR="0" lvl="0" indent="0" defTabSz="457200" eaLnBrk="1" fontAlgn="auto" latinLnBrk="0" hangingPunct="1">
                <a:lnSpc>
                  <a:spcPct val="125000"/>
                </a:lnSpc>
                <a:spcBef>
                  <a:spcPts val="0"/>
                </a:spcBef>
                <a:spcAft>
                  <a:spcPts val="600"/>
                </a:spcAft>
                <a:buClrTx/>
                <a:buSzTx/>
                <a:buFontTx/>
                <a:buNone/>
                <a:tabLst/>
                <a:defRPr/>
              </a:pPr>
              <a:r>
                <a:rPr kumimoji="0" lang="zh-CN" altLang="en-US" sz="1200" b="0" i="0" u="none" strike="noStrike" kern="0" cap="none" spc="0" normalizeH="0" baseline="0" noProof="0" dirty="0">
                  <a:ln>
                    <a:noFill/>
                  </a:ln>
                  <a:solidFill>
                    <a:prstClr val="black"/>
                  </a:solidFill>
                  <a:effectLst/>
                  <a:uLnTx/>
                  <a:uFillTx/>
                  <a:cs typeface="+mn-cs"/>
                  <a:sym typeface="Microsoft YaHei" panose="020B0503020204020204" pitchFamily="34" charset="-122"/>
                </a:rPr>
                <a:t>治疗的最终目标是</a:t>
              </a:r>
              <a:r>
                <a:rPr kumimoji="0" lang="zh-CN" altLang="en-US" sz="1200" b="1" i="0" u="none" strike="noStrike" kern="0" cap="none" spc="0" normalizeH="0" baseline="0" noProof="0" dirty="0">
                  <a:ln>
                    <a:noFill/>
                  </a:ln>
                  <a:solidFill>
                    <a:srgbClr val="A9232D"/>
                  </a:solidFill>
                  <a:effectLst/>
                  <a:uLnTx/>
                  <a:uFillTx/>
                  <a:cs typeface="+mn-cs"/>
                  <a:sym typeface="Microsoft YaHei" panose="020B0503020204020204" pitchFamily="34" charset="-122"/>
                </a:rPr>
                <a:t>皮损清除或几乎清除</a:t>
              </a:r>
              <a:r>
                <a:rPr kumimoji="0" lang="zh-CN" altLang="en-US" sz="1200" b="0" i="0" u="none" strike="noStrike" kern="0" cap="none" spc="0" normalizeH="0" baseline="0" noProof="0" dirty="0">
                  <a:ln>
                    <a:noFill/>
                  </a:ln>
                  <a:solidFill>
                    <a:srgbClr val="E1005A"/>
                  </a:solidFill>
                  <a:effectLst/>
                  <a:uLnTx/>
                  <a:uFillTx/>
                  <a:cs typeface="+mn-cs"/>
                  <a:sym typeface="Microsoft YaHei" panose="020B0503020204020204" pitchFamily="34" charset="-122"/>
                </a:rPr>
                <a:t>，</a:t>
              </a:r>
              <a:r>
                <a:rPr kumimoji="0" lang="en-US" altLang="zh-CN" sz="1200" b="0" i="0" u="none" strike="noStrike" kern="0" cap="none" spc="0" normalizeH="0" baseline="0" noProof="0" dirty="0">
                  <a:ln>
                    <a:noFill/>
                  </a:ln>
                  <a:solidFill>
                    <a:prstClr val="black"/>
                  </a:solidFill>
                  <a:effectLst/>
                  <a:uLnTx/>
                  <a:uFillTx/>
                  <a:cs typeface="+mn-cs"/>
                  <a:sym typeface="Microsoft YaHei" panose="020B0503020204020204" pitchFamily="34" charset="-122"/>
                </a:rPr>
                <a:t>PASI 90</a:t>
              </a:r>
              <a:r>
                <a:rPr kumimoji="0" lang="zh-CN" altLang="en-US" sz="1200" b="0" i="0" u="none" strike="noStrike" kern="0" cap="none" spc="0" normalizeH="0" baseline="0" noProof="0" dirty="0">
                  <a:ln>
                    <a:noFill/>
                  </a:ln>
                  <a:solidFill>
                    <a:prstClr val="black"/>
                  </a:solidFill>
                  <a:effectLst/>
                  <a:uLnTx/>
                  <a:uFillTx/>
                  <a:cs typeface="+mn-cs"/>
                  <a:sym typeface="Microsoft YaHei" panose="020B0503020204020204" pitchFamily="34" charset="-122"/>
                </a:rPr>
                <a:t>或更大程度的改善，目前被认为是最相关的治疗结果，尤其是对于重症患者</a:t>
              </a:r>
              <a:endParaRPr kumimoji="0" lang="en-US" altLang="zh-CN" sz="1200" b="0" i="0" u="none" strike="noStrike" kern="0" cap="none" spc="0" normalizeH="0" baseline="0" noProof="0" dirty="0">
                <a:ln>
                  <a:noFill/>
                </a:ln>
                <a:solidFill>
                  <a:prstClr val="black"/>
                </a:solidFill>
                <a:effectLst/>
                <a:uLnTx/>
                <a:uFillTx/>
                <a:cs typeface="+mn-cs"/>
                <a:sym typeface="Microsoft YaHei" panose="020B0503020204020204" pitchFamily="34" charset="-122"/>
              </a:endParaRPr>
            </a:p>
          </p:txBody>
        </p:sp>
        <p:sp>
          <p:nvSpPr>
            <p:cNvPr id="70" name="文本框 23">
              <a:extLst>
                <a:ext uri="{FF2B5EF4-FFF2-40B4-BE49-F238E27FC236}">
                  <a16:creationId xmlns:a16="http://schemas.microsoft.com/office/drawing/2014/main" id="{9DC81326-D141-427A-A754-2C430169DE05}"/>
                </a:ext>
              </a:extLst>
            </p:cNvPr>
            <p:cNvSpPr txBox="1"/>
            <p:nvPr/>
          </p:nvSpPr>
          <p:spPr>
            <a:xfrm>
              <a:off x="5098335" y="2251180"/>
              <a:ext cx="3114718" cy="658257"/>
            </a:xfrm>
            <a:prstGeom prst="rect">
              <a:avLst/>
            </a:prstGeom>
            <a:noFill/>
          </p:spPr>
          <p:txBody>
            <a:bodyPr wrap="square" rtlCol="0">
              <a:spAutoFit/>
            </a:bodyPr>
            <a:lstStyle/>
            <a:p>
              <a:pPr defTabSz="457200">
                <a:lnSpc>
                  <a:spcPct val="120000"/>
                </a:lnSpc>
                <a:defRPr/>
              </a:pPr>
              <a:r>
                <a:rPr lang="en-US" altLang="zh-CN" sz="1600" b="1" dirty="0">
                  <a:solidFill>
                    <a:prstClr val="black"/>
                  </a:solidFill>
                  <a:sym typeface="Microsoft YaHei" panose="020B0503020204020204" pitchFamily="34" charset="-122"/>
                </a:rPr>
                <a:t>2017</a:t>
              </a:r>
              <a:r>
                <a:rPr lang="zh-CN" altLang="en-US" sz="1600" b="1" dirty="0">
                  <a:solidFill>
                    <a:prstClr val="black"/>
                  </a:solidFill>
                  <a:sym typeface="Microsoft YaHei" panose="020B0503020204020204" pitchFamily="34" charset="-122"/>
                </a:rPr>
                <a:t>意大利</a:t>
              </a:r>
              <a:endParaRPr lang="en-US" altLang="zh-CN" sz="1600" b="1" dirty="0">
                <a:solidFill>
                  <a:prstClr val="black"/>
                </a:solidFill>
                <a:sym typeface="Microsoft YaHei" panose="020B0503020204020204" pitchFamily="34" charset="-122"/>
              </a:endParaRPr>
            </a:p>
            <a:p>
              <a:pPr defTabSz="457200">
                <a:lnSpc>
                  <a:spcPct val="120000"/>
                </a:lnSpc>
                <a:defRPr/>
              </a:pPr>
              <a:r>
                <a:rPr lang="zh-CN" altLang="en-US" sz="1600" b="1" dirty="0">
                  <a:solidFill>
                    <a:prstClr val="black"/>
                  </a:solidFill>
                  <a:sym typeface="Microsoft YaHei" panose="020B0503020204020204" pitchFamily="34" charset="-122"/>
                </a:rPr>
                <a:t>中重度银屑病的系统性治疗指南</a:t>
              </a:r>
              <a:r>
                <a:rPr lang="en-US" altLang="zh-CN" sz="1600" b="1" baseline="30000" dirty="0">
                  <a:solidFill>
                    <a:prstClr val="black"/>
                  </a:solidFill>
                  <a:sym typeface="Microsoft YaHei" panose="020B0503020204020204" pitchFamily="34" charset="-122"/>
                </a:rPr>
                <a:t>1</a:t>
              </a:r>
              <a:endParaRPr lang="zh-CN" altLang="en-US" sz="1600" b="1" baseline="30000" dirty="0">
                <a:solidFill>
                  <a:prstClr val="black"/>
                </a:solidFill>
                <a:sym typeface="Microsoft YaHei" panose="020B0503020204020204" pitchFamily="34" charset="-122"/>
              </a:endParaRPr>
            </a:p>
          </p:txBody>
        </p:sp>
        <p:cxnSp>
          <p:nvCxnSpPr>
            <p:cNvPr id="71" name="直接连接符 4">
              <a:extLst>
                <a:ext uri="{FF2B5EF4-FFF2-40B4-BE49-F238E27FC236}">
                  <a16:creationId xmlns:a16="http://schemas.microsoft.com/office/drawing/2014/main" id="{FF379E33-1F4F-4CC3-84E2-04C7069E15DB}"/>
                </a:ext>
              </a:extLst>
            </p:cNvPr>
            <p:cNvCxnSpPr>
              <a:cxnSpLocks/>
            </p:cNvCxnSpPr>
            <p:nvPr/>
          </p:nvCxnSpPr>
          <p:spPr>
            <a:xfrm flipV="1">
              <a:off x="5156653" y="2914011"/>
              <a:ext cx="2948020" cy="1"/>
            </a:xfrm>
            <a:prstGeom prst="line">
              <a:avLst/>
            </a:prstGeom>
            <a:noFill/>
            <a:ln w="6350" cap="flat" cmpd="sng" algn="ctr">
              <a:solidFill>
                <a:schemeClr val="bg1">
                  <a:lumMod val="65000"/>
                </a:schemeClr>
              </a:solidFill>
              <a:prstDash val="solid"/>
              <a:miter lim="800000"/>
            </a:ln>
            <a:effectLst/>
          </p:spPr>
        </p:cxnSp>
      </p:grpSp>
      <p:cxnSp>
        <p:nvCxnSpPr>
          <p:cNvPr id="72" name="直接连接符 28">
            <a:extLst>
              <a:ext uri="{FF2B5EF4-FFF2-40B4-BE49-F238E27FC236}">
                <a16:creationId xmlns:a16="http://schemas.microsoft.com/office/drawing/2014/main" id="{F17C646C-0B90-430C-AFD2-7E4B592ABE41}"/>
              </a:ext>
            </a:extLst>
          </p:cNvPr>
          <p:cNvCxnSpPr>
            <a:cxnSpLocks/>
          </p:cNvCxnSpPr>
          <p:nvPr/>
        </p:nvCxnSpPr>
        <p:spPr>
          <a:xfrm flipV="1">
            <a:off x="872727" y="2914011"/>
            <a:ext cx="2827458" cy="1"/>
          </a:xfrm>
          <a:prstGeom prst="line">
            <a:avLst/>
          </a:prstGeom>
          <a:noFill/>
          <a:ln w="6350" cap="flat" cmpd="sng" algn="ctr">
            <a:solidFill>
              <a:schemeClr val="bg1">
                <a:lumMod val="65000"/>
              </a:schemeClr>
            </a:solidFill>
            <a:prstDash val="solid"/>
            <a:miter lim="800000"/>
          </a:ln>
          <a:effectLst/>
        </p:spPr>
      </p:cxnSp>
      <p:grpSp>
        <p:nvGrpSpPr>
          <p:cNvPr id="6" name="组合 5">
            <a:extLst>
              <a:ext uri="{FF2B5EF4-FFF2-40B4-BE49-F238E27FC236}">
                <a16:creationId xmlns:a16="http://schemas.microsoft.com/office/drawing/2014/main" id="{D4DEFAC1-5B93-4D6C-8532-3E0A70936991}"/>
              </a:ext>
            </a:extLst>
          </p:cNvPr>
          <p:cNvGrpSpPr/>
          <p:nvPr/>
        </p:nvGrpSpPr>
        <p:grpSpPr>
          <a:xfrm>
            <a:off x="655721" y="4192725"/>
            <a:ext cx="3605835" cy="1935406"/>
            <a:chOff x="655721" y="4091125"/>
            <a:chExt cx="3605835" cy="1935406"/>
          </a:xfrm>
        </p:grpSpPr>
        <p:sp>
          <p:nvSpPr>
            <p:cNvPr id="102" name="矩形: 圆角 101">
              <a:extLst>
                <a:ext uri="{FF2B5EF4-FFF2-40B4-BE49-F238E27FC236}">
                  <a16:creationId xmlns:a16="http://schemas.microsoft.com/office/drawing/2014/main" id="{3F79FD84-EA0A-49BA-ABE2-8E0CDA0E6D5D}"/>
                </a:ext>
              </a:extLst>
            </p:cNvPr>
            <p:cNvSpPr/>
            <p:nvPr/>
          </p:nvSpPr>
          <p:spPr>
            <a:xfrm>
              <a:off x="655721" y="4091125"/>
              <a:ext cx="3605835" cy="1935406"/>
            </a:xfrm>
            <a:prstGeom prst="roundRect">
              <a:avLst>
                <a:gd name="adj" fmla="val 2851"/>
              </a:avLst>
            </a:prstGeom>
            <a:solidFill>
              <a:sysClr val="window" lastClr="FFFFFF"/>
            </a:solidFill>
            <a:ln w="12700" cap="flat" cmpd="sng" algn="ctr">
              <a:noFill/>
              <a:prstDash val="solid"/>
              <a:miter lim="800000"/>
            </a:ln>
            <a:effectLst>
              <a:outerShdw blurRad="190500" algn="ctr" rotWithShape="0">
                <a:schemeClr val="bg1">
                  <a:lumMod val="50000"/>
                  <a:alpha val="20000"/>
                </a:schemeClr>
              </a:outerShdw>
            </a:effectLst>
          </p:spPr>
          <p:txBody>
            <a:bodyPr lIns="252000" tIns="792000" rIns="252000" rtlCol="0" anchor="t"/>
            <a:lstStyle/>
            <a:p>
              <a:pPr>
                <a:lnSpc>
                  <a:spcPct val="125000"/>
                </a:lnSpc>
                <a:spcBef>
                  <a:spcPts val="600"/>
                </a:spcBef>
              </a:pPr>
              <a:endParaRPr lang="zh-CN" altLang="en-US" dirty="0">
                <a:solidFill>
                  <a:prstClr val="black"/>
                </a:solidFill>
                <a:latin typeface="Arial"/>
                <a:ea typeface="微软雅黑"/>
              </a:endParaRPr>
            </a:p>
          </p:txBody>
        </p:sp>
        <p:sp>
          <p:nvSpPr>
            <p:cNvPr id="62" name="文本框 61">
              <a:extLst>
                <a:ext uri="{FF2B5EF4-FFF2-40B4-BE49-F238E27FC236}">
                  <a16:creationId xmlns:a16="http://schemas.microsoft.com/office/drawing/2014/main" id="{7E13360F-9061-4DAB-8580-C63D24906CD7}"/>
                </a:ext>
              </a:extLst>
            </p:cNvPr>
            <p:cNvSpPr txBox="1"/>
            <p:nvPr/>
          </p:nvSpPr>
          <p:spPr bwMode="auto">
            <a:xfrm>
              <a:off x="891179" y="5266998"/>
              <a:ext cx="2858525" cy="301749"/>
            </a:xfrm>
            <a:prstGeom prst="rect">
              <a:avLst/>
            </a:prstGeom>
            <a:noFill/>
          </p:spPr>
          <p:txBody>
            <a:bodyPr wrap="square">
              <a:spAutoFit/>
            </a:bodyPr>
            <a:lstStyle/>
            <a:p>
              <a:pPr marL="171450" indent="-171450" defTabSz="457200">
                <a:lnSpc>
                  <a:spcPct val="125000"/>
                </a:lnSpc>
                <a:buFont typeface="Arial" panose="020B0604020202020204" pitchFamily="34" charset="0"/>
                <a:buChar char="•"/>
                <a:defRPr/>
              </a:pPr>
              <a:r>
                <a:rPr lang="zh-CN" altLang="en-US" sz="1200" dirty="0">
                  <a:solidFill>
                    <a:srgbClr val="A9232D"/>
                  </a:solidFill>
                  <a:cs typeface="Times New Roman" panose="02020603050405020304" pitchFamily="18" charset="0"/>
                  <a:sym typeface="Microsoft YaHei" panose="020B0503020204020204" pitchFamily="34" charset="-122"/>
                </a:rPr>
                <a:t>治疗标准因更强效的生物制剂而提高</a:t>
              </a:r>
              <a:endParaRPr lang="en-US" altLang="zh-CN" sz="1200" dirty="0">
                <a:solidFill>
                  <a:srgbClr val="A9232D"/>
                </a:solidFill>
                <a:cs typeface="Times New Roman" panose="02020603050405020304" pitchFamily="18" charset="0"/>
                <a:sym typeface="Microsoft YaHei" panose="020B0503020204020204" pitchFamily="34" charset="-122"/>
              </a:endParaRPr>
            </a:p>
          </p:txBody>
        </p:sp>
        <p:sp>
          <p:nvSpPr>
            <p:cNvPr id="63" name="文本框 62">
              <a:extLst>
                <a:ext uri="{FF2B5EF4-FFF2-40B4-BE49-F238E27FC236}">
                  <a16:creationId xmlns:a16="http://schemas.microsoft.com/office/drawing/2014/main" id="{A1E52C59-4BD0-4D62-8C4C-07A7EC794D46}"/>
                </a:ext>
              </a:extLst>
            </p:cNvPr>
            <p:cNvSpPr txBox="1"/>
            <p:nvPr/>
          </p:nvSpPr>
          <p:spPr bwMode="auto">
            <a:xfrm>
              <a:off x="891179" y="4933012"/>
              <a:ext cx="2053032" cy="369332"/>
            </a:xfrm>
            <a:prstGeom prst="rect">
              <a:avLst/>
            </a:prstGeom>
            <a:noFill/>
          </p:spPr>
          <p:txBody>
            <a:bodyPr wrap="square">
              <a:spAutoFit/>
            </a:bodyPr>
            <a:lstStyle/>
            <a:p>
              <a:pPr defTabSz="457200">
                <a:defRPr/>
              </a:pPr>
              <a:r>
                <a:rPr lang="en-US" altLang="zh-CN" b="1" dirty="0">
                  <a:solidFill>
                    <a:srgbClr val="A9232D"/>
                  </a:solidFill>
                  <a:cs typeface="Times New Roman" panose="02020603050405020304" pitchFamily="18" charset="0"/>
                  <a:sym typeface="Microsoft YaHei" panose="020B0503020204020204" pitchFamily="34" charset="-122"/>
                </a:rPr>
                <a:t>PASI 90/100</a:t>
              </a:r>
              <a:r>
                <a:rPr lang="zh-CN" altLang="en-US" b="1" dirty="0">
                  <a:solidFill>
                    <a:srgbClr val="A9232D"/>
                  </a:solidFill>
                  <a:cs typeface="Times New Roman" panose="02020603050405020304" pitchFamily="18" charset="0"/>
                  <a:sym typeface="Microsoft YaHei" panose="020B0503020204020204" pitchFamily="34" charset="-122"/>
                </a:rPr>
                <a:t>应答</a:t>
              </a:r>
              <a:endParaRPr lang="zh-CN" altLang="en-US" b="1" baseline="30000" dirty="0">
                <a:solidFill>
                  <a:srgbClr val="A9232D"/>
                </a:solidFill>
                <a:cs typeface="Times New Roman" panose="02020603050405020304" pitchFamily="18" charset="0"/>
                <a:sym typeface="Microsoft YaHei" panose="020B0503020204020204" pitchFamily="34" charset="-122"/>
              </a:endParaRPr>
            </a:p>
          </p:txBody>
        </p:sp>
        <p:sp>
          <p:nvSpPr>
            <p:cNvPr id="61" name="矩形 60">
              <a:extLst>
                <a:ext uri="{FF2B5EF4-FFF2-40B4-BE49-F238E27FC236}">
                  <a16:creationId xmlns:a16="http://schemas.microsoft.com/office/drawing/2014/main" id="{526EBBE7-0657-4E12-8577-07F4C358D685}"/>
                </a:ext>
              </a:extLst>
            </p:cNvPr>
            <p:cNvSpPr/>
            <p:nvPr/>
          </p:nvSpPr>
          <p:spPr>
            <a:xfrm>
              <a:off x="891179" y="4274015"/>
              <a:ext cx="2757112" cy="584775"/>
            </a:xfrm>
            <a:prstGeom prst="rect">
              <a:avLst/>
            </a:prstGeom>
          </p:spPr>
          <p:txBody>
            <a:bodyPr wrap="square" anchor="ctr">
              <a:spAutoFit/>
            </a:bodyPr>
            <a:lstStyle/>
            <a:p>
              <a:pPr defTabSz="457200">
                <a:defRPr/>
              </a:pPr>
              <a:r>
                <a:rPr lang="zh-CN" altLang="en-US" sz="1600" b="1" dirty="0">
                  <a:solidFill>
                    <a:prstClr val="black"/>
                  </a:solidFill>
                  <a:sym typeface="Microsoft YaHei" panose="020B0503020204020204" pitchFamily="34" charset="-122"/>
                </a:rPr>
                <a:t>法国成人中重度银屑病患者</a:t>
              </a:r>
              <a:endParaRPr lang="en-US" altLang="zh-CN" sz="1600" b="1" dirty="0">
                <a:solidFill>
                  <a:prstClr val="black"/>
                </a:solidFill>
                <a:sym typeface="Microsoft YaHei" panose="020B0503020204020204" pitchFamily="34" charset="-122"/>
              </a:endParaRPr>
            </a:p>
            <a:p>
              <a:pPr defTabSz="457200">
                <a:defRPr/>
              </a:pPr>
              <a:r>
                <a:rPr lang="zh-CN" altLang="en-US" sz="1600" b="1" dirty="0">
                  <a:solidFill>
                    <a:prstClr val="black"/>
                  </a:solidFill>
                  <a:sym typeface="Microsoft YaHei" panose="020B0503020204020204" pitchFamily="34" charset="-122"/>
                </a:rPr>
                <a:t>系统治疗指南</a:t>
              </a:r>
              <a:r>
                <a:rPr lang="en-US" altLang="zh-CN" sz="1600" b="1" baseline="30000" dirty="0">
                  <a:solidFill>
                    <a:prstClr val="black"/>
                  </a:solidFill>
                  <a:sym typeface="Microsoft YaHei" panose="020B0503020204020204" pitchFamily="34" charset="-122"/>
                </a:rPr>
                <a:t>3</a:t>
              </a:r>
            </a:p>
          </p:txBody>
        </p:sp>
        <p:cxnSp>
          <p:nvCxnSpPr>
            <p:cNvPr id="73" name="直接连接符 32">
              <a:extLst>
                <a:ext uri="{FF2B5EF4-FFF2-40B4-BE49-F238E27FC236}">
                  <a16:creationId xmlns:a16="http://schemas.microsoft.com/office/drawing/2014/main" id="{666AE482-B8E3-4EA4-94C5-47DFFA43F1CB}"/>
                </a:ext>
              </a:extLst>
            </p:cNvPr>
            <p:cNvCxnSpPr>
              <a:cxnSpLocks/>
            </p:cNvCxnSpPr>
            <p:nvPr/>
          </p:nvCxnSpPr>
          <p:spPr>
            <a:xfrm>
              <a:off x="891179" y="4913383"/>
              <a:ext cx="2928872" cy="0"/>
            </a:xfrm>
            <a:prstGeom prst="line">
              <a:avLst/>
            </a:prstGeom>
            <a:noFill/>
            <a:ln w="6350" cap="flat" cmpd="sng" algn="ctr">
              <a:solidFill>
                <a:schemeClr val="bg1">
                  <a:lumMod val="65000"/>
                </a:schemeClr>
              </a:solidFill>
              <a:prstDash val="solid"/>
              <a:miter lim="800000"/>
            </a:ln>
            <a:effectLst/>
          </p:spPr>
        </p:cxnSp>
      </p:grpSp>
      <p:grpSp>
        <p:nvGrpSpPr>
          <p:cNvPr id="64" name="组合 63">
            <a:extLst>
              <a:ext uri="{FF2B5EF4-FFF2-40B4-BE49-F238E27FC236}">
                <a16:creationId xmlns:a16="http://schemas.microsoft.com/office/drawing/2014/main" id="{7FCEB6F1-E67E-4A84-BF13-8DCEF86BF612}"/>
              </a:ext>
            </a:extLst>
          </p:cNvPr>
          <p:cNvGrpSpPr/>
          <p:nvPr/>
        </p:nvGrpSpPr>
        <p:grpSpPr>
          <a:xfrm>
            <a:off x="4047129" y="2562058"/>
            <a:ext cx="1049742" cy="786322"/>
            <a:chOff x="5020681" y="2959758"/>
            <a:chExt cx="1589790" cy="1289956"/>
          </a:xfrm>
          <a:solidFill>
            <a:srgbClr val="F8005A"/>
          </a:solidFill>
        </p:grpSpPr>
        <p:sp>
          <p:nvSpPr>
            <p:cNvPr id="65" name="Rectangle 3">
              <a:extLst>
                <a:ext uri="{FF2B5EF4-FFF2-40B4-BE49-F238E27FC236}">
                  <a16:creationId xmlns:a16="http://schemas.microsoft.com/office/drawing/2014/main" id="{39A3EEBE-DC8B-4E6B-AF9D-F7B43B6064D5}"/>
                </a:ext>
              </a:extLst>
            </p:cNvPr>
            <p:cNvSpPr>
              <a:spLocks noChangeArrowheads="1"/>
            </p:cNvSpPr>
            <p:nvPr/>
          </p:nvSpPr>
          <p:spPr bwMode="auto">
            <a:xfrm>
              <a:off x="5020681" y="2959758"/>
              <a:ext cx="1589790" cy="1289956"/>
            </a:xfrm>
            <a:prstGeom prst="roundRect">
              <a:avLst>
                <a:gd name="adj" fmla="val 8688"/>
              </a:avLst>
            </a:prstGeom>
            <a:solidFill>
              <a:srgbClr val="A9232D"/>
            </a:solidFill>
            <a:ln w="34925" cap="flat" cmpd="sng" algn="ctr">
              <a:solidFill>
                <a:srgbClr val="FFFFFF"/>
              </a:solidFill>
              <a:prstDash val="solid"/>
              <a:miter lim="800000"/>
            </a:ln>
            <a:effectLst>
              <a:outerShdw blurRad="317500" dir="2700000" algn="ctr">
                <a:srgbClr val="000000">
                  <a:alpha val="23000"/>
                </a:srgbClr>
              </a:outerShdw>
            </a:effectLst>
            <a:scene3d>
              <a:camera prst="perspectiveRight"/>
              <a:lightRig rig="threePt" dir="t"/>
            </a:scene3d>
            <a:sp3d prstMaterial="metal">
              <a:bevelT w="260350" h="50800" prst="softRound"/>
              <a:bevelB w="88900" h="196850" prst="softRound"/>
            </a:sp3d>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2" indent="0" algn="ctr" defTabSz="914400" rtl="0" eaLnBrk="1" fontAlgn="ctr" latinLnBrk="0" hangingPunct="1">
                <a:lnSpc>
                  <a:spcPct val="100000"/>
                </a:lnSpc>
                <a:spcBef>
                  <a:spcPts val="0"/>
                </a:spcBef>
                <a:spcAft>
                  <a:spcPts val="0"/>
                </a:spcAft>
                <a:buClr>
                  <a:srgbClr val="FF0000"/>
                </a:buClr>
                <a:buSzPct val="70000"/>
                <a:buFont typeface="Wingdings" pitchFamily="2" charset="2"/>
                <a:buChar char="u"/>
                <a:tabLst>
                  <a:tab pos="136525" algn="l"/>
                </a:tabLst>
                <a:defRPr/>
              </a:pPr>
              <a:endParaRPr kumimoji="0" lang="zh-CN" altLang="en-US" b="0" i="0" u="none" strike="noStrike" kern="1200" cap="none" spc="0" normalizeH="0" baseline="0" noProof="0" dirty="0">
                <a:ln>
                  <a:noFill/>
                </a:ln>
                <a:solidFill>
                  <a:prstClr val="white"/>
                </a:solidFill>
                <a:effectLst/>
                <a:uLnTx/>
                <a:uFillTx/>
                <a:cs typeface="+mn-cs"/>
                <a:sym typeface="Microsoft YaHei" panose="020B0503020204020204" pitchFamily="34" charset="-122"/>
              </a:endParaRPr>
            </a:p>
          </p:txBody>
        </p:sp>
        <p:sp>
          <p:nvSpPr>
            <p:cNvPr id="66" name="Text Box 39">
              <a:extLst>
                <a:ext uri="{FF2B5EF4-FFF2-40B4-BE49-F238E27FC236}">
                  <a16:creationId xmlns:a16="http://schemas.microsoft.com/office/drawing/2014/main" id="{B81D801C-805B-457D-99B4-85E52F192979}"/>
                </a:ext>
              </a:extLst>
            </p:cNvPr>
            <p:cNvSpPr txBox="1">
              <a:spLocks noChangeArrowheads="1"/>
            </p:cNvSpPr>
            <p:nvPr/>
          </p:nvSpPr>
          <p:spPr bwMode="auto">
            <a:xfrm>
              <a:off x="5348956" y="3357120"/>
              <a:ext cx="933239" cy="495229"/>
            </a:xfrm>
            <a:prstGeom prst="rect">
              <a:avLst/>
            </a:prstGeom>
            <a:noFill/>
            <a:ln w="9525">
              <a:noFill/>
              <a:miter lim="800000"/>
              <a:headEnd/>
              <a:tailEnd/>
            </a:ln>
          </p:spPr>
          <p:txBody>
            <a:bodyPr wrap="squar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prstClr val="white"/>
                  </a:solidFill>
                  <a:effectLst/>
                  <a:uLnTx/>
                  <a:uFillTx/>
                  <a:cs typeface="+mn-cs"/>
                  <a:sym typeface="Microsoft YaHei" panose="020B0503020204020204" pitchFamily="34" charset="-122"/>
                </a:rPr>
                <a:t>2017</a:t>
              </a:r>
              <a:endParaRPr kumimoji="0" lang="zh-CN" altLang="en-US" b="1" i="0" u="none" strike="noStrike" kern="1200" cap="none" spc="0" normalizeH="0" baseline="0" noProof="0" dirty="0">
                <a:ln>
                  <a:noFill/>
                </a:ln>
                <a:solidFill>
                  <a:prstClr val="white"/>
                </a:solidFill>
                <a:effectLst/>
                <a:uLnTx/>
                <a:uFillTx/>
                <a:cs typeface="+mn-cs"/>
                <a:sym typeface="Microsoft YaHei" panose="020B0503020204020204" pitchFamily="34" charset="-122"/>
              </a:endParaRPr>
            </a:p>
          </p:txBody>
        </p:sp>
      </p:grpSp>
      <p:grpSp>
        <p:nvGrpSpPr>
          <p:cNvPr id="89" name="组合 88">
            <a:extLst>
              <a:ext uri="{FF2B5EF4-FFF2-40B4-BE49-F238E27FC236}">
                <a16:creationId xmlns:a16="http://schemas.microsoft.com/office/drawing/2014/main" id="{1A881237-0B2E-4DA2-9258-1E979B37689A}"/>
              </a:ext>
            </a:extLst>
          </p:cNvPr>
          <p:cNvGrpSpPr/>
          <p:nvPr/>
        </p:nvGrpSpPr>
        <p:grpSpPr>
          <a:xfrm>
            <a:off x="4058096" y="4591842"/>
            <a:ext cx="1027809" cy="783934"/>
            <a:chOff x="4608308" y="3212212"/>
            <a:chExt cx="1027809" cy="783934"/>
          </a:xfrm>
        </p:grpSpPr>
        <p:sp>
          <p:nvSpPr>
            <p:cNvPr id="74" name="Rectangle 3">
              <a:extLst>
                <a:ext uri="{FF2B5EF4-FFF2-40B4-BE49-F238E27FC236}">
                  <a16:creationId xmlns:a16="http://schemas.microsoft.com/office/drawing/2014/main" id="{10A74666-5897-4279-B5C7-3E9824BE34B9}"/>
                </a:ext>
              </a:extLst>
            </p:cNvPr>
            <p:cNvSpPr>
              <a:spLocks noChangeArrowheads="1"/>
            </p:cNvSpPr>
            <p:nvPr/>
          </p:nvSpPr>
          <p:spPr bwMode="auto">
            <a:xfrm>
              <a:off x="4608308" y="3212212"/>
              <a:ext cx="1027809" cy="783934"/>
            </a:xfrm>
            <a:prstGeom prst="roundRect">
              <a:avLst>
                <a:gd name="adj" fmla="val 8688"/>
              </a:avLst>
            </a:prstGeom>
            <a:solidFill>
              <a:srgbClr val="D52A20"/>
            </a:solidFill>
            <a:ln w="34925" cap="flat" cmpd="sng" algn="ctr">
              <a:solidFill>
                <a:srgbClr val="FFFFFF"/>
              </a:solidFill>
              <a:prstDash val="solid"/>
              <a:miter lim="800000"/>
            </a:ln>
            <a:effectLst>
              <a:outerShdw blurRad="317500" dir="2700000" algn="ctr">
                <a:srgbClr val="000000">
                  <a:alpha val="23000"/>
                </a:srgbClr>
              </a:outerShdw>
            </a:effectLst>
            <a:scene3d>
              <a:camera prst="perspectiveRight"/>
              <a:lightRig rig="threePt" dir="t"/>
            </a:scene3d>
            <a:sp3d prstMaterial="metal">
              <a:bevelT w="260350" h="50800" prst="softRound"/>
              <a:bevelB w="88900" h="196850" prst="softRound"/>
            </a:sp3d>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2" indent="0" algn="ctr" defTabSz="914400" rtl="0" eaLnBrk="1" fontAlgn="ctr" latinLnBrk="0" hangingPunct="1">
                <a:lnSpc>
                  <a:spcPct val="100000"/>
                </a:lnSpc>
                <a:spcBef>
                  <a:spcPts val="0"/>
                </a:spcBef>
                <a:spcAft>
                  <a:spcPts val="0"/>
                </a:spcAft>
                <a:buClr>
                  <a:srgbClr val="FF0000"/>
                </a:buClr>
                <a:buSzPct val="70000"/>
                <a:buFont typeface="Wingdings" pitchFamily="2" charset="2"/>
                <a:buChar char="u"/>
                <a:tabLst>
                  <a:tab pos="136525" algn="l"/>
                </a:tabLst>
                <a:defRPr/>
              </a:pPr>
              <a:endParaRPr kumimoji="0" lang="zh-CN" altLang="en-US" b="0" i="0" u="none" strike="noStrike" kern="1200" cap="none" spc="0" normalizeH="0" baseline="0" noProof="0" dirty="0">
                <a:ln>
                  <a:noFill/>
                </a:ln>
                <a:solidFill>
                  <a:prstClr val="white"/>
                </a:solidFill>
                <a:effectLst/>
                <a:uLnTx/>
                <a:uFillTx/>
                <a:cs typeface="+mn-cs"/>
                <a:sym typeface="Microsoft YaHei" panose="020B0503020204020204" pitchFamily="34" charset="-122"/>
              </a:endParaRPr>
            </a:p>
          </p:txBody>
        </p:sp>
        <p:sp>
          <p:nvSpPr>
            <p:cNvPr id="75" name="矩形 74">
              <a:extLst>
                <a:ext uri="{FF2B5EF4-FFF2-40B4-BE49-F238E27FC236}">
                  <a16:creationId xmlns:a16="http://schemas.microsoft.com/office/drawing/2014/main" id="{A1D9AA19-D37F-4EEB-8092-F6C4674D9287}"/>
                </a:ext>
              </a:extLst>
            </p:cNvPr>
            <p:cNvSpPr/>
            <p:nvPr/>
          </p:nvSpPr>
          <p:spPr>
            <a:xfrm>
              <a:off x="4797366" y="3435377"/>
              <a:ext cx="649693" cy="301878"/>
            </a:xfrm>
            <a:prstGeom prst="rect">
              <a:avLst/>
            </a:prstGeom>
          </p:spPr>
          <p:txBody>
            <a:bodyPr wrap="square" lIns="0" tIns="0" rIns="0" bIns="0">
              <a:spAutoFit/>
            </a:bodyPr>
            <a:lstStyle/>
            <a:p>
              <a:pPr algn="ctr" defTabSz="457200">
                <a:lnSpc>
                  <a:spcPct val="120000"/>
                </a:lnSpc>
                <a:defRPr/>
              </a:pPr>
              <a:r>
                <a:rPr lang="en-US" altLang="zh-CN" b="1" dirty="0">
                  <a:solidFill>
                    <a:prstClr val="white"/>
                  </a:solidFill>
                  <a:sym typeface="Microsoft YaHei" panose="020B0503020204020204" pitchFamily="34" charset="-122"/>
                </a:rPr>
                <a:t>2019</a:t>
              </a:r>
              <a:endParaRPr lang="zh-CN" altLang="en-US" b="1" dirty="0">
                <a:solidFill>
                  <a:prstClr val="white"/>
                </a:solidFill>
                <a:sym typeface="Microsoft YaHei" panose="020B0503020204020204" pitchFamily="34" charset="-122"/>
              </a:endParaRPr>
            </a:p>
          </p:txBody>
        </p:sp>
      </p:grpSp>
    </p:spTree>
    <p:extLst>
      <p:ext uri="{BB962C8B-B14F-4D97-AF65-F5344CB8AC3E}">
        <p14:creationId xmlns:p14="http://schemas.microsoft.com/office/powerpoint/2010/main" val="3684142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706183-7D63-8C4C-8CAF-B1BC95D914E2}"/>
              </a:ext>
            </a:extLst>
          </p:cNvPr>
          <p:cNvSpPr>
            <a:spLocks noGrp="1"/>
          </p:cNvSpPr>
          <p:nvPr>
            <p:ph type="title"/>
          </p:nvPr>
        </p:nvSpPr>
        <p:spPr>
          <a:xfrm>
            <a:off x="446526" y="625930"/>
            <a:ext cx="8250948" cy="698500"/>
          </a:xfrm>
        </p:spPr>
        <p:txBody>
          <a:bodyPr>
            <a:normAutofit fontScale="90000"/>
          </a:bodyPr>
          <a:lstStyle/>
          <a:p>
            <a:r>
              <a:rPr lang="zh-CN" altLang="en-US" dirty="0"/>
              <a:t>七、银屑病生物治疗 </a:t>
            </a:r>
            <a:r>
              <a:rPr lang="en-US" altLang="zh-CN" dirty="0"/>
              <a:t>- </a:t>
            </a:r>
            <a:r>
              <a:rPr lang="zh-CN" altLang="en-US" dirty="0"/>
              <a:t>银屑病生物制剂治疗临床路径小结</a:t>
            </a:r>
          </a:p>
        </p:txBody>
      </p:sp>
      <p:cxnSp>
        <p:nvCxnSpPr>
          <p:cNvPr id="75" name="直线箭头连接符 40">
            <a:extLst>
              <a:ext uri="{FF2B5EF4-FFF2-40B4-BE49-F238E27FC236}">
                <a16:creationId xmlns:a16="http://schemas.microsoft.com/office/drawing/2014/main" id="{959BF01E-9D08-473F-B125-5A193C73707A}"/>
              </a:ext>
            </a:extLst>
          </p:cNvPr>
          <p:cNvCxnSpPr/>
          <p:nvPr/>
        </p:nvCxnSpPr>
        <p:spPr>
          <a:xfrm>
            <a:off x="152400" y="4509776"/>
            <a:ext cx="8788400" cy="0"/>
          </a:xfrm>
          <a:prstGeom prst="straightConnector1">
            <a:avLst/>
          </a:prstGeom>
          <a:ln w="28575">
            <a:solidFill>
              <a:srgbClr val="A9232D"/>
            </a:solidFill>
            <a:tailEnd type="triangle"/>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2BA73798-D558-4A20-ABDC-1747911E586C}"/>
              </a:ext>
            </a:extLst>
          </p:cNvPr>
          <p:cNvSpPr/>
          <p:nvPr/>
        </p:nvSpPr>
        <p:spPr>
          <a:xfrm>
            <a:off x="0" y="4325626"/>
            <a:ext cx="673100" cy="317500"/>
          </a:xfrm>
          <a:prstGeom prst="rect">
            <a:avLst/>
          </a:prstGeom>
          <a:solidFill>
            <a:srgbClr val="A9232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2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初诊</a:t>
            </a:r>
          </a:p>
        </p:txBody>
      </p:sp>
      <p:sp>
        <p:nvSpPr>
          <p:cNvPr id="77" name="矩形 76">
            <a:extLst>
              <a:ext uri="{FF2B5EF4-FFF2-40B4-BE49-F238E27FC236}">
                <a16:creationId xmlns:a16="http://schemas.microsoft.com/office/drawing/2014/main" id="{6230AF7B-5C0E-4B30-9105-705F46975FDC}"/>
              </a:ext>
            </a:extLst>
          </p:cNvPr>
          <p:cNvSpPr/>
          <p:nvPr/>
        </p:nvSpPr>
        <p:spPr>
          <a:xfrm>
            <a:off x="3258125" y="4325626"/>
            <a:ext cx="673100" cy="317500"/>
          </a:xfrm>
          <a:prstGeom prst="rect">
            <a:avLst/>
          </a:prstGeom>
          <a:solidFill>
            <a:srgbClr val="A9232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2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诱导期</a:t>
            </a:r>
          </a:p>
        </p:txBody>
      </p:sp>
      <p:sp>
        <p:nvSpPr>
          <p:cNvPr id="78" name="矩形 77">
            <a:extLst>
              <a:ext uri="{FF2B5EF4-FFF2-40B4-BE49-F238E27FC236}">
                <a16:creationId xmlns:a16="http://schemas.microsoft.com/office/drawing/2014/main" id="{94B34005-E2C6-4F03-88E9-820C9430BD47}"/>
              </a:ext>
            </a:extLst>
          </p:cNvPr>
          <p:cNvSpPr/>
          <p:nvPr/>
        </p:nvSpPr>
        <p:spPr>
          <a:xfrm>
            <a:off x="5508343" y="4325626"/>
            <a:ext cx="673100" cy="317500"/>
          </a:xfrm>
          <a:prstGeom prst="rect">
            <a:avLst/>
          </a:prstGeom>
          <a:solidFill>
            <a:srgbClr val="A9232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2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维持期</a:t>
            </a:r>
          </a:p>
        </p:txBody>
      </p:sp>
      <p:sp>
        <p:nvSpPr>
          <p:cNvPr id="82" name="矩形 81">
            <a:extLst>
              <a:ext uri="{FF2B5EF4-FFF2-40B4-BE49-F238E27FC236}">
                <a16:creationId xmlns:a16="http://schemas.microsoft.com/office/drawing/2014/main" id="{1A952CB0-BE1B-4E59-A05F-E69B47B38349}"/>
              </a:ext>
            </a:extLst>
          </p:cNvPr>
          <p:cNvSpPr/>
          <p:nvPr/>
        </p:nvSpPr>
        <p:spPr>
          <a:xfrm>
            <a:off x="5531434" y="5343617"/>
            <a:ext cx="673100" cy="317500"/>
          </a:xfrm>
          <a:prstGeom prst="rect">
            <a:avLst/>
          </a:prstGeom>
          <a:solidFill>
            <a:srgbClr val="A9232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2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再治疗</a:t>
            </a:r>
          </a:p>
        </p:txBody>
      </p:sp>
      <p:sp>
        <p:nvSpPr>
          <p:cNvPr id="83" name="椭圆 82">
            <a:extLst>
              <a:ext uri="{FF2B5EF4-FFF2-40B4-BE49-F238E27FC236}">
                <a16:creationId xmlns:a16="http://schemas.microsoft.com/office/drawing/2014/main" id="{1909153C-5BCA-4C86-9708-B608401170CA}"/>
              </a:ext>
            </a:extLst>
          </p:cNvPr>
          <p:cNvSpPr/>
          <p:nvPr/>
        </p:nvSpPr>
        <p:spPr>
          <a:xfrm>
            <a:off x="850833" y="4339598"/>
            <a:ext cx="321276" cy="321276"/>
          </a:xfrm>
          <a:prstGeom prst="ellipse">
            <a:avLst/>
          </a:prstGeom>
          <a:solidFill>
            <a:srgbClr val="FCF2F3"/>
          </a:solidFill>
          <a:ln>
            <a:solidFill>
              <a:srgbClr val="F4CCCF">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CN" sz="1200" b="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1</a:t>
            </a:r>
            <a:endParaRPr kumimoji="1" lang="zh-CN" altLang="en-US" sz="1200" b="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endParaRPr>
          </a:p>
        </p:txBody>
      </p:sp>
      <p:sp>
        <p:nvSpPr>
          <p:cNvPr id="84" name="椭圆 83">
            <a:extLst>
              <a:ext uri="{FF2B5EF4-FFF2-40B4-BE49-F238E27FC236}">
                <a16:creationId xmlns:a16="http://schemas.microsoft.com/office/drawing/2014/main" id="{257E3146-DAC1-4707-A61D-FC3BE9FD55BC}"/>
              </a:ext>
            </a:extLst>
          </p:cNvPr>
          <p:cNvSpPr/>
          <p:nvPr/>
        </p:nvSpPr>
        <p:spPr>
          <a:xfrm>
            <a:off x="1389962" y="4339598"/>
            <a:ext cx="321276" cy="321276"/>
          </a:xfrm>
          <a:prstGeom prst="ellipse">
            <a:avLst/>
          </a:prstGeom>
          <a:solidFill>
            <a:srgbClr val="FCF2F3"/>
          </a:solidFill>
          <a:ln>
            <a:solidFill>
              <a:srgbClr val="F4CCCF">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CN" sz="1200" b="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2</a:t>
            </a:r>
            <a:endParaRPr kumimoji="1" lang="zh-CN" altLang="en-US" sz="1200" b="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endParaRPr>
          </a:p>
        </p:txBody>
      </p:sp>
      <p:sp>
        <p:nvSpPr>
          <p:cNvPr id="85" name="椭圆 84">
            <a:extLst>
              <a:ext uri="{FF2B5EF4-FFF2-40B4-BE49-F238E27FC236}">
                <a16:creationId xmlns:a16="http://schemas.microsoft.com/office/drawing/2014/main" id="{AF1CF806-29CD-44D2-9777-37B01907F14B}"/>
              </a:ext>
            </a:extLst>
          </p:cNvPr>
          <p:cNvSpPr/>
          <p:nvPr/>
        </p:nvSpPr>
        <p:spPr>
          <a:xfrm>
            <a:off x="2015060" y="4339598"/>
            <a:ext cx="321276" cy="321276"/>
          </a:xfrm>
          <a:prstGeom prst="ellipse">
            <a:avLst/>
          </a:prstGeom>
          <a:solidFill>
            <a:srgbClr val="FCF2F3"/>
          </a:solidFill>
          <a:ln>
            <a:solidFill>
              <a:srgbClr val="F4CCCF">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CN" sz="1200" b="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3</a:t>
            </a:r>
            <a:endParaRPr kumimoji="1" lang="zh-CN" altLang="en-US" sz="1200" b="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endParaRPr>
          </a:p>
        </p:txBody>
      </p:sp>
      <p:sp>
        <p:nvSpPr>
          <p:cNvPr id="86" name="椭圆 85">
            <a:extLst>
              <a:ext uri="{FF2B5EF4-FFF2-40B4-BE49-F238E27FC236}">
                <a16:creationId xmlns:a16="http://schemas.microsoft.com/office/drawing/2014/main" id="{8C7DE5E3-5ACC-4551-A7E4-ED80B2705126}"/>
              </a:ext>
            </a:extLst>
          </p:cNvPr>
          <p:cNvSpPr/>
          <p:nvPr/>
        </p:nvSpPr>
        <p:spPr>
          <a:xfrm>
            <a:off x="2669614" y="4339598"/>
            <a:ext cx="321276" cy="321276"/>
          </a:xfrm>
          <a:prstGeom prst="ellipse">
            <a:avLst/>
          </a:prstGeom>
          <a:solidFill>
            <a:srgbClr val="FCF2F3"/>
          </a:solidFill>
          <a:ln>
            <a:solidFill>
              <a:srgbClr val="F4CCCF">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CN" sz="1200" b="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4</a:t>
            </a:r>
            <a:endParaRPr kumimoji="1" lang="zh-CN" altLang="en-US" sz="1200" b="0"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endParaRPr>
          </a:p>
        </p:txBody>
      </p:sp>
      <p:sp>
        <p:nvSpPr>
          <p:cNvPr id="87" name="椭圆 86">
            <a:extLst>
              <a:ext uri="{FF2B5EF4-FFF2-40B4-BE49-F238E27FC236}">
                <a16:creationId xmlns:a16="http://schemas.microsoft.com/office/drawing/2014/main" id="{73F56574-81A5-45E5-B32A-E9AB4CBFB693}"/>
              </a:ext>
            </a:extLst>
          </p:cNvPr>
          <p:cNvSpPr/>
          <p:nvPr/>
        </p:nvSpPr>
        <p:spPr>
          <a:xfrm>
            <a:off x="4085196" y="4339598"/>
            <a:ext cx="321276" cy="321276"/>
          </a:xfrm>
          <a:prstGeom prst="ellipse">
            <a:avLst/>
          </a:prstGeom>
          <a:solidFill>
            <a:srgbClr val="FCF2F3"/>
          </a:solidFill>
          <a:ln>
            <a:solidFill>
              <a:srgbClr val="F4CCCF">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zh-CN" sz="1200" dirty="0">
                <a:solidFill>
                  <a:srgbClr val="A9232D"/>
                </a:solidFill>
                <a:latin typeface="Microsoft YaHei" panose="020B0503020204020204" pitchFamily="34" charset="-122"/>
                <a:ea typeface="Microsoft YaHei" panose="020B0503020204020204" pitchFamily="34" charset="-122"/>
              </a:rPr>
              <a:t>5</a:t>
            </a:r>
            <a:endParaRPr kumimoji="1" lang="zh-CN" altLang="en-US" sz="1200" dirty="0">
              <a:solidFill>
                <a:srgbClr val="A9232D"/>
              </a:solidFill>
              <a:latin typeface="Microsoft YaHei" panose="020B0503020204020204" pitchFamily="34" charset="-122"/>
              <a:ea typeface="Microsoft YaHei" panose="020B0503020204020204" pitchFamily="34" charset="-122"/>
            </a:endParaRPr>
          </a:p>
        </p:txBody>
      </p:sp>
      <p:sp>
        <p:nvSpPr>
          <p:cNvPr id="88" name="椭圆 87">
            <a:extLst>
              <a:ext uri="{FF2B5EF4-FFF2-40B4-BE49-F238E27FC236}">
                <a16:creationId xmlns:a16="http://schemas.microsoft.com/office/drawing/2014/main" id="{CADB2188-BD94-4AC8-BA19-357BD78C6999}"/>
              </a:ext>
            </a:extLst>
          </p:cNvPr>
          <p:cNvSpPr/>
          <p:nvPr/>
        </p:nvSpPr>
        <p:spPr>
          <a:xfrm>
            <a:off x="4836477" y="4331577"/>
            <a:ext cx="321276" cy="321276"/>
          </a:xfrm>
          <a:prstGeom prst="ellipse">
            <a:avLst/>
          </a:prstGeom>
          <a:solidFill>
            <a:srgbClr val="FCF2F3"/>
          </a:solidFill>
          <a:ln>
            <a:solidFill>
              <a:srgbClr val="F4CCCF">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zh-CN" sz="1200" dirty="0">
                <a:solidFill>
                  <a:srgbClr val="A9232D"/>
                </a:solidFill>
                <a:latin typeface="Microsoft YaHei" panose="020B0503020204020204" pitchFamily="34" charset="-122"/>
                <a:ea typeface="Microsoft YaHei" panose="020B0503020204020204" pitchFamily="34" charset="-122"/>
              </a:rPr>
              <a:t>6</a:t>
            </a:r>
            <a:endParaRPr kumimoji="1" lang="zh-CN" altLang="en-US" sz="1200" dirty="0">
              <a:solidFill>
                <a:srgbClr val="A9232D"/>
              </a:solidFill>
              <a:latin typeface="Microsoft YaHei" panose="020B0503020204020204" pitchFamily="34" charset="-122"/>
              <a:ea typeface="Microsoft YaHei" panose="020B0503020204020204" pitchFamily="34" charset="-122"/>
            </a:endParaRPr>
          </a:p>
        </p:txBody>
      </p:sp>
      <p:sp>
        <p:nvSpPr>
          <p:cNvPr id="89" name="椭圆 88">
            <a:extLst>
              <a:ext uri="{FF2B5EF4-FFF2-40B4-BE49-F238E27FC236}">
                <a16:creationId xmlns:a16="http://schemas.microsoft.com/office/drawing/2014/main" id="{C95327BF-7B5F-41F6-9230-DA2C6FD8C22B}"/>
              </a:ext>
            </a:extLst>
          </p:cNvPr>
          <p:cNvSpPr/>
          <p:nvPr/>
        </p:nvSpPr>
        <p:spPr>
          <a:xfrm>
            <a:off x="6407929" y="4315534"/>
            <a:ext cx="321276" cy="321276"/>
          </a:xfrm>
          <a:prstGeom prst="ellipse">
            <a:avLst/>
          </a:prstGeom>
          <a:solidFill>
            <a:srgbClr val="FCF2F3"/>
          </a:solidFill>
          <a:ln>
            <a:solidFill>
              <a:srgbClr val="F4CCCF">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zh-CN" sz="1200" dirty="0">
                <a:solidFill>
                  <a:srgbClr val="A9232D"/>
                </a:solidFill>
                <a:latin typeface="Microsoft YaHei" panose="020B0503020204020204" pitchFamily="34" charset="-122"/>
                <a:ea typeface="Microsoft YaHei" panose="020B0503020204020204" pitchFamily="34" charset="-122"/>
              </a:rPr>
              <a:t>7</a:t>
            </a:r>
            <a:endParaRPr kumimoji="1" lang="zh-CN" altLang="en-US" sz="1200" dirty="0">
              <a:solidFill>
                <a:srgbClr val="A9232D"/>
              </a:solidFill>
              <a:latin typeface="Microsoft YaHei" panose="020B0503020204020204" pitchFamily="34" charset="-122"/>
              <a:ea typeface="Microsoft YaHei" panose="020B0503020204020204" pitchFamily="34" charset="-122"/>
            </a:endParaRPr>
          </a:p>
        </p:txBody>
      </p:sp>
      <p:sp>
        <p:nvSpPr>
          <p:cNvPr id="90" name="椭圆 89">
            <a:extLst>
              <a:ext uri="{FF2B5EF4-FFF2-40B4-BE49-F238E27FC236}">
                <a16:creationId xmlns:a16="http://schemas.microsoft.com/office/drawing/2014/main" id="{1A3F44CE-33BD-4B8F-B664-633480E87977}"/>
              </a:ext>
            </a:extLst>
          </p:cNvPr>
          <p:cNvSpPr/>
          <p:nvPr/>
        </p:nvSpPr>
        <p:spPr>
          <a:xfrm>
            <a:off x="7275052" y="4315534"/>
            <a:ext cx="321276" cy="321276"/>
          </a:xfrm>
          <a:prstGeom prst="ellipse">
            <a:avLst/>
          </a:prstGeom>
          <a:solidFill>
            <a:srgbClr val="FCF2F3"/>
          </a:solidFill>
          <a:ln>
            <a:solidFill>
              <a:srgbClr val="F4CCCF">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zh-CN" sz="1200" dirty="0">
                <a:solidFill>
                  <a:srgbClr val="A9232D"/>
                </a:solidFill>
                <a:latin typeface="Microsoft YaHei" panose="020B0503020204020204" pitchFamily="34" charset="-122"/>
                <a:ea typeface="Microsoft YaHei" panose="020B0503020204020204" pitchFamily="34" charset="-122"/>
              </a:rPr>
              <a:t>8</a:t>
            </a:r>
            <a:endParaRPr kumimoji="1" lang="zh-CN" altLang="en-US" sz="1200" dirty="0">
              <a:solidFill>
                <a:srgbClr val="A9232D"/>
              </a:solidFill>
              <a:latin typeface="Microsoft YaHei" panose="020B0503020204020204" pitchFamily="34" charset="-122"/>
              <a:ea typeface="Microsoft YaHei" panose="020B0503020204020204" pitchFamily="34" charset="-122"/>
            </a:endParaRPr>
          </a:p>
        </p:txBody>
      </p:sp>
      <p:sp>
        <p:nvSpPr>
          <p:cNvPr id="92" name="椭圆 91">
            <a:extLst>
              <a:ext uri="{FF2B5EF4-FFF2-40B4-BE49-F238E27FC236}">
                <a16:creationId xmlns:a16="http://schemas.microsoft.com/office/drawing/2014/main" id="{14C937CD-AB71-4124-B3A3-9DF430F37D79}"/>
              </a:ext>
            </a:extLst>
          </p:cNvPr>
          <p:cNvSpPr/>
          <p:nvPr/>
        </p:nvSpPr>
        <p:spPr>
          <a:xfrm>
            <a:off x="8104995" y="4315534"/>
            <a:ext cx="321276" cy="321276"/>
          </a:xfrm>
          <a:prstGeom prst="ellipse">
            <a:avLst/>
          </a:prstGeom>
          <a:solidFill>
            <a:srgbClr val="FCF2F3"/>
          </a:solidFill>
          <a:ln>
            <a:solidFill>
              <a:srgbClr val="F4CCCF">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kumimoji="1" lang="en-US" altLang="zh-CN" sz="1200" dirty="0">
                <a:solidFill>
                  <a:srgbClr val="A9232D"/>
                </a:solidFill>
                <a:latin typeface="Microsoft YaHei" panose="020B0503020204020204" pitchFamily="34" charset="-122"/>
                <a:ea typeface="Microsoft YaHei" panose="020B0503020204020204" pitchFamily="34" charset="-122"/>
              </a:rPr>
              <a:t>9</a:t>
            </a:r>
            <a:endParaRPr kumimoji="1" lang="zh-CN" altLang="en-US" sz="1200" dirty="0">
              <a:solidFill>
                <a:srgbClr val="A9232D"/>
              </a:solidFill>
              <a:latin typeface="Microsoft YaHei" panose="020B0503020204020204" pitchFamily="34" charset="-122"/>
              <a:ea typeface="Microsoft YaHei" panose="020B0503020204020204" pitchFamily="34" charset="-122"/>
            </a:endParaRPr>
          </a:p>
        </p:txBody>
      </p:sp>
      <p:sp>
        <p:nvSpPr>
          <p:cNvPr id="100" name="内容占位符 2">
            <a:extLst>
              <a:ext uri="{FF2B5EF4-FFF2-40B4-BE49-F238E27FC236}">
                <a16:creationId xmlns:a16="http://schemas.microsoft.com/office/drawing/2014/main" id="{D25A82B2-1AE5-4D91-B9C2-DC9B4A5A8A20}"/>
              </a:ext>
            </a:extLst>
          </p:cNvPr>
          <p:cNvSpPr txBox="1">
            <a:spLocks/>
          </p:cNvSpPr>
          <p:nvPr/>
        </p:nvSpPr>
        <p:spPr>
          <a:xfrm>
            <a:off x="150471" y="2452758"/>
            <a:ext cx="1206372" cy="934768"/>
          </a:xfrm>
          <a:prstGeom prst="rect">
            <a:avLst/>
          </a:prstGeom>
          <a:ln w="3175">
            <a:solidFill>
              <a:schemeClr val="bg1">
                <a:lumMod val="50000"/>
              </a:schemeClr>
            </a:solidFill>
            <a:prstDash val="dash"/>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1" lang="en-US" altLang="zh-CN"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1.</a:t>
            </a:r>
            <a:r>
              <a:rPr kumimoji="1" lang="zh-CN" altLang="en-US"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中重度斑块状银屑病</a:t>
            </a:r>
            <a:endParaRPr kumimoji="1" lang="en-US" altLang="zh-CN"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1" lang="en-US" altLang="zh-CN"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2.</a:t>
            </a:r>
            <a:r>
              <a:rPr kumimoji="1" lang="zh-CN" altLang="en-US"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生活质量低的患者</a:t>
            </a:r>
            <a:endParaRPr kumimoji="1" lang="en-US" altLang="zh-CN"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altLang="zh-CN"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3.</a:t>
            </a:r>
            <a:r>
              <a:rPr kumimoji="0" lang="zh-CN" altLang="en-US"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累及关节的患者</a:t>
            </a:r>
            <a:endParaRPr kumimoji="0" lang="en-US" altLang="zh-CN"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altLang="zh-CN"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4.</a:t>
            </a:r>
            <a:r>
              <a:rPr kumimoji="0" lang="zh-CN" altLang="en-US"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特殊部位的患者</a:t>
            </a:r>
            <a:endParaRPr kumimoji="0" lang="en-US" altLang="zh-CN"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zh-CN" altLang="en-US"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（评价标准</a:t>
            </a:r>
            <a:r>
              <a:rPr kumimoji="0" lang="en-US" altLang="zh-CN" sz="800" b="0" i="0" u="none" strike="noStrike" kern="1200" cap="none" spc="0" normalizeH="0" baseline="3000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a</a:t>
            </a:r>
            <a:r>
              <a:rPr kumimoji="0" lang="zh-CN" altLang="en-US"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a:t>
            </a:r>
            <a:endParaRPr kumimoji="0" lang="en-US" altLang="zh-CN"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102" name="文本框 101">
            <a:extLst>
              <a:ext uri="{FF2B5EF4-FFF2-40B4-BE49-F238E27FC236}">
                <a16:creationId xmlns:a16="http://schemas.microsoft.com/office/drawing/2014/main" id="{92C3DCA2-9873-431C-9E5E-1AE2F9AAE5ED}"/>
              </a:ext>
            </a:extLst>
          </p:cNvPr>
          <p:cNvSpPr txBox="1"/>
          <p:nvPr/>
        </p:nvSpPr>
        <p:spPr>
          <a:xfrm>
            <a:off x="295476" y="5976535"/>
            <a:ext cx="247165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zh-CN" altLang="en-US"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en-US" altLang="zh-CN"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PPD</a:t>
            </a:r>
            <a:r>
              <a:rPr kumimoji="0" lang="zh-CN" altLang="en-US"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或</a:t>
            </a:r>
            <a:r>
              <a:rPr kumimoji="0" lang="en-US" altLang="zh-CN"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T-Spot</a:t>
            </a:r>
            <a:r>
              <a:rPr kumimoji="0" lang="zh-CN" altLang="en-US"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或</a:t>
            </a:r>
            <a:r>
              <a:rPr kumimoji="0" lang="en-US" altLang="zh-CN" sz="650" b="0" i="0" u="none" strike="noStrike" kern="1200" cap="none" spc="0" normalizeH="0" baseline="0" noProof="0" dirty="0" err="1">
                <a:ln>
                  <a:noFill/>
                </a:ln>
                <a:solidFill>
                  <a:prstClr val="black"/>
                </a:solidFill>
                <a:effectLst/>
                <a:uLnTx/>
                <a:uFillTx/>
                <a:latin typeface="Microsoft YaHei" panose="020B0503020204020204" pitchFamily="34" charset="-122"/>
                <a:ea typeface="Microsoft YaHei" panose="020B0503020204020204" pitchFamily="34" charset="-122"/>
                <a:cs typeface="+mn-cs"/>
              </a:rPr>
              <a:t>Quantiferon</a:t>
            </a:r>
            <a:r>
              <a:rPr kumimoji="0" lang="zh-CN" altLang="en-US"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 </a:t>
            </a:r>
            <a:r>
              <a:rPr kumimoji="0" lang="en-US" altLang="zh-CN"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Gold+</a:t>
            </a:r>
            <a:r>
              <a:rPr kumimoji="0" lang="zh-CN" altLang="en-US"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胸部</a:t>
            </a:r>
            <a:r>
              <a:rPr kumimoji="0" lang="en-US" altLang="zh-CN"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X</a:t>
            </a:r>
            <a:r>
              <a:rPr kumimoji="0" lang="zh-CN" altLang="en-US"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线或</a:t>
            </a:r>
            <a:r>
              <a:rPr kumimoji="0" lang="en-US" altLang="zh-CN"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CT</a:t>
            </a:r>
            <a:r>
              <a:rPr kumimoji="0" lang="zh-CN" altLang="en-US"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检查；</a:t>
            </a:r>
            <a:endParaRPr kumimoji="0" lang="en-US" altLang="zh-CN"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zh-CN" altLang="en-US"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**通过问诊和病史，根据患者危险因素决定；</a:t>
            </a:r>
            <a:endParaRPr kumimoji="0" lang="en-US" altLang="zh-CN"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altLang="zh-CN" sz="650" b="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育龄期女性；</a:t>
            </a:r>
            <a:endParaRPr kumimoji="0" lang="en-US" altLang="zh-CN"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altLang="zh-CN" sz="650" b="0"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0" lang="zh-CN" altLang="en-US"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拟用 </a:t>
            </a:r>
            <a:r>
              <a:rPr kumimoji="0" lang="en" altLang="zh-CN"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TNF</a:t>
            </a:r>
            <a:r>
              <a:rPr kumimoji="0" lang="el-GR" altLang="zh-CN"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α </a:t>
            </a:r>
            <a:r>
              <a:rPr kumimoji="0" lang="zh-CN" altLang="en-US"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抑制剂者检查，必要时加查 </a:t>
            </a:r>
            <a:r>
              <a:rPr kumimoji="0" lang="en" altLang="zh-CN"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dsDNA </a:t>
            </a:r>
            <a:r>
              <a:rPr kumimoji="0" lang="zh-CN" altLang="en-US"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以评估自身免疫病风险</a:t>
            </a:r>
            <a:endParaRPr kumimoji="1" lang="zh-CN" altLang="en-US" sz="65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03" name="内容占位符 5">
            <a:extLst>
              <a:ext uri="{FF2B5EF4-FFF2-40B4-BE49-F238E27FC236}">
                <a16:creationId xmlns:a16="http://schemas.microsoft.com/office/drawing/2014/main" id="{217F5B62-EEFF-43A3-B9B2-A762464F1CF1}"/>
              </a:ext>
            </a:extLst>
          </p:cNvPr>
          <p:cNvSpPr txBox="1">
            <a:spLocks/>
          </p:cNvSpPr>
          <p:nvPr/>
        </p:nvSpPr>
        <p:spPr>
          <a:xfrm>
            <a:off x="1744358" y="2701237"/>
            <a:ext cx="873578" cy="705677"/>
          </a:xfrm>
          <a:prstGeom prst="rect">
            <a:avLst/>
          </a:prstGeom>
          <a:solidFill>
            <a:schemeClr val="bg1">
              <a:lumMod val="95000"/>
            </a:schemeClr>
          </a:solidFill>
          <a:ln w="19050">
            <a:solidFill>
              <a:schemeClr val="bg1">
                <a:lumMod val="85000"/>
              </a:schemeClr>
            </a:solidFill>
            <a:prstDash val="solid"/>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zh-CN"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PASI</a:t>
            </a:r>
            <a:r>
              <a:rPr kumimoji="1" lang="zh-CN" altLang="en-US"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 </a:t>
            </a:r>
            <a:r>
              <a:rPr kumimoji="1" lang="en-US" altLang="zh-CN"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90/100</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CN" altLang="en-US"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或</a:t>
            </a:r>
            <a:r>
              <a:rPr kumimoji="1" lang="en-US" altLang="zh-CN"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IGA</a:t>
            </a:r>
            <a:r>
              <a:rPr kumimoji="1" lang="zh-CN" altLang="en-US"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 </a:t>
            </a:r>
            <a:r>
              <a:rPr kumimoji="1" lang="en-US" altLang="zh-CN"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0/1</a:t>
            </a:r>
            <a:endParaRPr kumimoji="1" lang="zh-CN" altLang="en-US" sz="11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endParaRPr>
          </a:p>
        </p:txBody>
      </p:sp>
      <p:cxnSp>
        <p:nvCxnSpPr>
          <p:cNvPr id="105" name="直线箭头连接符 111">
            <a:extLst>
              <a:ext uri="{FF2B5EF4-FFF2-40B4-BE49-F238E27FC236}">
                <a16:creationId xmlns:a16="http://schemas.microsoft.com/office/drawing/2014/main" id="{71924A24-D596-4069-A466-69D7351BA48C}"/>
              </a:ext>
            </a:extLst>
          </p:cNvPr>
          <p:cNvCxnSpPr>
            <a:cxnSpLocks/>
            <a:endCxn id="97" idx="0"/>
          </p:cNvCxnSpPr>
          <p:nvPr/>
        </p:nvCxnSpPr>
        <p:spPr>
          <a:xfrm>
            <a:off x="8522123" y="4514600"/>
            <a:ext cx="0" cy="802005"/>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06" name="肘形连接符 116">
            <a:extLst>
              <a:ext uri="{FF2B5EF4-FFF2-40B4-BE49-F238E27FC236}">
                <a16:creationId xmlns:a16="http://schemas.microsoft.com/office/drawing/2014/main" id="{C4B996FB-AE9D-4A09-A645-E07E35EBE3DC}"/>
              </a:ext>
            </a:extLst>
          </p:cNvPr>
          <p:cNvCxnSpPr>
            <a:stCxn id="82" idx="1"/>
            <a:endCxn id="77" idx="2"/>
          </p:cNvCxnSpPr>
          <p:nvPr/>
        </p:nvCxnSpPr>
        <p:spPr>
          <a:xfrm rot="10800000">
            <a:off x="3594676" y="4643127"/>
            <a:ext cx="1936759" cy="85924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椭圆 107">
            <a:extLst>
              <a:ext uri="{FF2B5EF4-FFF2-40B4-BE49-F238E27FC236}">
                <a16:creationId xmlns:a16="http://schemas.microsoft.com/office/drawing/2014/main" id="{2C63D01B-3E2C-4300-BECD-5FAA5D599BA7}"/>
              </a:ext>
            </a:extLst>
          </p:cNvPr>
          <p:cNvSpPr/>
          <p:nvPr/>
        </p:nvSpPr>
        <p:spPr>
          <a:xfrm>
            <a:off x="4850154" y="5350670"/>
            <a:ext cx="321276" cy="321276"/>
          </a:xfrm>
          <a:prstGeom prst="ellipse">
            <a:avLst/>
          </a:prstGeom>
          <a:solidFill>
            <a:srgbClr val="FCF2F3"/>
          </a:solidFill>
          <a:ln>
            <a:solidFill>
              <a:srgbClr val="F4CCCF">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r>
              <a:rPr kumimoji="1" lang="en-US" altLang="zh-CN" sz="1200" dirty="0">
                <a:solidFill>
                  <a:srgbClr val="A9232D"/>
                </a:solidFill>
                <a:latin typeface="Microsoft YaHei" panose="020B0503020204020204" pitchFamily="34" charset="-122"/>
                <a:ea typeface="Microsoft YaHei" panose="020B0503020204020204" pitchFamily="34" charset="-122"/>
              </a:rPr>
              <a:t>11</a:t>
            </a:r>
            <a:endParaRPr kumimoji="1" lang="zh-CN" altLang="en-US" sz="1200" dirty="0">
              <a:solidFill>
                <a:srgbClr val="A9232D"/>
              </a:solidFill>
              <a:latin typeface="Microsoft YaHei" panose="020B0503020204020204" pitchFamily="34" charset="-122"/>
              <a:ea typeface="Microsoft YaHei" panose="020B0503020204020204" pitchFamily="34" charset="-122"/>
            </a:endParaRPr>
          </a:p>
        </p:txBody>
      </p:sp>
      <p:cxnSp>
        <p:nvCxnSpPr>
          <p:cNvPr id="110" name="直线箭头连接符 121">
            <a:extLst>
              <a:ext uri="{FF2B5EF4-FFF2-40B4-BE49-F238E27FC236}">
                <a16:creationId xmlns:a16="http://schemas.microsoft.com/office/drawing/2014/main" id="{0E3738EB-65EB-4516-9CB8-65B76B3595B7}"/>
              </a:ext>
            </a:extLst>
          </p:cNvPr>
          <p:cNvCxnSpPr>
            <a:cxnSpLocks/>
          </p:cNvCxnSpPr>
          <p:nvPr/>
        </p:nvCxnSpPr>
        <p:spPr>
          <a:xfrm flipH="1">
            <a:off x="6214535" y="5494867"/>
            <a:ext cx="21166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内容占位符 2">
            <a:extLst>
              <a:ext uri="{FF2B5EF4-FFF2-40B4-BE49-F238E27FC236}">
                <a16:creationId xmlns:a16="http://schemas.microsoft.com/office/drawing/2014/main" id="{1F1CECEB-C206-4C26-B29A-308BF6ACF61E}"/>
              </a:ext>
            </a:extLst>
          </p:cNvPr>
          <p:cNvSpPr txBox="1">
            <a:spLocks/>
          </p:cNvSpPr>
          <p:nvPr/>
        </p:nvSpPr>
        <p:spPr>
          <a:xfrm>
            <a:off x="4345942" y="2562088"/>
            <a:ext cx="1047747" cy="844827"/>
          </a:xfrm>
          <a:prstGeom prst="rect">
            <a:avLst/>
          </a:prstGeom>
          <a:ln w="3175">
            <a:solidFill>
              <a:schemeClr val="bg1">
                <a:lumMod val="50000"/>
              </a:schemeClr>
            </a:solidFill>
            <a:prstDash val="dash"/>
          </a:ln>
        </p:spPr>
        <p:txBody>
          <a:bodyPr vert="horz" lIns="91440" tIns="45720" rIns="91440" bIns="45720" rtlCol="0" anchor="ctr">
            <a:normAutofit fontScale="92500" lnSpcReduction="20000"/>
          </a:bodyPr>
          <a:lstStyle>
            <a:lvl1pPr indent="0" defTabSz="914400">
              <a:lnSpc>
                <a:spcPct val="100000"/>
              </a:lnSpc>
              <a:spcBef>
                <a:spcPts val="0"/>
              </a:spcBef>
              <a:buFont typeface="Arial" panose="020B0604020202020204" pitchFamily="34" charset="0"/>
              <a:buNone/>
              <a:defRPr kumimoji="1" sz="900">
                <a:latin typeface="Microsoft YaHei" panose="020B0503020204020204" pitchFamily="34" charset="-122"/>
                <a:ea typeface="Microsoft YaHei" panose="020B0503020204020204" pitchFamily="34" charset="-122"/>
              </a:defRPr>
            </a:lvl1pPr>
            <a:lvl2pPr marL="6858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2pPr>
            <a:lvl3pPr marL="11430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3pPr>
            <a:lvl4pPr marL="16002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4pPr>
            <a:lvl5pPr marL="20574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1" lang="zh-CN" altLang="en-US"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英夫利西单抗：第</a:t>
            </a:r>
            <a:r>
              <a:rPr kumimoji="1" lang="en-US" altLang="zh-CN"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8-10</a:t>
            </a:r>
            <a:r>
              <a:rPr kumimoji="1" lang="zh-CN" altLang="en-US"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周</a:t>
            </a:r>
            <a:endParaRPr kumimoji="1" lang="en-US" altLang="zh-CN"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1" lang="zh-CN" altLang="en-US"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司库奇尤单抗：第</a:t>
            </a:r>
            <a:r>
              <a:rPr kumimoji="1" lang="en-US" altLang="zh-CN"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12</a:t>
            </a:r>
            <a:r>
              <a:rPr kumimoji="1" lang="zh-CN" altLang="en-US"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周</a:t>
            </a:r>
            <a:endParaRPr kumimoji="1" lang="en-US" altLang="zh-CN"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1" lang="zh-CN" altLang="en-US"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乌司奴单抗：第</a:t>
            </a:r>
            <a:r>
              <a:rPr kumimoji="1" lang="en-US" altLang="zh-CN"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12</a:t>
            </a:r>
            <a:r>
              <a:rPr kumimoji="1" lang="zh-CN" altLang="en-US"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周</a:t>
            </a:r>
            <a:endParaRPr kumimoji="1" lang="en-US" altLang="zh-CN"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1" lang="zh-CN" altLang="en-US"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依奇珠单抗：第</a:t>
            </a:r>
            <a:r>
              <a:rPr kumimoji="1" lang="en-US" altLang="zh-CN"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12</a:t>
            </a:r>
            <a:r>
              <a:rPr kumimoji="1" lang="zh-CN" altLang="en-US"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周</a:t>
            </a:r>
            <a:endParaRPr kumimoji="1" lang="en-US" altLang="zh-CN"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1" lang="zh-CN" altLang="en-US"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古塞奇尤单抗：第</a:t>
            </a:r>
            <a:r>
              <a:rPr kumimoji="1" lang="en-US" altLang="zh-CN"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16</a:t>
            </a:r>
            <a:r>
              <a:rPr kumimoji="1" lang="zh-CN" altLang="en-US"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周</a:t>
            </a:r>
            <a:endParaRPr kumimoji="1" lang="en-US" altLang="zh-CN"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1" lang="zh-CN" altLang="en-US"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阿达木单抗：第</a:t>
            </a:r>
            <a:r>
              <a:rPr kumimoji="1" lang="en-US" altLang="zh-CN"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12-16</a:t>
            </a:r>
            <a:r>
              <a:rPr kumimoji="1" lang="zh-CN" altLang="en-US"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周</a:t>
            </a:r>
            <a:endParaRPr kumimoji="1" lang="en-US" altLang="zh-CN"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1" lang="zh-CN" altLang="en-US"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依那西普：第</a:t>
            </a:r>
            <a:r>
              <a:rPr kumimoji="1" lang="en-US" altLang="zh-CN"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12-16</a:t>
            </a:r>
            <a:r>
              <a:rPr kumimoji="1" lang="zh-CN" altLang="en-US" sz="7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周</a:t>
            </a:r>
          </a:p>
        </p:txBody>
      </p:sp>
      <p:sp>
        <p:nvSpPr>
          <p:cNvPr id="121" name="内容占位符 2">
            <a:extLst>
              <a:ext uri="{FF2B5EF4-FFF2-40B4-BE49-F238E27FC236}">
                <a16:creationId xmlns:a16="http://schemas.microsoft.com/office/drawing/2014/main" id="{B1CCA424-4ADC-4BAF-9614-09DDEE1E3B43}"/>
              </a:ext>
            </a:extLst>
          </p:cNvPr>
          <p:cNvSpPr txBox="1">
            <a:spLocks/>
          </p:cNvSpPr>
          <p:nvPr/>
        </p:nvSpPr>
        <p:spPr>
          <a:xfrm>
            <a:off x="6957088" y="2542210"/>
            <a:ext cx="1053549" cy="864705"/>
          </a:xfrm>
          <a:prstGeom prst="rect">
            <a:avLst/>
          </a:prstGeom>
          <a:ln w="3175">
            <a:solidFill>
              <a:schemeClr val="bg1">
                <a:lumMod val="50000"/>
              </a:schemeClr>
            </a:solidFill>
            <a:prstDash val="dash"/>
          </a:ln>
        </p:spPr>
        <p:txBody>
          <a:bodyPr vert="horz" lIns="91440" tIns="45720" rIns="91440" bIns="45720" rtlCol="0" anchor="ctr">
            <a:normAutofit/>
          </a:bodyPr>
          <a:lstStyle>
            <a:defPPr>
              <a:defRPr lang="en-US"/>
            </a:defPPr>
            <a:lvl1pPr indent="0" defTabSz="914400">
              <a:lnSpc>
                <a:spcPct val="100000"/>
              </a:lnSpc>
              <a:spcBef>
                <a:spcPts val="0"/>
              </a:spcBef>
              <a:buFont typeface="Arial" panose="020B0604020202020204" pitchFamily="34" charset="0"/>
              <a:buNone/>
              <a:defRPr kumimoji="1" sz="700">
                <a:latin typeface="Microsoft YaHei" panose="020B0503020204020204" pitchFamily="34" charset="-122"/>
                <a:ea typeface="Microsoft YaHei" panose="020B0503020204020204" pitchFamily="34" charset="-122"/>
              </a:defRPr>
            </a:lvl1pPr>
            <a:lvl2pPr marL="6858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2pPr>
            <a:lvl3pPr marL="11430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3pPr>
            <a:lvl4pPr marL="16002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4pPr>
            <a:lvl5pPr marL="20574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1" lang="zh-CN" altLang="en-US" b="1"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继发性失效调整方案</a:t>
            </a:r>
            <a:endParaRPr kumimoji="1" lang="en-US" altLang="zh-CN" b="1"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72000" indent="-72000">
              <a:lnSpc>
                <a:spcPct val="110000"/>
              </a:lnSpc>
              <a:spcBef>
                <a:spcPts val="300"/>
              </a:spcBef>
              <a:buFont typeface="+mj-lt"/>
              <a:buAutoNum type="arabicPeriod"/>
              <a:defRPr/>
            </a:pPr>
            <a:r>
              <a:rPr lang="zh-CN" altLang="en-US" sz="550" dirty="0">
                <a:solidFill>
                  <a:schemeClr val="tx1">
                    <a:lumMod val="75000"/>
                    <a:lumOff val="25000"/>
                  </a:schemeClr>
                </a:solidFill>
              </a:rPr>
              <a:t>如由于抗药抗体所致失效，首选联合</a:t>
            </a:r>
            <a:r>
              <a:rPr lang="en-US" altLang="zh-CN" sz="550" dirty="0">
                <a:solidFill>
                  <a:schemeClr val="tx1">
                    <a:lumMod val="75000"/>
                    <a:lumOff val="25000"/>
                  </a:schemeClr>
                </a:solidFill>
              </a:rPr>
              <a:t>MTX</a:t>
            </a:r>
          </a:p>
          <a:p>
            <a:pPr marL="72000" indent="-72000">
              <a:lnSpc>
                <a:spcPct val="110000"/>
              </a:lnSpc>
              <a:spcBef>
                <a:spcPts val="300"/>
              </a:spcBef>
              <a:buFont typeface="+mj-lt"/>
              <a:buAutoNum type="arabicPeriod"/>
              <a:defRPr/>
            </a:pPr>
            <a:r>
              <a:rPr lang="zh-CN" altLang="en-US" sz="550" dirty="0">
                <a:solidFill>
                  <a:schemeClr val="tx1">
                    <a:lumMod val="75000"/>
                    <a:lumOff val="25000"/>
                  </a:schemeClr>
                </a:solidFill>
              </a:rPr>
              <a:t>增加剂量或缩短注射间隔</a:t>
            </a:r>
            <a:endParaRPr lang="en-US" altLang="zh-CN" sz="550" dirty="0">
              <a:solidFill>
                <a:schemeClr val="tx1">
                  <a:lumMod val="75000"/>
                  <a:lumOff val="25000"/>
                </a:schemeClr>
              </a:solidFill>
            </a:endParaRPr>
          </a:p>
          <a:p>
            <a:pPr marL="72000" indent="-72000">
              <a:lnSpc>
                <a:spcPct val="110000"/>
              </a:lnSpc>
              <a:spcBef>
                <a:spcPts val="300"/>
              </a:spcBef>
              <a:buFont typeface="+mj-lt"/>
              <a:buAutoNum type="arabicPeriod"/>
              <a:defRPr/>
            </a:pPr>
            <a:r>
              <a:rPr lang="zh-CN" altLang="en-US" sz="550" dirty="0">
                <a:solidFill>
                  <a:schemeClr val="tx1">
                    <a:lumMod val="75000"/>
                    <a:lumOff val="25000"/>
                  </a:schemeClr>
                </a:solidFill>
              </a:rPr>
              <a:t>换用其他生物制剂</a:t>
            </a:r>
          </a:p>
        </p:txBody>
      </p:sp>
      <p:sp>
        <p:nvSpPr>
          <p:cNvPr id="101" name="内容占位符 5">
            <a:extLst>
              <a:ext uri="{FF2B5EF4-FFF2-40B4-BE49-F238E27FC236}">
                <a16:creationId xmlns:a16="http://schemas.microsoft.com/office/drawing/2014/main" id="{FE5ADDBD-C2C5-499C-9982-6A3EEDB1E542}"/>
              </a:ext>
            </a:extLst>
          </p:cNvPr>
          <p:cNvSpPr txBox="1">
            <a:spLocks/>
          </p:cNvSpPr>
          <p:nvPr/>
        </p:nvSpPr>
        <p:spPr>
          <a:xfrm>
            <a:off x="144606" y="1226931"/>
            <a:ext cx="1426360" cy="1184651"/>
          </a:xfrm>
          <a:prstGeom prst="rect">
            <a:avLst/>
          </a:prstGeom>
          <a:ln w="3175">
            <a:solidFill>
              <a:schemeClr val="bg1">
                <a:lumMod val="50000"/>
              </a:schemeClr>
            </a:solidFill>
            <a:prstDash val="dash"/>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100"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1500"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350"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350" kern="1200" smtClean="0">
                <a:solidFill>
                  <a:schemeClr val="tx1">
                    <a:lumMod val="75000"/>
                    <a:lumOff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kumimoji="1" lang="zh-CN" altLang="en-US" sz="850" dirty="0"/>
              <a:t>血常规</a:t>
            </a:r>
          </a:p>
          <a:p>
            <a:pPr marL="0" indent="0">
              <a:lnSpc>
                <a:spcPct val="100000"/>
              </a:lnSpc>
              <a:spcBef>
                <a:spcPts val="0"/>
              </a:spcBef>
              <a:buFont typeface="Arial" panose="020B0604020202020204" pitchFamily="34" charset="0"/>
              <a:buNone/>
            </a:pPr>
            <a:r>
              <a:rPr kumimoji="1" lang="zh-CN" altLang="en-US" sz="850" dirty="0"/>
              <a:t>肝功能</a:t>
            </a:r>
          </a:p>
          <a:p>
            <a:pPr marL="0" indent="0">
              <a:lnSpc>
                <a:spcPct val="100000"/>
              </a:lnSpc>
              <a:spcBef>
                <a:spcPts val="0"/>
              </a:spcBef>
              <a:buFont typeface="Arial" panose="020B0604020202020204" pitchFamily="34" charset="0"/>
              <a:buNone/>
            </a:pPr>
            <a:r>
              <a:rPr kumimoji="1" lang="zh-CN" altLang="en-US" sz="850" dirty="0"/>
              <a:t>肾功能（肌酐）</a:t>
            </a:r>
          </a:p>
          <a:p>
            <a:pPr marL="0" indent="0">
              <a:lnSpc>
                <a:spcPct val="100000"/>
              </a:lnSpc>
              <a:spcBef>
                <a:spcPts val="0"/>
              </a:spcBef>
              <a:buFont typeface="Arial" panose="020B0604020202020204" pitchFamily="34" charset="0"/>
              <a:buNone/>
            </a:pPr>
            <a:r>
              <a:rPr kumimoji="1" lang="en-US" altLang="zh-CN" sz="850" dirty="0"/>
              <a:t>HBV</a:t>
            </a:r>
            <a:r>
              <a:rPr kumimoji="1" lang="zh-CN" altLang="en-US" sz="850" dirty="0"/>
              <a:t>、</a:t>
            </a:r>
            <a:r>
              <a:rPr kumimoji="1" lang="en-US" altLang="zh-CN" sz="850" dirty="0"/>
              <a:t>HCV</a:t>
            </a:r>
            <a:r>
              <a:rPr kumimoji="1" lang="zh-CN" altLang="en-US" sz="850" dirty="0"/>
              <a:t>血清学检测</a:t>
            </a:r>
          </a:p>
          <a:p>
            <a:pPr marL="0" indent="0">
              <a:lnSpc>
                <a:spcPct val="100000"/>
              </a:lnSpc>
              <a:spcBef>
                <a:spcPts val="0"/>
              </a:spcBef>
              <a:buFont typeface="Arial" panose="020B0604020202020204" pitchFamily="34" charset="0"/>
              <a:buNone/>
            </a:pPr>
            <a:r>
              <a:rPr kumimoji="1" lang="zh-CN" altLang="en-US" sz="850" dirty="0"/>
              <a:t>结核筛查*</a:t>
            </a:r>
          </a:p>
          <a:p>
            <a:pPr marL="0" indent="0">
              <a:lnSpc>
                <a:spcPct val="100000"/>
              </a:lnSpc>
              <a:spcBef>
                <a:spcPts val="0"/>
              </a:spcBef>
              <a:buFont typeface="Arial" panose="020B0604020202020204" pitchFamily="34" charset="0"/>
              <a:buNone/>
            </a:pPr>
            <a:r>
              <a:rPr kumimoji="1" lang="en-US" altLang="zh-CN" sz="850" dirty="0"/>
              <a:t>HIV</a:t>
            </a:r>
            <a:r>
              <a:rPr kumimoji="1" lang="zh-CN" altLang="en-US" sz="850" dirty="0"/>
              <a:t>血清学检测**</a:t>
            </a:r>
          </a:p>
          <a:p>
            <a:pPr marL="0" indent="0">
              <a:lnSpc>
                <a:spcPct val="100000"/>
              </a:lnSpc>
              <a:spcBef>
                <a:spcPts val="0"/>
              </a:spcBef>
              <a:buFont typeface="Arial" panose="020B0604020202020204" pitchFamily="34" charset="0"/>
              <a:buNone/>
            </a:pPr>
            <a:r>
              <a:rPr kumimoji="1" lang="zh-CN" altLang="en-US" sz="850" dirty="0"/>
              <a:t>尿妊娠试验</a:t>
            </a:r>
            <a:r>
              <a:rPr kumimoji="1" lang="en-US" altLang="zh-CN" sz="850" baseline="30000" dirty="0"/>
              <a:t>#</a:t>
            </a:r>
          </a:p>
          <a:p>
            <a:pPr marL="0" indent="0">
              <a:lnSpc>
                <a:spcPct val="100000"/>
              </a:lnSpc>
              <a:spcBef>
                <a:spcPts val="0"/>
              </a:spcBef>
              <a:buFont typeface="Arial" panose="020B0604020202020204" pitchFamily="34" charset="0"/>
              <a:buNone/>
            </a:pPr>
            <a:r>
              <a:rPr kumimoji="1" lang="zh-CN" altLang="en-US" sz="850" dirty="0"/>
              <a:t>抗核抗体（</a:t>
            </a:r>
            <a:r>
              <a:rPr kumimoji="1" lang="en-US" altLang="zh-CN" sz="850" dirty="0"/>
              <a:t>ANA</a:t>
            </a:r>
            <a:r>
              <a:rPr kumimoji="1" lang="zh-CN" altLang="en-US" sz="850" dirty="0"/>
              <a:t>）检测</a:t>
            </a:r>
            <a:r>
              <a:rPr kumimoji="1" lang="en-US" altLang="zh-CN" sz="850" baseline="30000" dirty="0"/>
              <a:t>##</a:t>
            </a:r>
            <a:endParaRPr kumimoji="1" lang="zh-CN" altLang="en-US" sz="850" baseline="30000" dirty="0"/>
          </a:p>
        </p:txBody>
      </p:sp>
      <p:sp>
        <p:nvSpPr>
          <p:cNvPr id="104" name="内容占位符 5">
            <a:extLst>
              <a:ext uri="{FF2B5EF4-FFF2-40B4-BE49-F238E27FC236}">
                <a16:creationId xmlns:a16="http://schemas.microsoft.com/office/drawing/2014/main" id="{32AF0BA9-26EC-46AC-86F6-9117D4347AC2}"/>
              </a:ext>
            </a:extLst>
          </p:cNvPr>
          <p:cNvSpPr txBox="1">
            <a:spLocks/>
          </p:cNvSpPr>
          <p:nvPr/>
        </p:nvSpPr>
        <p:spPr>
          <a:xfrm>
            <a:off x="1603916" y="1226931"/>
            <a:ext cx="1638520" cy="1181104"/>
          </a:xfrm>
          <a:prstGeom prst="rect">
            <a:avLst/>
          </a:prstGeom>
          <a:ln w="3175">
            <a:solidFill>
              <a:schemeClr val="bg1">
                <a:lumMod val="50000"/>
              </a:schemeClr>
            </a:solidFill>
            <a:prstDash val="dash"/>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CN" altLang="en-US" sz="900" b="1"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综合考虑以下条件：</a:t>
            </a:r>
            <a:endParaRPr kumimoji="1" lang="en-US" altLang="zh-CN" sz="900" b="1"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CN" altLang="en-US"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选择疗效有助达到目标的药物</a:t>
            </a:r>
            <a:endParaRPr kumimoji="1" lang="en-US" altLang="zh-CN"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CN" altLang="en-US"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选择起效快满足患者需求的药物</a:t>
            </a:r>
            <a:endParaRPr kumimoji="1" lang="en-US" altLang="zh-CN"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CN" altLang="en-US"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选择关节型银屑病患者适合药物</a:t>
            </a:r>
            <a:endParaRPr kumimoji="1" lang="en-US" altLang="zh-CN"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CN" altLang="en-US"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选择银屑病共病患者适合药物</a:t>
            </a:r>
            <a:endParaRPr kumimoji="1" lang="en-US" altLang="zh-CN"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CN" altLang="en-US"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考虑安全性选择适合药物</a:t>
            </a:r>
            <a:endParaRPr kumimoji="1" lang="en-US" altLang="zh-CN"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CN" altLang="en-US"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考虑长期管理选择适合药物</a:t>
            </a:r>
            <a:endParaRPr kumimoji="1" lang="en-US" altLang="zh-CN" sz="80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111" name="内容占位符 2">
            <a:extLst>
              <a:ext uri="{FF2B5EF4-FFF2-40B4-BE49-F238E27FC236}">
                <a16:creationId xmlns:a16="http://schemas.microsoft.com/office/drawing/2014/main" id="{973F3753-F0BE-48EA-9E70-982152925747}"/>
              </a:ext>
            </a:extLst>
          </p:cNvPr>
          <p:cNvSpPr txBox="1">
            <a:spLocks/>
          </p:cNvSpPr>
          <p:nvPr/>
        </p:nvSpPr>
        <p:spPr>
          <a:xfrm>
            <a:off x="3272074" y="1226931"/>
            <a:ext cx="1040917" cy="2180402"/>
          </a:xfrm>
          <a:prstGeom prst="rect">
            <a:avLst/>
          </a:prstGeom>
          <a:ln w="3175">
            <a:solidFill>
              <a:schemeClr val="bg1">
                <a:lumMod val="50000"/>
              </a:schemeClr>
            </a:solidFill>
            <a:prstDash val="dash"/>
          </a:ln>
        </p:spPr>
        <p:txBody>
          <a:bodyPr vert="horz" lIns="91440" tIns="45720" rIns="91440" bIns="45720" rtlCol="0" anchor="ctr">
            <a:noAutofit/>
          </a:bodyPr>
          <a:lstStyle>
            <a:lvl1pPr indent="0" defTabSz="914400">
              <a:lnSpc>
                <a:spcPct val="100000"/>
              </a:lnSpc>
              <a:spcBef>
                <a:spcPts val="0"/>
              </a:spcBef>
              <a:buFont typeface="Arial" panose="020B0604020202020204" pitchFamily="34" charset="0"/>
              <a:buNone/>
              <a:defRPr kumimoji="1" sz="900">
                <a:latin typeface="Microsoft YaHei" panose="020B0503020204020204" pitchFamily="34" charset="-122"/>
                <a:ea typeface="Microsoft YaHei" panose="020B0503020204020204" pitchFamily="34" charset="-122"/>
              </a:defRPr>
            </a:lvl1pPr>
            <a:lvl2pPr marL="6858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2pPr>
            <a:lvl3pPr marL="11430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3pPr>
            <a:lvl4pPr marL="16002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4pPr>
            <a:lvl5pPr marL="20574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nSpc>
                <a:spcPct val="110000"/>
              </a:lnSpc>
              <a:spcBef>
                <a:spcPts val="300"/>
              </a:spcBef>
              <a:defRPr/>
            </a:pPr>
            <a:r>
              <a:rPr lang="zh-CN" altLang="en-US" sz="800" b="1" dirty="0">
                <a:solidFill>
                  <a:schemeClr val="tx1">
                    <a:lumMod val="75000"/>
                    <a:lumOff val="25000"/>
                  </a:schemeClr>
                </a:solidFill>
              </a:rPr>
              <a:t>血常规：</a:t>
            </a:r>
            <a:endParaRPr lang="en-US" altLang="zh-CN" sz="800" b="1" dirty="0">
              <a:solidFill>
                <a:schemeClr val="tx1">
                  <a:lumMod val="75000"/>
                  <a:lumOff val="25000"/>
                </a:schemeClr>
              </a:solidFill>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zh-CN" altLang="en-US" sz="7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依那西普、阿达木单抗、司库奇尤单抗第</a:t>
            </a:r>
            <a:r>
              <a:rPr kumimoji="1" lang="en-US" altLang="zh-CN" sz="7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4</a:t>
            </a:r>
            <a:r>
              <a:rPr kumimoji="1" lang="zh-CN" altLang="en-US" sz="7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周及此后每</a:t>
            </a:r>
            <a:r>
              <a:rPr kumimoji="1" lang="en-US" altLang="zh-CN" sz="7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3</a:t>
            </a:r>
            <a:r>
              <a:rPr kumimoji="1" lang="zh-CN" altLang="en-US" sz="7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个月</a:t>
            </a:r>
            <a:r>
              <a:rPr kumimoji="1" lang="en-US" altLang="zh-CN" sz="7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1</a:t>
            </a:r>
            <a:r>
              <a:rPr kumimoji="1" lang="zh-CN" altLang="en-US" sz="7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次</a:t>
            </a:r>
            <a:endParaRPr kumimoji="1" lang="en-US" altLang="zh-CN" sz="7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zh-CN" altLang="en-US" sz="7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英夫利西单抗、乌司奴单抗每次注射前</a:t>
            </a:r>
            <a:r>
              <a:rPr kumimoji="1" lang="en-US" altLang="zh-CN" sz="7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1</a:t>
            </a:r>
            <a:r>
              <a:rPr kumimoji="1" lang="zh-CN" altLang="en-US" sz="7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次</a:t>
            </a:r>
            <a:endParaRPr kumimoji="1" lang="en-US" altLang="zh-CN" sz="7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a:lnSpc>
                <a:spcPct val="110000"/>
              </a:lnSpc>
              <a:spcBef>
                <a:spcPts val="300"/>
              </a:spcBef>
              <a:defRPr/>
            </a:pPr>
            <a:r>
              <a:rPr lang="zh-CN" altLang="en-US" sz="800" b="1" dirty="0">
                <a:solidFill>
                  <a:schemeClr val="tx1">
                    <a:lumMod val="75000"/>
                    <a:lumOff val="25000"/>
                  </a:schemeClr>
                </a:solidFill>
              </a:rPr>
              <a:t>肝功能：</a:t>
            </a:r>
            <a:endParaRPr lang="en-US" altLang="zh-CN" sz="800" b="1" dirty="0">
              <a:solidFill>
                <a:schemeClr val="tx1">
                  <a:lumMod val="75000"/>
                  <a:lumOff val="25000"/>
                </a:schemeClr>
              </a:solidFill>
            </a:endParaRPr>
          </a:p>
          <a:p>
            <a:pPr marL="108000" indent="-108000">
              <a:buFont typeface="Arial" panose="020B0604020202020204" pitchFamily="34" charset="0"/>
              <a:buChar char="•"/>
              <a:defRPr/>
            </a:pPr>
            <a:r>
              <a:rPr lang="zh-CN" altLang="en-US" sz="750" dirty="0">
                <a:solidFill>
                  <a:schemeClr val="tx1">
                    <a:lumMod val="75000"/>
                    <a:lumOff val="25000"/>
                  </a:schemeClr>
                </a:solidFill>
              </a:rPr>
              <a:t>依那西普、阿达木单抗、司库奇尤单抗每</a:t>
            </a:r>
            <a:r>
              <a:rPr lang="en-US" altLang="zh-CN" sz="750" dirty="0">
                <a:solidFill>
                  <a:schemeClr val="tx1">
                    <a:lumMod val="75000"/>
                    <a:lumOff val="25000"/>
                  </a:schemeClr>
                </a:solidFill>
              </a:rPr>
              <a:t>3</a:t>
            </a:r>
            <a:r>
              <a:rPr lang="zh-CN" altLang="en-US" sz="750" dirty="0">
                <a:solidFill>
                  <a:schemeClr val="tx1">
                    <a:lumMod val="75000"/>
                    <a:lumOff val="25000"/>
                  </a:schemeClr>
                </a:solidFill>
              </a:rPr>
              <a:t>个月</a:t>
            </a:r>
            <a:r>
              <a:rPr lang="en-US" altLang="zh-CN" sz="750" dirty="0">
                <a:solidFill>
                  <a:schemeClr val="tx1">
                    <a:lumMod val="75000"/>
                    <a:lumOff val="25000"/>
                  </a:schemeClr>
                </a:solidFill>
              </a:rPr>
              <a:t>1</a:t>
            </a:r>
            <a:r>
              <a:rPr lang="zh-CN" altLang="en-US" sz="750" dirty="0">
                <a:solidFill>
                  <a:schemeClr val="tx1">
                    <a:lumMod val="75000"/>
                    <a:lumOff val="25000"/>
                  </a:schemeClr>
                </a:solidFill>
              </a:rPr>
              <a:t>次</a:t>
            </a:r>
            <a:endParaRPr lang="en-US" altLang="zh-CN" sz="750" dirty="0">
              <a:solidFill>
                <a:schemeClr val="tx1">
                  <a:lumMod val="75000"/>
                  <a:lumOff val="25000"/>
                </a:schemeClr>
              </a:solidFill>
            </a:endParaRPr>
          </a:p>
          <a:p>
            <a:pPr marL="108000" indent="-108000">
              <a:buFont typeface="Arial" panose="020B0604020202020204" pitchFamily="34" charset="0"/>
              <a:buChar char="•"/>
              <a:defRPr/>
            </a:pPr>
            <a:r>
              <a:rPr lang="zh-CN" altLang="en-US" sz="750" dirty="0">
                <a:solidFill>
                  <a:schemeClr val="tx1">
                    <a:lumMod val="75000"/>
                    <a:lumOff val="25000"/>
                  </a:schemeClr>
                </a:solidFill>
              </a:rPr>
              <a:t>英夫利西单抗、乌司奴单抗每次注射前监测</a:t>
            </a:r>
            <a:r>
              <a:rPr lang="en-US" altLang="zh-CN" sz="750" dirty="0">
                <a:solidFill>
                  <a:schemeClr val="tx1">
                    <a:lumMod val="75000"/>
                    <a:lumOff val="25000"/>
                  </a:schemeClr>
                </a:solidFill>
              </a:rPr>
              <a:t>1</a:t>
            </a:r>
            <a:r>
              <a:rPr lang="zh-CN" altLang="en-US" sz="750" dirty="0">
                <a:solidFill>
                  <a:schemeClr val="tx1">
                    <a:lumMod val="75000"/>
                    <a:lumOff val="25000"/>
                  </a:schemeClr>
                </a:solidFill>
              </a:rPr>
              <a:t>次</a:t>
            </a:r>
          </a:p>
        </p:txBody>
      </p:sp>
      <p:sp>
        <p:nvSpPr>
          <p:cNvPr id="114" name="内容占位符 2">
            <a:extLst>
              <a:ext uri="{FF2B5EF4-FFF2-40B4-BE49-F238E27FC236}">
                <a16:creationId xmlns:a16="http://schemas.microsoft.com/office/drawing/2014/main" id="{300E717C-0E25-499C-9EF3-A1D68FF32016}"/>
              </a:ext>
            </a:extLst>
          </p:cNvPr>
          <p:cNvSpPr txBox="1">
            <a:spLocks/>
          </p:cNvSpPr>
          <p:nvPr/>
        </p:nvSpPr>
        <p:spPr>
          <a:xfrm>
            <a:off x="5426641" y="1226931"/>
            <a:ext cx="1500809" cy="2177333"/>
          </a:xfrm>
          <a:prstGeom prst="rect">
            <a:avLst/>
          </a:prstGeom>
          <a:ln w="3175">
            <a:solidFill>
              <a:schemeClr val="bg1">
                <a:lumMod val="50000"/>
              </a:schemeClr>
            </a:solidFill>
            <a:prstDash val="dash"/>
          </a:ln>
        </p:spPr>
        <p:txBody>
          <a:bodyPr vert="horz" lIns="91440" tIns="45720" rIns="91440" bIns="45720" rtlCol="0" anchor="ctr">
            <a:noAutofit/>
          </a:bodyPr>
          <a:lstStyle>
            <a:defPPr>
              <a:defRPr lang="en-US"/>
            </a:defPPr>
            <a:lvl1pPr indent="0" defTabSz="914400">
              <a:lnSpc>
                <a:spcPct val="100000"/>
              </a:lnSpc>
              <a:spcBef>
                <a:spcPts val="0"/>
              </a:spcBef>
              <a:buFont typeface="Arial" panose="020B0604020202020204" pitchFamily="34" charset="0"/>
              <a:buNone/>
              <a:defRPr kumimoji="1" sz="800">
                <a:latin typeface="Microsoft YaHei" panose="020B0503020204020204" pitchFamily="34" charset="-122"/>
                <a:ea typeface="Microsoft YaHei" panose="020B0503020204020204" pitchFamily="34" charset="-122"/>
              </a:defRPr>
            </a:lvl1pPr>
            <a:lvl2pPr marL="6858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2pPr>
            <a:lvl3pPr marL="11430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3pPr>
            <a:lvl4pPr marL="16002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4pPr>
            <a:lvl5pPr marL="20574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nSpc>
                <a:spcPct val="120000"/>
              </a:lnSpc>
              <a:spcBef>
                <a:spcPts val="300"/>
              </a:spcBef>
              <a:defRPr/>
            </a:pPr>
            <a:r>
              <a:rPr lang="zh-CN" altLang="en-US" b="1" dirty="0">
                <a:solidFill>
                  <a:schemeClr val="tx1">
                    <a:lumMod val="75000"/>
                    <a:lumOff val="25000"/>
                  </a:schemeClr>
                </a:solidFill>
              </a:rPr>
              <a:t>血常规：</a:t>
            </a:r>
            <a:endParaRPr lang="en-US" altLang="zh-CN" b="1" dirty="0">
              <a:solidFill>
                <a:schemeClr val="tx1">
                  <a:lumMod val="75000"/>
                  <a:lumOff val="25000"/>
                </a:schemeClr>
              </a:solidFill>
            </a:endParaRPr>
          </a:p>
          <a:p>
            <a:pPr marL="108000" indent="-108000">
              <a:buFont typeface="Arial" panose="020B0604020202020204" pitchFamily="34" charset="0"/>
              <a:buChar char="•"/>
              <a:defRPr/>
            </a:pPr>
            <a:r>
              <a:rPr lang="zh-CN" altLang="en-US" sz="700" dirty="0">
                <a:solidFill>
                  <a:schemeClr val="tx1">
                    <a:lumMod val="75000"/>
                    <a:lumOff val="25000"/>
                  </a:schemeClr>
                </a:solidFill>
              </a:rPr>
              <a:t>依那西普、阿达木单抗、司库奇尤单抗每</a:t>
            </a:r>
            <a:r>
              <a:rPr lang="en-US" altLang="zh-CN" sz="700" dirty="0">
                <a:solidFill>
                  <a:schemeClr val="tx1">
                    <a:lumMod val="75000"/>
                    <a:lumOff val="25000"/>
                  </a:schemeClr>
                </a:solidFill>
              </a:rPr>
              <a:t>3</a:t>
            </a:r>
            <a:r>
              <a:rPr lang="zh-CN" altLang="en-US" sz="700" dirty="0">
                <a:solidFill>
                  <a:schemeClr val="tx1">
                    <a:lumMod val="75000"/>
                    <a:lumOff val="25000"/>
                  </a:schemeClr>
                </a:solidFill>
              </a:rPr>
              <a:t>个月</a:t>
            </a:r>
            <a:r>
              <a:rPr lang="en-US" altLang="zh-CN" sz="700" dirty="0">
                <a:solidFill>
                  <a:schemeClr val="tx1">
                    <a:lumMod val="75000"/>
                    <a:lumOff val="25000"/>
                  </a:schemeClr>
                </a:solidFill>
              </a:rPr>
              <a:t>1</a:t>
            </a:r>
            <a:r>
              <a:rPr lang="zh-CN" altLang="en-US" sz="700" dirty="0">
                <a:solidFill>
                  <a:schemeClr val="tx1">
                    <a:lumMod val="75000"/>
                    <a:lumOff val="25000"/>
                  </a:schemeClr>
                </a:solidFill>
              </a:rPr>
              <a:t>次</a:t>
            </a:r>
            <a:endParaRPr lang="en-US" altLang="zh-CN" sz="700" dirty="0">
              <a:solidFill>
                <a:schemeClr val="tx1">
                  <a:lumMod val="75000"/>
                  <a:lumOff val="25000"/>
                </a:schemeClr>
              </a:solidFill>
            </a:endParaRPr>
          </a:p>
          <a:p>
            <a:pPr marL="108000" indent="-108000">
              <a:buFont typeface="Arial" panose="020B0604020202020204" pitchFamily="34" charset="0"/>
              <a:buChar char="•"/>
              <a:defRPr/>
            </a:pPr>
            <a:r>
              <a:rPr lang="zh-CN" altLang="en-US" sz="700" dirty="0">
                <a:solidFill>
                  <a:schemeClr val="tx1">
                    <a:lumMod val="75000"/>
                    <a:lumOff val="25000"/>
                  </a:schemeClr>
                </a:solidFill>
              </a:rPr>
              <a:t>英夫利西单抗、乌司奴单抗每次注射前</a:t>
            </a:r>
            <a:r>
              <a:rPr lang="en-US" altLang="zh-CN" sz="700" dirty="0">
                <a:solidFill>
                  <a:schemeClr val="tx1">
                    <a:lumMod val="75000"/>
                    <a:lumOff val="25000"/>
                  </a:schemeClr>
                </a:solidFill>
              </a:rPr>
              <a:t>1</a:t>
            </a:r>
            <a:r>
              <a:rPr lang="zh-CN" altLang="en-US" sz="700" dirty="0">
                <a:solidFill>
                  <a:schemeClr val="tx1">
                    <a:lumMod val="75000"/>
                    <a:lumOff val="25000"/>
                  </a:schemeClr>
                </a:solidFill>
              </a:rPr>
              <a:t>次</a:t>
            </a:r>
            <a:endParaRPr lang="en-US" altLang="zh-CN" sz="700" dirty="0">
              <a:solidFill>
                <a:schemeClr val="tx1">
                  <a:lumMod val="75000"/>
                  <a:lumOff val="25000"/>
                </a:schemeClr>
              </a:solidFill>
            </a:endParaRPr>
          </a:p>
          <a:p>
            <a:pPr marR="0" lvl="0" fontAlgn="auto">
              <a:lnSpc>
                <a:spcPct val="110000"/>
              </a:lnSpc>
              <a:spcBef>
                <a:spcPts val="300"/>
              </a:spcBef>
              <a:spcAft>
                <a:spcPts val="0"/>
              </a:spcAft>
              <a:buClrTx/>
              <a:buSzTx/>
              <a:tabLst/>
              <a:defRPr/>
            </a:pPr>
            <a:r>
              <a:rPr lang="zh-CN" altLang="en-US" b="1" dirty="0">
                <a:solidFill>
                  <a:schemeClr val="tx1">
                    <a:lumMod val="75000"/>
                    <a:lumOff val="25000"/>
                  </a:schemeClr>
                </a:solidFill>
              </a:rPr>
              <a:t>肝功能：</a:t>
            </a:r>
            <a:endParaRPr lang="en-US" altLang="zh-CN" b="1" dirty="0">
              <a:solidFill>
                <a:schemeClr val="tx1">
                  <a:lumMod val="75000"/>
                  <a:lumOff val="25000"/>
                </a:schemeClr>
              </a:solidFill>
            </a:endParaRPr>
          </a:p>
          <a:p>
            <a:pPr marL="108000" marR="0" lvl="0" indent="-108000" fontAlgn="auto">
              <a:spcAft>
                <a:spcPts val="0"/>
              </a:spcAft>
              <a:buClrTx/>
              <a:buSzTx/>
              <a:buFont typeface="Arial" panose="020B0604020202020204" pitchFamily="34" charset="0"/>
              <a:buChar char="•"/>
              <a:tabLst/>
              <a:defRPr/>
            </a:pPr>
            <a:r>
              <a:rPr lang="zh-CN" altLang="en-US" sz="700" dirty="0">
                <a:solidFill>
                  <a:schemeClr val="tx1">
                    <a:lumMod val="75000"/>
                    <a:lumOff val="25000"/>
                  </a:schemeClr>
                </a:solidFill>
              </a:rPr>
              <a:t>依那西普、阿达木单抗、司库奇尤单抗每</a:t>
            </a:r>
            <a:r>
              <a:rPr lang="en-US" altLang="zh-CN" sz="700" dirty="0">
                <a:solidFill>
                  <a:schemeClr val="tx1">
                    <a:lumMod val="75000"/>
                    <a:lumOff val="25000"/>
                  </a:schemeClr>
                </a:solidFill>
              </a:rPr>
              <a:t>3</a:t>
            </a:r>
            <a:r>
              <a:rPr lang="zh-CN" altLang="en-US" sz="700" dirty="0">
                <a:solidFill>
                  <a:schemeClr val="tx1">
                    <a:lumMod val="75000"/>
                    <a:lumOff val="25000"/>
                  </a:schemeClr>
                </a:solidFill>
              </a:rPr>
              <a:t>个月</a:t>
            </a:r>
            <a:r>
              <a:rPr lang="en-US" altLang="zh-CN" sz="700" dirty="0">
                <a:solidFill>
                  <a:schemeClr val="tx1">
                    <a:lumMod val="75000"/>
                    <a:lumOff val="25000"/>
                  </a:schemeClr>
                </a:solidFill>
              </a:rPr>
              <a:t>1</a:t>
            </a:r>
            <a:r>
              <a:rPr lang="zh-CN" altLang="en-US" sz="700" dirty="0">
                <a:solidFill>
                  <a:schemeClr val="tx1">
                    <a:lumMod val="75000"/>
                    <a:lumOff val="25000"/>
                  </a:schemeClr>
                </a:solidFill>
              </a:rPr>
              <a:t>次</a:t>
            </a:r>
            <a:endParaRPr lang="en-US" altLang="zh-CN" sz="700" dirty="0">
              <a:solidFill>
                <a:schemeClr val="tx1">
                  <a:lumMod val="75000"/>
                  <a:lumOff val="25000"/>
                </a:schemeClr>
              </a:solidFill>
            </a:endParaRPr>
          </a:p>
          <a:p>
            <a:pPr marL="108000" marR="0" lvl="0" indent="-108000" fontAlgn="auto">
              <a:spcAft>
                <a:spcPts val="0"/>
              </a:spcAft>
              <a:buClrTx/>
              <a:buSzTx/>
              <a:buFont typeface="Arial" panose="020B0604020202020204" pitchFamily="34" charset="0"/>
              <a:buChar char="•"/>
              <a:tabLst/>
              <a:defRPr/>
            </a:pPr>
            <a:r>
              <a:rPr lang="zh-CN" altLang="en-US" sz="700" dirty="0">
                <a:solidFill>
                  <a:schemeClr val="tx1">
                    <a:lumMod val="75000"/>
                    <a:lumOff val="25000"/>
                  </a:schemeClr>
                </a:solidFill>
              </a:rPr>
              <a:t>英夫利西单抗、乌司奴单抗每次注射前监测</a:t>
            </a:r>
            <a:r>
              <a:rPr lang="en-US" altLang="zh-CN" sz="700" dirty="0">
                <a:solidFill>
                  <a:schemeClr val="tx1">
                    <a:lumMod val="75000"/>
                    <a:lumOff val="25000"/>
                  </a:schemeClr>
                </a:solidFill>
              </a:rPr>
              <a:t>1</a:t>
            </a:r>
            <a:r>
              <a:rPr lang="zh-CN" altLang="en-US" sz="700" dirty="0">
                <a:solidFill>
                  <a:schemeClr val="tx1">
                    <a:lumMod val="75000"/>
                    <a:lumOff val="25000"/>
                  </a:schemeClr>
                </a:solidFill>
              </a:rPr>
              <a:t>次</a:t>
            </a:r>
          </a:p>
          <a:p>
            <a:pPr>
              <a:lnSpc>
                <a:spcPct val="110000"/>
              </a:lnSpc>
              <a:spcBef>
                <a:spcPts val="300"/>
              </a:spcBef>
              <a:defRPr/>
            </a:pPr>
            <a:r>
              <a:rPr lang="zh-CN" altLang="en-US" b="1" dirty="0">
                <a:solidFill>
                  <a:schemeClr val="tx1">
                    <a:lumMod val="75000"/>
                    <a:lumOff val="25000"/>
                  </a:schemeClr>
                </a:solidFill>
              </a:rPr>
              <a:t>结核：</a:t>
            </a:r>
            <a:endParaRPr lang="en-US" altLang="zh-CN" b="1" dirty="0">
              <a:solidFill>
                <a:schemeClr val="tx1">
                  <a:lumMod val="75000"/>
                  <a:lumOff val="25000"/>
                </a:schemeClr>
              </a:solidFill>
            </a:endParaRPr>
          </a:p>
          <a:p>
            <a:pPr marL="108000" marR="0" lvl="0" indent="-108000" fontAlgn="auto">
              <a:spcAft>
                <a:spcPts val="0"/>
              </a:spcAft>
              <a:buClrTx/>
              <a:buSzTx/>
              <a:buFont typeface="Arial" panose="020B0604020202020204" pitchFamily="34" charset="0"/>
              <a:buChar char="•"/>
              <a:tabLst/>
              <a:defRPr/>
            </a:pPr>
            <a:r>
              <a:rPr lang="en-US" altLang="zh-CN" sz="700" dirty="0">
                <a:solidFill>
                  <a:schemeClr val="tx1">
                    <a:lumMod val="75000"/>
                    <a:lumOff val="25000"/>
                  </a:schemeClr>
                </a:solidFill>
              </a:rPr>
              <a:t>PPD</a:t>
            </a:r>
            <a:r>
              <a:rPr lang="zh-CN" altLang="en-US" sz="700" dirty="0">
                <a:solidFill>
                  <a:schemeClr val="tx1">
                    <a:lumMod val="75000"/>
                    <a:lumOff val="25000"/>
                  </a:schemeClr>
                </a:solidFill>
              </a:rPr>
              <a:t>或</a:t>
            </a:r>
            <a:r>
              <a:rPr lang="en-US" altLang="zh-CN" sz="700" dirty="0">
                <a:solidFill>
                  <a:schemeClr val="tx1">
                    <a:lumMod val="75000"/>
                    <a:lumOff val="25000"/>
                  </a:schemeClr>
                </a:solidFill>
              </a:rPr>
              <a:t>T-Spot</a:t>
            </a:r>
            <a:r>
              <a:rPr lang="zh-CN" altLang="en-US" sz="700" dirty="0">
                <a:solidFill>
                  <a:schemeClr val="tx1">
                    <a:lumMod val="75000"/>
                    <a:lumOff val="25000"/>
                  </a:schemeClr>
                </a:solidFill>
              </a:rPr>
              <a:t>或</a:t>
            </a:r>
            <a:r>
              <a:rPr lang="en-US" altLang="zh-CN" sz="700" dirty="0" err="1">
                <a:solidFill>
                  <a:schemeClr val="tx1">
                    <a:lumMod val="75000"/>
                    <a:lumOff val="25000"/>
                  </a:schemeClr>
                </a:solidFill>
              </a:rPr>
              <a:t>Quantiferon</a:t>
            </a:r>
            <a:r>
              <a:rPr lang="zh-CN" altLang="en-US" sz="700" dirty="0">
                <a:solidFill>
                  <a:schemeClr val="tx1">
                    <a:lumMod val="75000"/>
                    <a:lumOff val="25000"/>
                  </a:schemeClr>
                </a:solidFill>
              </a:rPr>
              <a:t> </a:t>
            </a:r>
            <a:r>
              <a:rPr lang="en-US" altLang="zh-CN" sz="700" dirty="0">
                <a:solidFill>
                  <a:schemeClr val="tx1">
                    <a:lumMod val="75000"/>
                    <a:lumOff val="25000"/>
                  </a:schemeClr>
                </a:solidFill>
              </a:rPr>
              <a:t>Gold</a:t>
            </a:r>
            <a:r>
              <a:rPr lang="zh-CN" altLang="en-US" sz="700" dirty="0">
                <a:solidFill>
                  <a:schemeClr val="tx1">
                    <a:lumMod val="75000"/>
                    <a:lumOff val="25000"/>
                  </a:schemeClr>
                </a:solidFill>
              </a:rPr>
              <a:t>：</a:t>
            </a:r>
            <a:r>
              <a:rPr lang="en-US" altLang="zh-CN" sz="700" dirty="0">
                <a:solidFill>
                  <a:schemeClr val="tx1">
                    <a:lumMod val="75000"/>
                    <a:lumOff val="25000"/>
                  </a:schemeClr>
                </a:solidFill>
              </a:rPr>
              <a:t>TNF</a:t>
            </a:r>
            <a:r>
              <a:rPr lang="zh-CN" altLang="en-US" sz="700" dirty="0">
                <a:solidFill>
                  <a:schemeClr val="tx1">
                    <a:lumMod val="75000"/>
                    <a:lumOff val="25000"/>
                  </a:schemeClr>
                </a:solidFill>
              </a:rPr>
              <a:t> </a:t>
            </a:r>
            <a:r>
              <a:rPr lang="en-US" altLang="zh-CN" sz="700" dirty="0">
                <a:solidFill>
                  <a:schemeClr val="tx1">
                    <a:lumMod val="75000"/>
                    <a:lumOff val="25000"/>
                  </a:schemeClr>
                </a:solidFill>
              </a:rPr>
              <a:t>α</a:t>
            </a:r>
            <a:r>
              <a:rPr lang="zh-CN" altLang="en-US" sz="700" dirty="0">
                <a:solidFill>
                  <a:schemeClr val="tx1">
                    <a:lumMod val="75000"/>
                    <a:lumOff val="25000"/>
                  </a:schemeClr>
                </a:solidFill>
              </a:rPr>
              <a:t>抑制剂每半年</a:t>
            </a:r>
            <a:r>
              <a:rPr lang="en-US" altLang="zh-CN" sz="700" dirty="0">
                <a:solidFill>
                  <a:schemeClr val="tx1">
                    <a:lumMod val="75000"/>
                    <a:lumOff val="25000"/>
                  </a:schemeClr>
                </a:solidFill>
              </a:rPr>
              <a:t>1</a:t>
            </a:r>
            <a:r>
              <a:rPr lang="zh-CN" altLang="en-US" sz="700" dirty="0">
                <a:solidFill>
                  <a:schemeClr val="tx1">
                    <a:lumMod val="75000"/>
                    <a:lumOff val="25000"/>
                  </a:schemeClr>
                </a:solidFill>
              </a:rPr>
              <a:t>次；司库奇尤单抗、乌司奴单抗每年</a:t>
            </a:r>
            <a:r>
              <a:rPr lang="en-US" altLang="zh-CN" sz="700" dirty="0">
                <a:solidFill>
                  <a:schemeClr val="tx1">
                    <a:lumMod val="75000"/>
                    <a:lumOff val="25000"/>
                  </a:schemeClr>
                </a:solidFill>
              </a:rPr>
              <a:t>1</a:t>
            </a:r>
            <a:r>
              <a:rPr lang="zh-CN" altLang="en-US" sz="700" dirty="0">
                <a:solidFill>
                  <a:schemeClr val="tx1">
                    <a:lumMod val="75000"/>
                    <a:lumOff val="25000"/>
                  </a:schemeClr>
                </a:solidFill>
              </a:rPr>
              <a:t>次</a:t>
            </a:r>
            <a:endParaRPr lang="en-US" altLang="zh-CN" sz="700" dirty="0">
              <a:solidFill>
                <a:schemeClr val="tx1">
                  <a:lumMod val="75000"/>
                  <a:lumOff val="25000"/>
                </a:schemeClr>
              </a:solidFill>
            </a:endParaRPr>
          </a:p>
          <a:p>
            <a:pPr marL="108000" marR="0" lvl="0" indent="-108000" fontAlgn="auto">
              <a:spcAft>
                <a:spcPts val="0"/>
              </a:spcAft>
              <a:buClrTx/>
              <a:buSzTx/>
              <a:buFont typeface="Arial" panose="020B0604020202020204" pitchFamily="34" charset="0"/>
              <a:buChar char="•"/>
              <a:tabLst/>
              <a:defRPr/>
            </a:pPr>
            <a:r>
              <a:rPr lang="zh-CN" altLang="en-US" sz="700" dirty="0">
                <a:solidFill>
                  <a:schemeClr val="tx1">
                    <a:lumMod val="75000"/>
                    <a:lumOff val="25000"/>
                  </a:schemeClr>
                </a:solidFill>
              </a:rPr>
              <a:t>胸部</a:t>
            </a:r>
            <a:r>
              <a:rPr lang="en-US" altLang="zh-CN" sz="700" dirty="0">
                <a:solidFill>
                  <a:schemeClr val="tx1">
                    <a:lumMod val="75000"/>
                    <a:lumOff val="25000"/>
                  </a:schemeClr>
                </a:solidFill>
              </a:rPr>
              <a:t>X</a:t>
            </a:r>
            <a:r>
              <a:rPr lang="zh-CN" altLang="en-US" sz="700" dirty="0">
                <a:solidFill>
                  <a:schemeClr val="tx1">
                    <a:lumMod val="75000"/>
                    <a:lumOff val="25000"/>
                  </a:schemeClr>
                </a:solidFill>
              </a:rPr>
              <a:t>线或</a:t>
            </a:r>
            <a:r>
              <a:rPr lang="en-US" altLang="zh-CN" sz="700" dirty="0">
                <a:solidFill>
                  <a:schemeClr val="tx1">
                    <a:lumMod val="75000"/>
                    <a:lumOff val="25000"/>
                  </a:schemeClr>
                </a:solidFill>
              </a:rPr>
              <a:t>CT</a:t>
            </a:r>
            <a:r>
              <a:rPr lang="zh-CN" altLang="en-US" sz="700" dirty="0">
                <a:solidFill>
                  <a:schemeClr val="tx1">
                    <a:lumMod val="75000"/>
                    <a:lumOff val="25000"/>
                  </a:schemeClr>
                </a:solidFill>
              </a:rPr>
              <a:t>：</a:t>
            </a:r>
            <a:r>
              <a:rPr lang="en-US" altLang="zh-CN" sz="700" dirty="0">
                <a:solidFill>
                  <a:schemeClr val="tx1">
                    <a:lumMod val="75000"/>
                    <a:lumOff val="25000"/>
                  </a:schemeClr>
                </a:solidFill>
              </a:rPr>
              <a:t> TNF</a:t>
            </a:r>
            <a:r>
              <a:rPr lang="zh-CN" altLang="en-US" sz="700" dirty="0">
                <a:solidFill>
                  <a:schemeClr val="tx1">
                    <a:lumMod val="75000"/>
                    <a:lumOff val="25000"/>
                  </a:schemeClr>
                </a:solidFill>
              </a:rPr>
              <a:t> </a:t>
            </a:r>
            <a:r>
              <a:rPr lang="en-US" altLang="zh-CN" sz="700" dirty="0">
                <a:solidFill>
                  <a:schemeClr val="tx1">
                    <a:lumMod val="75000"/>
                    <a:lumOff val="25000"/>
                  </a:schemeClr>
                </a:solidFill>
              </a:rPr>
              <a:t>α</a:t>
            </a:r>
            <a:r>
              <a:rPr lang="zh-CN" altLang="en-US" sz="700" dirty="0">
                <a:solidFill>
                  <a:schemeClr val="tx1">
                    <a:lumMod val="75000"/>
                    <a:lumOff val="25000"/>
                  </a:schemeClr>
                </a:solidFill>
              </a:rPr>
              <a:t>抑制剂每半年</a:t>
            </a:r>
            <a:r>
              <a:rPr lang="en-US" altLang="zh-CN" sz="700" dirty="0">
                <a:solidFill>
                  <a:schemeClr val="tx1">
                    <a:lumMod val="75000"/>
                    <a:lumOff val="25000"/>
                  </a:schemeClr>
                </a:solidFill>
              </a:rPr>
              <a:t>1</a:t>
            </a:r>
            <a:r>
              <a:rPr lang="zh-CN" altLang="en-US" sz="700" dirty="0">
                <a:solidFill>
                  <a:schemeClr val="tx1">
                    <a:lumMod val="75000"/>
                    <a:lumOff val="25000"/>
                  </a:schemeClr>
                </a:solidFill>
              </a:rPr>
              <a:t>次；司库奇尤单抗、乌司奴单抗每年</a:t>
            </a:r>
            <a:r>
              <a:rPr lang="en-US" altLang="zh-CN" sz="700" dirty="0">
                <a:solidFill>
                  <a:schemeClr val="tx1">
                    <a:lumMod val="75000"/>
                    <a:lumOff val="25000"/>
                  </a:schemeClr>
                </a:solidFill>
              </a:rPr>
              <a:t>1</a:t>
            </a:r>
            <a:r>
              <a:rPr lang="zh-CN" altLang="en-US" sz="700" dirty="0">
                <a:solidFill>
                  <a:schemeClr val="tx1">
                    <a:lumMod val="75000"/>
                    <a:lumOff val="25000"/>
                  </a:schemeClr>
                </a:solidFill>
              </a:rPr>
              <a:t>次</a:t>
            </a:r>
          </a:p>
        </p:txBody>
      </p:sp>
      <p:sp>
        <p:nvSpPr>
          <p:cNvPr id="115" name="内容占位符 2">
            <a:extLst>
              <a:ext uri="{FF2B5EF4-FFF2-40B4-BE49-F238E27FC236}">
                <a16:creationId xmlns:a16="http://schemas.microsoft.com/office/drawing/2014/main" id="{70F94838-58D5-486D-B3A0-3A196F303F68}"/>
              </a:ext>
            </a:extLst>
          </p:cNvPr>
          <p:cNvSpPr txBox="1">
            <a:spLocks/>
          </p:cNvSpPr>
          <p:nvPr/>
        </p:nvSpPr>
        <p:spPr>
          <a:xfrm>
            <a:off x="4342629" y="1226931"/>
            <a:ext cx="1054374" cy="1288776"/>
          </a:xfrm>
          <a:prstGeom prst="rect">
            <a:avLst/>
          </a:prstGeom>
          <a:ln w="3175">
            <a:solidFill>
              <a:schemeClr val="bg1">
                <a:lumMod val="50000"/>
              </a:schemeClr>
            </a:solidFill>
            <a:prstDash val="dash"/>
          </a:ln>
        </p:spPr>
        <p:txBody>
          <a:bodyPr vert="horz" lIns="91440" tIns="45720" rIns="91440" bIns="45720" rtlCol="0" anchor="ctr">
            <a:normAutofit lnSpcReduction="10000"/>
          </a:bodyPr>
          <a:lstStyle>
            <a:lvl1pPr indent="0" defTabSz="914400">
              <a:lnSpc>
                <a:spcPct val="100000"/>
              </a:lnSpc>
              <a:spcBef>
                <a:spcPts val="0"/>
              </a:spcBef>
              <a:buFont typeface="Arial" panose="020B0604020202020204" pitchFamily="34" charset="0"/>
              <a:buNone/>
              <a:defRPr kumimoji="1" sz="900">
                <a:latin typeface="Microsoft YaHei" panose="020B0503020204020204" pitchFamily="34" charset="-122"/>
                <a:ea typeface="Microsoft YaHei" panose="020B0503020204020204" pitchFamily="34" charset="-122"/>
              </a:defRPr>
            </a:lvl1pPr>
            <a:lvl2pPr marL="6858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2pPr>
            <a:lvl3pPr marL="11430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3pPr>
            <a:lvl4pPr marL="16002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4pPr>
            <a:lvl5pPr marL="20574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72000" indent="-72000">
              <a:lnSpc>
                <a:spcPct val="110000"/>
              </a:lnSpc>
              <a:buFont typeface="+mj-lt"/>
              <a:buAutoNum type="arabicPeriod"/>
              <a:defRPr/>
            </a:pPr>
            <a:r>
              <a:rPr lang="zh-CN" altLang="en-US" sz="550" dirty="0">
                <a:solidFill>
                  <a:schemeClr val="tx1">
                    <a:lumMod val="75000"/>
                    <a:lumOff val="25000"/>
                  </a:schemeClr>
                </a:solidFill>
              </a:rPr>
              <a:t>如</a:t>
            </a:r>
            <a:r>
              <a:rPr lang="en-US" altLang="zh-CN" sz="550" dirty="0">
                <a:solidFill>
                  <a:schemeClr val="tx1">
                    <a:lumMod val="75000"/>
                    <a:lumOff val="25000"/>
                  </a:schemeClr>
                </a:solidFill>
              </a:rPr>
              <a:t>PASI</a:t>
            </a:r>
            <a:r>
              <a:rPr lang="zh-CN" altLang="en-US" sz="550" dirty="0">
                <a:solidFill>
                  <a:schemeClr val="tx1">
                    <a:lumMod val="75000"/>
                    <a:lumOff val="25000"/>
                  </a:schemeClr>
                </a:solidFill>
              </a:rPr>
              <a:t>评分较基线改善</a:t>
            </a:r>
            <a:r>
              <a:rPr lang="en-US" altLang="zh-CN" sz="550" dirty="0">
                <a:solidFill>
                  <a:schemeClr val="tx1">
                    <a:lumMod val="75000"/>
                    <a:lumOff val="25000"/>
                  </a:schemeClr>
                </a:solidFill>
              </a:rPr>
              <a:t>≥75%</a:t>
            </a:r>
            <a:r>
              <a:rPr lang="zh-CN" altLang="en-US" sz="550" dirty="0">
                <a:solidFill>
                  <a:schemeClr val="tx1">
                    <a:lumMod val="75000"/>
                    <a:lumOff val="25000"/>
                  </a:schemeClr>
                </a:solidFill>
              </a:rPr>
              <a:t>，可持续既有治疗方案</a:t>
            </a:r>
            <a:endParaRPr lang="en-US" altLang="zh-CN" sz="550" dirty="0">
              <a:solidFill>
                <a:schemeClr val="tx1">
                  <a:lumMod val="75000"/>
                  <a:lumOff val="25000"/>
                </a:schemeClr>
              </a:solidFill>
            </a:endParaRPr>
          </a:p>
          <a:p>
            <a:pPr marL="72000" indent="-72000">
              <a:lnSpc>
                <a:spcPct val="110000"/>
              </a:lnSpc>
              <a:buFont typeface="+mj-lt"/>
              <a:buAutoNum type="arabicPeriod"/>
              <a:defRPr/>
            </a:pPr>
            <a:r>
              <a:rPr lang="zh-CN" altLang="en-US" sz="550" dirty="0">
                <a:solidFill>
                  <a:schemeClr val="tx1">
                    <a:lumMod val="75000"/>
                    <a:lumOff val="25000"/>
                  </a:schemeClr>
                </a:solidFill>
              </a:rPr>
              <a:t>如</a:t>
            </a:r>
            <a:r>
              <a:rPr lang="en-US" altLang="zh-CN" sz="550" dirty="0">
                <a:solidFill>
                  <a:schemeClr val="tx1">
                    <a:lumMod val="75000"/>
                    <a:lumOff val="25000"/>
                  </a:schemeClr>
                </a:solidFill>
              </a:rPr>
              <a:t>PASI</a:t>
            </a:r>
            <a:r>
              <a:rPr lang="zh-CN" altLang="en-US" sz="550" dirty="0">
                <a:solidFill>
                  <a:schemeClr val="tx1">
                    <a:lumMod val="75000"/>
                    <a:lumOff val="25000"/>
                  </a:schemeClr>
                </a:solidFill>
              </a:rPr>
              <a:t>评分较基线改善</a:t>
            </a:r>
            <a:r>
              <a:rPr lang="en-US" altLang="zh-CN" sz="550" dirty="0">
                <a:solidFill>
                  <a:schemeClr val="tx1">
                    <a:lumMod val="75000"/>
                    <a:lumOff val="25000"/>
                  </a:schemeClr>
                </a:solidFill>
              </a:rPr>
              <a:t>≥50%~</a:t>
            </a:r>
            <a:r>
              <a:rPr lang="zh-CN" altLang="en-US" sz="550" dirty="0">
                <a:solidFill>
                  <a:schemeClr val="tx1">
                    <a:lumMod val="75000"/>
                    <a:lumOff val="25000"/>
                  </a:schemeClr>
                </a:solidFill>
              </a:rPr>
              <a:t>＜</a:t>
            </a:r>
            <a:r>
              <a:rPr lang="en-US" altLang="zh-CN" sz="550" dirty="0">
                <a:solidFill>
                  <a:schemeClr val="tx1">
                    <a:lumMod val="75000"/>
                    <a:lumOff val="25000"/>
                  </a:schemeClr>
                </a:solidFill>
              </a:rPr>
              <a:t>75%</a:t>
            </a:r>
            <a:r>
              <a:rPr lang="zh-CN" altLang="en-US" sz="550" dirty="0">
                <a:solidFill>
                  <a:schemeClr val="tx1">
                    <a:lumMod val="75000"/>
                    <a:lumOff val="25000"/>
                  </a:schemeClr>
                </a:solidFill>
              </a:rPr>
              <a:t>，则需结合</a:t>
            </a:r>
            <a:r>
              <a:rPr lang="en-US" altLang="zh-CN" sz="550" dirty="0">
                <a:solidFill>
                  <a:schemeClr val="tx1">
                    <a:lumMod val="75000"/>
                    <a:lumOff val="25000"/>
                  </a:schemeClr>
                </a:solidFill>
              </a:rPr>
              <a:t>DLQI</a:t>
            </a:r>
            <a:r>
              <a:rPr lang="zh-CN" altLang="en-US" sz="550" dirty="0">
                <a:solidFill>
                  <a:schemeClr val="tx1">
                    <a:lumMod val="75000"/>
                    <a:lumOff val="25000"/>
                  </a:schemeClr>
                </a:solidFill>
              </a:rPr>
              <a:t>评分，如</a:t>
            </a:r>
            <a:r>
              <a:rPr lang="en-US" altLang="zh-CN" sz="550" dirty="0">
                <a:solidFill>
                  <a:schemeClr val="tx1">
                    <a:lumMod val="75000"/>
                    <a:lumOff val="25000"/>
                  </a:schemeClr>
                </a:solidFill>
              </a:rPr>
              <a:t>DLQI≤5</a:t>
            </a:r>
            <a:r>
              <a:rPr lang="zh-CN" altLang="en-US" sz="550" dirty="0">
                <a:solidFill>
                  <a:schemeClr val="tx1">
                    <a:lumMod val="75000"/>
                    <a:lumOff val="25000"/>
                  </a:schemeClr>
                </a:solidFill>
              </a:rPr>
              <a:t>分，则可持续既有治疗方案；如</a:t>
            </a:r>
            <a:r>
              <a:rPr lang="en-US" altLang="zh-CN" sz="550" dirty="0">
                <a:solidFill>
                  <a:schemeClr val="tx1">
                    <a:lumMod val="75000"/>
                    <a:lumOff val="25000"/>
                  </a:schemeClr>
                </a:solidFill>
              </a:rPr>
              <a:t>DLQI</a:t>
            </a:r>
            <a:r>
              <a:rPr lang="zh-CN" altLang="en-US" sz="550" dirty="0">
                <a:solidFill>
                  <a:schemeClr val="tx1">
                    <a:lumMod val="75000"/>
                    <a:lumOff val="25000"/>
                  </a:schemeClr>
                </a:solidFill>
              </a:rPr>
              <a:t>＞</a:t>
            </a:r>
            <a:r>
              <a:rPr lang="en-US" altLang="zh-CN" sz="550" dirty="0">
                <a:solidFill>
                  <a:schemeClr val="tx1">
                    <a:lumMod val="75000"/>
                    <a:lumOff val="25000"/>
                  </a:schemeClr>
                </a:solidFill>
              </a:rPr>
              <a:t>5</a:t>
            </a:r>
            <a:r>
              <a:rPr lang="zh-CN" altLang="en-US" sz="550" dirty="0">
                <a:solidFill>
                  <a:schemeClr val="tx1">
                    <a:lumMod val="75000"/>
                    <a:lumOff val="25000"/>
                  </a:schemeClr>
                </a:solidFill>
              </a:rPr>
              <a:t>分，为疗效不佳，应考虑调整治疗方案</a:t>
            </a:r>
            <a:endParaRPr lang="en-US" altLang="zh-CN" sz="550" dirty="0">
              <a:solidFill>
                <a:schemeClr val="tx1">
                  <a:lumMod val="75000"/>
                  <a:lumOff val="25000"/>
                </a:schemeClr>
              </a:solidFill>
            </a:endParaRPr>
          </a:p>
          <a:p>
            <a:pPr marL="72000" indent="-72000">
              <a:lnSpc>
                <a:spcPct val="110000"/>
              </a:lnSpc>
              <a:buFont typeface="+mj-lt"/>
              <a:buAutoNum type="arabicPeriod"/>
              <a:defRPr/>
            </a:pPr>
            <a:r>
              <a:rPr lang="zh-CN" altLang="en-US" sz="550" dirty="0">
                <a:solidFill>
                  <a:schemeClr val="tx1">
                    <a:lumMod val="75000"/>
                    <a:lumOff val="25000"/>
                  </a:schemeClr>
                </a:solidFill>
              </a:rPr>
              <a:t>如</a:t>
            </a:r>
            <a:r>
              <a:rPr lang="en-US" altLang="zh-CN" sz="550" dirty="0">
                <a:solidFill>
                  <a:schemeClr val="tx1">
                    <a:lumMod val="75000"/>
                    <a:lumOff val="25000"/>
                  </a:schemeClr>
                </a:solidFill>
              </a:rPr>
              <a:t>PASI</a:t>
            </a:r>
            <a:r>
              <a:rPr lang="zh-CN" altLang="en-US" sz="550" dirty="0">
                <a:solidFill>
                  <a:schemeClr val="tx1">
                    <a:lumMod val="75000"/>
                    <a:lumOff val="25000"/>
                  </a:schemeClr>
                </a:solidFill>
              </a:rPr>
              <a:t>评分较基线改善＜</a:t>
            </a:r>
            <a:r>
              <a:rPr lang="en-US" altLang="zh-CN" sz="550" dirty="0">
                <a:solidFill>
                  <a:schemeClr val="tx1">
                    <a:lumMod val="75000"/>
                    <a:lumOff val="25000"/>
                  </a:schemeClr>
                </a:solidFill>
              </a:rPr>
              <a:t>50%</a:t>
            </a:r>
            <a:r>
              <a:rPr lang="zh-CN" altLang="en-US" sz="550" dirty="0">
                <a:solidFill>
                  <a:schemeClr val="tx1">
                    <a:lumMod val="75000"/>
                    <a:lumOff val="25000"/>
                  </a:schemeClr>
                </a:solidFill>
              </a:rPr>
              <a:t>，为疗效不佳，应调整治疗方案</a:t>
            </a:r>
            <a:endParaRPr lang="en-US" altLang="zh-CN" sz="550" dirty="0">
              <a:solidFill>
                <a:schemeClr val="tx1">
                  <a:lumMod val="75000"/>
                  <a:lumOff val="25000"/>
                </a:schemeClr>
              </a:solidFill>
            </a:endParaRPr>
          </a:p>
        </p:txBody>
      </p:sp>
      <p:sp>
        <p:nvSpPr>
          <p:cNvPr id="116" name="内容占位符 2">
            <a:extLst>
              <a:ext uri="{FF2B5EF4-FFF2-40B4-BE49-F238E27FC236}">
                <a16:creationId xmlns:a16="http://schemas.microsoft.com/office/drawing/2014/main" id="{4777927C-EB2D-412E-8F5A-CECDF88F9328}"/>
              </a:ext>
            </a:extLst>
          </p:cNvPr>
          <p:cNvSpPr txBox="1">
            <a:spLocks/>
          </p:cNvSpPr>
          <p:nvPr/>
        </p:nvSpPr>
        <p:spPr>
          <a:xfrm>
            <a:off x="6957088" y="1226931"/>
            <a:ext cx="1054374" cy="1288776"/>
          </a:xfrm>
          <a:prstGeom prst="rect">
            <a:avLst/>
          </a:prstGeom>
          <a:ln w="3175">
            <a:solidFill>
              <a:schemeClr val="bg1">
                <a:lumMod val="50000"/>
              </a:schemeClr>
            </a:solidFill>
            <a:prstDash val="dash"/>
          </a:ln>
        </p:spPr>
        <p:txBody>
          <a:bodyPr vert="horz" lIns="91440" tIns="45720" rIns="91440" bIns="45720" rtlCol="0" anchor="ctr">
            <a:noAutofit/>
          </a:bodyPr>
          <a:lstStyle>
            <a:lvl1pPr indent="0" defTabSz="914400">
              <a:lnSpc>
                <a:spcPct val="100000"/>
              </a:lnSpc>
              <a:spcBef>
                <a:spcPts val="0"/>
              </a:spcBef>
              <a:buFont typeface="Arial" panose="020B0604020202020204" pitchFamily="34" charset="0"/>
              <a:buNone/>
              <a:defRPr kumimoji="1" sz="900">
                <a:latin typeface="Microsoft YaHei" panose="020B0503020204020204" pitchFamily="34" charset="-122"/>
                <a:ea typeface="Microsoft YaHei" panose="020B0503020204020204" pitchFamily="34" charset="-122"/>
              </a:defRPr>
            </a:lvl1pPr>
            <a:lvl2pPr marL="6858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2pPr>
            <a:lvl3pPr marL="11430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3pPr>
            <a:lvl4pPr marL="16002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4pPr>
            <a:lvl5pPr marL="20574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72000" marR="0" lvl="0" indent="-72000" algn="l" defTabSz="914400" rtl="0" eaLnBrk="1" fontAlgn="auto" latinLnBrk="0" hangingPunct="1">
              <a:lnSpc>
                <a:spcPct val="110000"/>
              </a:lnSpc>
              <a:spcBef>
                <a:spcPts val="0"/>
              </a:spcBef>
              <a:spcAft>
                <a:spcPts val="0"/>
              </a:spcAft>
              <a:buClrTx/>
              <a:buSzTx/>
              <a:buFont typeface="+mj-lt"/>
              <a:buAutoNum type="arabicPeriod"/>
              <a:tabLst/>
              <a:defRPr/>
            </a:pPr>
            <a:r>
              <a:rPr kumimoji="1" lang="zh-CN" altLang="en-US"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如</a:t>
            </a:r>
            <a:r>
              <a:rPr kumimoji="1" lang="en-US" altLang="zh-CN"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PASI</a:t>
            </a:r>
            <a:r>
              <a:rPr kumimoji="1" lang="zh-CN" altLang="en-US"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评分较基线改善</a:t>
            </a:r>
            <a:r>
              <a:rPr kumimoji="1" lang="en-US" altLang="zh-CN"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≥75%</a:t>
            </a:r>
            <a:r>
              <a:rPr kumimoji="1" lang="zh-CN" altLang="en-US"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，可持续既有治疗方案</a:t>
            </a:r>
            <a:endParaRPr kumimoji="1" lang="en-US" altLang="zh-CN"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72000" marR="0" lvl="0" indent="-72000" algn="l" defTabSz="914400" rtl="0" eaLnBrk="1" fontAlgn="auto" latinLnBrk="0" hangingPunct="1">
              <a:lnSpc>
                <a:spcPct val="110000"/>
              </a:lnSpc>
              <a:spcBef>
                <a:spcPts val="0"/>
              </a:spcBef>
              <a:spcAft>
                <a:spcPts val="0"/>
              </a:spcAft>
              <a:buClrTx/>
              <a:buSzTx/>
              <a:buFont typeface="+mj-lt"/>
              <a:buAutoNum type="arabicPeriod"/>
              <a:tabLst/>
              <a:defRPr/>
            </a:pPr>
            <a:r>
              <a:rPr kumimoji="1" lang="zh-CN" altLang="en-US"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如</a:t>
            </a:r>
            <a:r>
              <a:rPr kumimoji="1" lang="en-US" altLang="zh-CN"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PASI</a:t>
            </a:r>
            <a:r>
              <a:rPr kumimoji="1" lang="zh-CN" altLang="en-US"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评分较基线改善</a:t>
            </a:r>
            <a:r>
              <a:rPr kumimoji="1" lang="en-US" altLang="zh-CN"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≥50%~</a:t>
            </a:r>
            <a:r>
              <a:rPr kumimoji="1" lang="zh-CN" altLang="en-US"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a:t>
            </a:r>
            <a:r>
              <a:rPr kumimoji="1" lang="en-US" altLang="zh-CN"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75%</a:t>
            </a:r>
            <a:r>
              <a:rPr kumimoji="1" lang="zh-CN" altLang="en-US"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，则需结合</a:t>
            </a:r>
            <a:r>
              <a:rPr kumimoji="1" lang="en-US" altLang="zh-CN"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DLQI</a:t>
            </a:r>
            <a:r>
              <a:rPr kumimoji="1" lang="zh-CN" altLang="en-US"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评分，如</a:t>
            </a:r>
            <a:r>
              <a:rPr kumimoji="1" lang="en-US" altLang="zh-CN"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DLQI≤5</a:t>
            </a:r>
            <a:r>
              <a:rPr kumimoji="1" lang="zh-CN" altLang="en-US"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分，则可持续既有治疗方案；如</a:t>
            </a:r>
            <a:r>
              <a:rPr kumimoji="1" lang="en-US" altLang="zh-CN"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DLQI</a:t>
            </a:r>
            <a:r>
              <a:rPr kumimoji="1" lang="zh-CN" altLang="en-US"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a:t>
            </a:r>
            <a:r>
              <a:rPr kumimoji="1" lang="en-US" altLang="zh-CN"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5</a:t>
            </a:r>
            <a:r>
              <a:rPr kumimoji="1" lang="zh-CN" altLang="en-US"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分，为疗效不佳，应考虑调整治疗方案</a:t>
            </a:r>
            <a:endParaRPr kumimoji="1" lang="en-US" altLang="zh-CN"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72000" marR="0" lvl="0" indent="-72000" algn="l" defTabSz="914400" rtl="0" eaLnBrk="1" fontAlgn="auto" latinLnBrk="0" hangingPunct="1">
              <a:lnSpc>
                <a:spcPct val="110000"/>
              </a:lnSpc>
              <a:spcBef>
                <a:spcPts val="0"/>
              </a:spcBef>
              <a:spcAft>
                <a:spcPts val="0"/>
              </a:spcAft>
              <a:buClrTx/>
              <a:buSzTx/>
              <a:buFont typeface="+mj-lt"/>
              <a:buAutoNum type="arabicPeriod"/>
              <a:tabLst/>
              <a:defRPr/>
            </a:pPr>
            <a:r>
              <a:rPr kumimoji="1" lang="zh-CN" altLang="en-US"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如</a:t>
            </a:r>
            <a:r>
              <a:rPr kumimoji="1" lang="en-US" altLang="zh-CN"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PASI</a:t>
            </a:r>
            <a:r>
              <a:rPr kumimoji="1" lang="zh-CN" altLang="en-US"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评分较基线改善＜</a:t>
            </a:r>
            <a:r>
              <a:rPr kumimoji="1" lang="en-US" altLang="zh-CN"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50%</a:t>
            </a:r>
            <a:r>
              <a:rPr kumimoji="1" lang="zh-CN" altLang="en-US"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，为疗效不佳，应调整治疗方案</a:t>
            </a:r>
            <a:endParaRPr kumimoji="1" lang="en-US" altLang="zh-CN" sz="550"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123" name="内容占位符 2">
            <a:extLst>
              <a:ext uri="{FF2B5EF4-FFF2-40B4-BE49-F238E27FC236}">
                <a16:creationId xmlns:a16="http://schemas.microsoft.com/office/drawing/2014/main" id="{79117221-7E80-4C00-8C7A-981ACFB814C3}"/>
              </a:ext>
            </a:extLst>
          </p:cNvPr>
          <p:cNvSpPr txBox="1">
            <a:spLocks/>
          </p:cNvSpPr>
          <p:nvPr/>
        </p:nvSpPr>
        <p:spPr>
          <a:xfrm>
            <a:off x="8041101" y="1226931"/>
            <a:ext cx="883242" cy="2176671"/>
          </a:xfrm>
          <a:prstGeom prst="rect">
            <a:avLst/>
          </a:prstGeom>
          <a:ln w="3175">
            <a:solidFill>
              <a:schemeClr val="bg1">
                <a:lumMod val="50000"/>
              </a:schemeClr>
            </a:solidFill>
            <a:prstDash val="dash"/>
          </a:ln>
        </p:spPr>
        <p:txBody>
          <a:bodyPr vert="horz" lIns="91440" tIns="45720" rIns="91440" bIns="45720" rtlCol="0" anchor="ctr">
            <a:normAutofit/>
          </a:bodyPr>
          <a:lstStyle>
            <a:lvl1pPr indent="0" defTabSz="914400">
              <a:lnSpc>
                <a:spcPct val="100000"/>
              </a:lnSpc>
              <a:spcBef>
                <a:spcPts val="0"/>
              </a:spcBef>
              <a:buFont typeface="Arial" panose="020B0604020202020204" pitchFamily="34" charset="0"/>
              <a:buNone/>
              <a:defRPr kumimoji="1" sz="900">
                <a:latin typeface="Microsoft YaHei" panose="020B0503020204020204" pitchFamily="34" charset="-122"/>
                <a:ea typeface="Microsoft YaHei" panose="020B0503020204020204" pitchFamily="34" charset="-122"/>
              </a:defRPr>
            </a:lvl1pPr>
            <a:lvl2pPr marL="6858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2pPr>
            <a:lvl3pPr marL="11430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3pPr>
            <a:lvl4pPr marL="16002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4pPr>
            <a:lvl5pPr marL="20574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108000" marR="0" lvl="0" indent="-108000" algn="l" defTabSz="914400" rtl="0" eaLnBrk="1" fontAlgn="auto" latinLnBrk="0" hangingPunct="1">
              <a:lnSpc>
                <a:spcPct val="100000"/>
              </a:lnSpc>
              <a:spcBef>
                <a:spcPts val="600"/>
              </a:spcBef>
              <a:spcAft>
                <a:spcPts val="0"/>
              </a:spcAft>
              <a:buClrTx/>
              <a:buSzTx/>
              <a:buFont typeface="+mj-lt"/>
              <a:buAutoNum type="arabicPeriod"/>
              <a:tabLst/>
              <a:defRPr/>
            </a:pPr>
            <a:r>
              <a:rPr kumimoji="1" lang="zh-CN" altLang="en-US"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需接种疫苗的患者：暂停用药</a:t>
            </a:r>
            <a:endParaRPr kumimoji="1" lang="en-US" altLang="zh-CN"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108000" marR="0" lvl="0" indent="-108000" algn="l" defTabSz="914400" rtl="0" eaLnBrk="1" fontAlgn="auto" latinLnBrk="0" hangingPunct="1">
              <a:lnSpc>
                <a:spcPct val="100000"/>
              </a:lnSpc>
              <a:spcBef>
                <a:spcPts val="600"/>
              </a:spcBef>
              <a:spcAft>
                <a:spcPts val="0"/>
              </a:spcAft>
              <a:buClrTx/>
              <a:buSzTx/>
              <a:buFont typeface="+mj-lt"/>
              <a:buAutoNum type="arabicPeriod"/>
              <a:tabLst/>
              <a:defRPr/>
            </a:pPr>
            <a:r>
              <a:rPr kumimoji="1" lang="zh-CN" altLang="en-US"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需手术治疗的患者：暂停用药</a:t>
            </a:r>
            <a:endParaRPr kumimoji="1" lang="en-US" altLang="zh-CN"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a:p>
            <a:pPr marL="108000" marR="0" lvl="0" indent="-108000" algn="l" defTabSz="914400" rtl="0" eaLnBrk="1" fontAlgn="auto" latinLnBrk="0" hangingPunct="1">
              <a:lnSpc>
                <a:spcPct val="100000"/>
              </a:lnSpc>
              <a:spcBef>
                <a:spcPts val="600"/>
              </a:spcBef>
              <a:spcAft>
                <a:spcPts val="0"/>
              </a:spcAft>
              <a:buClrTx/>
              <a:buSzTx/>
              <a:buFont typeface="+mj-lt"/>
              <a:buAutoNum type="arabicPeriod"/>
              <a:tabLst/>
              <a:defRPr/>
            </a:pPr>
            <a:r>
              <a:rPr kumimoji="1" lang="zh-CN" altLang="en-US"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发生结核或</a:t>
            </a:r>
            <a:r>
              <a:rPr kumimoji="1" lang="en-US" altLang="zh-CN"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HBV</a:t>
            </a:r>
            <a:r>
              <a:rPr kumimoji="1" lang="zh-CN" altLang="en-US"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rPr>
              <a:t>再激活的患者：暂停用药</a:t>
            </a:r>
            <a:endParaRPr kumimoji="1" lang="en-US" altLang="zh-CN" b="0" i="0" u="none" strike="noStrike" kern="1200" cap="none" spc="0" normalizeH="0" baseline="0" noProof="0" dirty="0">
              <a:ln>
                <a:noFill/>
              </a:ln>
              <a:solidFill>
                <a:schemeClr val="tx1">
                  <a:lumMod val="75000"/>
                  <a:lumOff val="25000"/>
                </a:schemeClr>
              </a:solidFill>
              <a:effectLst/>
              <a:uLnTx/>
              <a:uFillTx/>
              <a:latin typeface="Microsoft YaHei" panose="020B0503020204020204" pitchFamily="34" charset="-122"/>
              <a:ea typeface="Microsoft YaHei" panose="020B0503020204020204" pitchFamily="34" charset="-122"/>
              <a:cs typeface="+mn-cs"/>
            </a:endParaRPr>
          </a:p>
        </p:txBody>
      </p:sp>
      <p:sp>
        <p:nvSpPr>
          <p:cNvPr id="124" name="内容占位符 2">
            <a:extLst>
              <a:ext uri="{FF2B5EF4-FFF2-40B4-BE49-F238E27FC236}">
                <a16:creationId xmlns:a16="http://schemas.microsoft.com/office/drawing/2014/main" id="{651D7367-8193-4E6A-9FDC-ABDA43CE80DA}"/>
              </a:ext>
            </a:extLst>
          </p:cNvPr>
          <p:cNvSpPr txBox="1">
            <a:spLocks/>
          </p:cNvSpPr>
          <p:nvPr/>
        </p:nvSpPr>
        <p:spPr>
          <a:xfrm>
            <a:off x="6331226" y="6048721"/>
            <a:ext cx="1643271" cy="685800"/>
          </a:xfrm>
          <a:prstGeom prst="rect">
            <a:avLst/>
          </a:prstGeom>
          <a:ln w="3175">
            <a:solidFill>
              <a:schemeClr val="tx1"/>
            </a:solidFill>
            <a:prstDash val="dash"/>
          </a:ln>
        </p:spPr>
        <p:txBody>
          <a:bodyPr vert="horz" lIns="91440" tIns="45720" rIns="91440" bIns="45720" rtlCol="0" anchor="ctr">
            <a:noAutofit/>
          </a:bodyPr>
          <a:lstStyle>
            <a:defPPr>
              <a:defRPr lang="en-US"/>
            </a:defPPr>
            <a:lvl1pPr indent="0" defTabSz="914400">
              <a:lnSpc>
                <a:spcPct val="100000"/>
              </a:lnSpc>
              <a:spcBef>
                <a:spcPts val="0"/>
              </a:spcBef>
              <a:buFont typeface="Arial" panose="020B0604020202020204" pitchFamily="34" charset="0"/>
              <a:buNone/>
              <a:defRPr kumimoji="1" sz="700">
                <a:latin typeface="Microsoft YaHei" panose="020B0503020204020204" pitchFamily="34" charset="-122"/>
                <a:ea typeface="Microsoft YaHei" panose="020B0503020204020204" pitchFamily="34" charset="-122"/>
              </a:defRPr>
            </a:lvl1pPr>
            <a:lvl2pPr marL="6858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2pPr>
            <a:lvl3pPr marL="11430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3pPr>
            <a:lvl4pPr marL="16002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4pPr>
            <a:lvl5pPr marL="20574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108000" marR="0" lvl="0" indent="-108000" algn="l" defTabSz="914400" rtl="0" eaLnBrk="1" fontAlgn="auto" latinLnBrk="0" hangingPunct="1">
              <a:lnSpc>
                <a:spcPct val="120000"/>
              </a:lnSpc>
              <a:spcBef>
                <a:spcPts val="0"/>
              </a:spcBef>
              <a:spcAft>
                <a:spcPts val="0"/>
              </a:spcAft>
              <a:buClrTx/>
              <a:buSzTx/>
              <a:buFont typeface="+mj-lt"/>
              <a:buAutoNum type="arabicPeriod"/>
              <a:tabLst/>
              <a:defRPr/>
            </a:pPr>
            <a:r>
              <a:rPr kumimoji="1" lang="zh-CN" altLang="en-US" sz="6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逐渐减少剂量：正常治疗间隔，每次减</a:t>
            </a:r>
            <a:r>
              <a:rPr kumimoji="1" lang="en-US" altLang="zh-CN" sz="6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20%-50%</a:t>
            </a:r>
            <a:r>
              <a:rPr kumimoji="1" lang="zh-CN" altLang="en-US" sz="6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剂量</a:t>
            </a:r>
            <a:endParaRPr kumimoji="1" lang="en-US" altLang="zh-CN" sz="6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108000" marR="0" lvl="0" indent="-108000" algn="l" defTabSz="914400" rtl="0" eaLnBrk="1" fontAlgn="auto" latinLnBrk="0" hangingPunct="1">
              <a:lnSpc>
                <a:spcPct val="120000"/>
              </a:lnSpc>
              <a:spcBef>
                <a:spcPts val="0"/>
              </a:spcBef>
              <a:spcAft>
                <a:spcPts val="0"/>
              </a:spcAft>
              <a:buClrTx/>
              <a:buSzTx/>
              <a:buFont typeface="+mj-lt"/>
              <a:buAutoNum type="arabicPeriod"/>
              <a:tabLst/>
              <a:defRPr/>
            </a:pPr>
            <a:r>
              <a:rPr kumimoji="1" lang="zh-CN" altLang="en-US" sz="6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增加治疗间隔：正常单次剂量，间隔增加大于正常间隔</a:t>
            </a:r>
            <a:endParaRPr kumimoji="1" lang="en-US" altLang="zh-CN" sz="6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20000"/>
              </a:lnSpc>
              <a:spcAft>
                <a:spcPts val="0"/>
              </a:spcAft>
              <a:buClrTx/>
              <a:buSzTx/>
              <a:buFont typeface="Arial" panose="020B0604020202020204" pitchFamily="34" charset="0"/>
              <a:buNone/>
              <a:tabLst/>
              <a:defRPr/>
            </a:pPr>
            <a:r>
              <a:rPr kumimoji="1" lang="en-US" altLang="zh-CN" sz="6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1" lang="zh-CN" altLang="en-US" sz="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密切评估疗效如加重或复发则应立刻再次进行治疗</a:t>
            </a:r>
            <a:endParaRPr kumimoji="1" lang="zh-CN" altLang="en-US" sz="6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25" name="内容占位符 2">
            <a:extLst>
              <a:ext uri="{FF2B5EF4-FFF2-40B4-BE49-F238E27FC236}">
                <a16:creationId xmlns:a16="http://schemas.microsoft.com/office/drawing/2014/main" id="{76A976B0-46FE-4D9A-9B20-C622378F6C61}"/>
              </a:ext>
            </a:extLst>
          </p:cNvPr>
          <p:cNvSpPr txBox="1">
            <a:spLocks/>
          </p:cNvSpPr>
          <p:nvPr/>
        </p:nvSpPr>
        <p:spPr>
          <a:xfrm>
            <a:off x="8014669" y="6052034"/>
            <a:ext cx="940072" cy="685800"/>
          </a:xfrm>
          <a:prstGeom prst="rect">
            <a:avLst/>
          </a:prstGeom>
          <a:ln w="3175">
            <a:solidFill>
              <a:schemeClr val="tx1"/>
            </a:solidFill>
            <a:prstDash val="dash"/>
          </a:ln>
        </p:spPr>
        <p:txBody>
          <a:bodyPr vert="horz" lIns="91440" tIns="45720" rIns="91440" bIns="45720" rtlCol="0" anchor="ctr">
            <a:normAutofit lnSpcReduction="10000"/>
          </a:bodyPr>
          <a:lstStyle>
            <a:defPPr>
              <a:defRPr lang="en-US"/>
            </a:defPPr>
            <a:lvl1pPr indent="0" defTabSz="914400">
              <a:lnSpc>
                <a:spcPct val="100000"/>
              </a:lnSpc>
              <a:spcBef>
                <a:spcPts val="0"/>
              </a:spcBef>
              <a:buFont typeface="Arial" panose="020B0604020202020204" pitchFamily="34" charset="0"/>
              <a:buNone/>
              <a:defRPr kumimoji="1" sz="700">
                <a:latin typeface="Microsoft YaHei" panose="020B0503020204020204" pitchFamily="34" charset="-122"/>
                <a:ea typeface="Microsoft YaHei" panose="020B0503020204020204" pitchFamily="34" charset="-122"/>
              </a:defRPr>
            </a:lvl1pPr>
            <a:lvl2pPr marL="6858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2pPr>
            <a:lvl3pPr marL="11430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3pPr>
            <a:lvl4pPr marL="16002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4pPr>
            <a:lvl5pPr marL="20574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CN" altLang="en-US"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重症、顽固、发作频繁；关节症状严重；生活质量影响严重的患者不应停药</a:t>
            </a:r>
          </a:p>
        </p:txBody>
      </p:sp>
      <p:cxnSp>
        <p:nvCxnSpPr>
          <p:cNvPr id="128" name="直线箭头连接符 138">
            <a:extLst>
              <a:ext uri="{FF2B5EF4-FFF2-40B4-BE49-F238E27FC236}">
                <a16:creationId xmlns:a16="http://schemas.microsoft.com/office/drawing/2014/main" id="{9D2D543D-4C3D-4C78-AD8B-B456624EA616}"/>
              </a:ext>
            </a:extLst>
          </p:cNvPr>
          <p:cNvCxnSpPr>
            <a:cxnSpLocks/>
          </p:cNvCxnSpPr>
          <p:nvPr/>
        </p:nvCxnSpPr>
        <p:spPr>
          <a:xfrm>
            <a:off x="8522123" y="5633278"/>
            <a:ext cx="0" cy="4306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文本框 129">
            <a:extLst>
              <a:ext uri="{FF2B5EF4-FFF2-40B4-BE49-F238E27FC236}">
                <a16:creationId xmlns:a16="http://schemas.microsoft.com/office/drawing/2014/main" id="{1D3EAC09-67F8-47EA-8491-8CF054AF7884}"/>
              </a:ext>
            </a:extLst>
          </p:cNvPr>
          <p:cNvSpPr txBox="1"/>
          <p:nvPr/>
        </p:nvSpPr>
        <p:spPr>
          <a:xfrm>
            <a:off x="8210556" y="5711826"/>
            <a:ext cx="623134" cy="199430"/>
          </a:xfrm>
          <a:prstGeom prst="rect">
            <a:avLst/>
          </a:prstGeom>
          <a:solidFill>
            <a:schemeClr val="bg1"/>
          </a:solidFill>
        </p:spPr>
        <p:txBody>
          <a:bodyPr wrap="square" lIns="0" tIns="0" rIns="0" bIns="0" rtlCol="0" anchor="ctr">
            <a:noAutofit/>
          </a:bodyPr>
          <a:lstStyle>
            <a:defPPr>
              <a:defRPr lang="en-US"/>
            </a:defPPr>
            <a:lvl1pPr algn="ctr">
              <a:defRPr kumimoji="1" sz="1400" b="1">
                <a:latin typeface="Microsoft YaHei" panose="020B0503020204020204" pitchFamily="34" charset="-122"/>
                <a:ea typeface="Microsoft YaHei" panose="020B0503020204020204" pitchFamily="34"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减停量</a:t>
            </a:r>
          </a:p>
        </p:txBody>
      </p:sp>
      <p:cxnSp>
        <p:nvCxnSpPr>
          <p:cNvPr id="136" name="肘形连接符 142">
            <a:extLst>
              <a:ext uri="{FF2B5EF4-FFF2-40B4-BE49-F238E27FC236}">
                <a16:creationId xmlns:a16="http://schemas.microsoft.com/office/drawing/2014/main" id="{27FD1469-6D05-46DF-9E20-F6C896CDD9CB}"/>
              </a:ext>
            </a:extLst>
          </p:cNvPr>
          <p:cNvCxnSpPr>
            <a:cxnSpLocks/>
            <a:stCxn id="130" idx="1"/>
            <a:endCxn id="124" idx="0"/>
          </p:cNvCxnSpPr>
          <p:nvPr/>
        </p:nvCxnSpPr>
        <p:spPr>
          <a:xfrm rot="10800000" flipV="1">
            <a:off x="7152862" y="5811541"/>
            <a:ext cx="1057694" cy="23718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内容占位符 2">
            <a:extLst>
              <a:ext uri="{FF2B5EF4-FFF2-40B4-BE49-F238E27FC236}">
                <a16:creationId xmlns:a16="http://schemas.microsoft.com/office/drawing/2014/main" id="{C683C3DE-85A8-4782-A04C-94891EF14E3F}"/>
              </a:ext>
            </a:extLst>
          </p:cNvPr>
          <p:cNvSpPr txBox="1">
            <a:spLocks/>
          </p:cNvSpPr>
          <p:nvPr/>
        </p:nvSpPr>
        <p:spPr>
          <a:xfrm>
            <a:off x="3073400" y="6050398"/>
            <a:ext cx="3141134" cy="685800"/>
          </a:xfrm>
          <a:prstGeom prst="rect">
            <a:avLst/>
          </a:prstGeom>
          <a:ln w="3175">
            <a:solidFill>
              <a:schemeClr val="tx1"/>
            </a:solidFill>
            <a:prstDash val="dash"/>
          </a:ln>
        </p:spPr>
        <p:txBody>
          <a:bodyPr vert="horz" lIns="91440" tIns="45720" rIns="91440" bIns="45720" rtlCol="0" anchor="ctr">
            <a:normAutofit fontScale="92500"/>
          </a:bodyPr>
          <a:lstStyle>
            <a:defPPr>
              <a:defRPr lang="en-US"/>
            </a:defPPr>
            <a:lvl1pPr indent="0" defTabSz="914400">
              <a:lnSpc>
                <a:spcPct val="100000"/>
              </a:lnSpc>
              <a:spcBef>
                <a:spcPts val="0"/>
              </a:spcBef>
              <a:buFont typeface="Arial" panose="020B0604020202020204" pitchFamily="34" charset="0"/>
              <a:buNone/>
              <a:defRPr kumimoji="1" sz="700">
                <a:latin typeface="Microsoft YaHei" panose="020B0503020204020204" pitchFamily="34" charset="-122"/>
                <a:ea typeface="Microsoft YaHei" panose="020B0503020204020204" pitchFamily="34" charset="-122"/>
              </a:defRPr>
            </a:lvl1pPr>
            <a:lvl2pPr marL="6858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2pPr>
            <a:lvl3pPr marL="11430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3pPr>
            <a:lvl4pPr marL="16002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4pPr>
            <a:lvl5pPr marL="2057400" indent="-228600" defTabSz="914400">
              <a:lnSpc>
                <a:spcPct val="90000"/>
              </a:lnSpc>
              <a:spcBef>
                <a:spcPts val="500"/>
              </a:spcBef>
              <a:buFont typeface="Arial" panose="020B0604020202020204" pitchFamily="34" charset="0"/>
              <a:buChar char="•"/>
              <a:defRPr sz="1600">
                <a:latin typeface="Microsoft YaHei" panose="020B0503020204020204" pitchFamily="34" charset="-122"/>
                <a:ea typeface="Microsoft YaHei" panose="020B0503020204020204" pitchFamily="34" charset="-122"/>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144000" marR="0" lvl="0" indent="-144000" algn="l" defTabSz="914400" rtl="0" eaLnBrk="1" fontAlgn="auto" latinLnBrk="0" hangingPunct="1">
              <a:lnSpc>
                <a:spcPct val="100000"/>
              </a:lnSpc>
              <a:spcBef>
                <a:spcPts val="0"/>
              </a:spcBef>
              <a:spcAft>
                <a:spcPts val="0"/>
              </a:spcAft>
              <a:buClrTx/>
              <a:buSzTx/>
              <a:buFont typeface="+mj-lt"/>
              <a:buAutoNum type="arabicPeriod"/>
              <a:tabLst/>
              <a:defRPr/>
            </a:pPr>
            <a:r>
              <a:rPr kumimoji="1" lang="zh-CN" altLang="en-US"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病情较重的患者通常需要与初次治疗一样用负荷剂量重新诱导</a:t>
            </a:r>
            <a:r>
              <a:rPr kumimoji="1" lang="en-US" altLang="zh-CN"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r>
              <a:rPr kumimoji="1" lang="zh-CN" altLang="en-US"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依那西普除外</a:t>
            </a:r>
            <a:r>
              <a:rPr kumimoji="1" lang="en-US" altLang="zh-CN"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p>
          <a:p>
            <a:pPr marL="144000" marR="0" lvl="0" indent="-144000" algn="l" defTabSz="914400" rtl="0" eaLnBrk="1" fontAlgn="auto" latinLnBrk="0" hangingPunct="1">
              <a:lnSpc>
                <a:spcPct val="100000"/>
              </a:lnSpc>
              <a:spcBef>
                <a:spcPts val="0"/>
              </a:spcBef>
              <a:spcAft>
                <a:spcPts val="0"/>
              </a:spcAft>
              <a:buClrTx/>
              <a:buSzTx/>
              <a:buFont typeface="+mj-lt"/>
              <a:buAutoNum type="arabicPeriod"/>
              <a:tabLst/>
              <a:defRPr/>
            </a:pPr>
            <a:r>
              <a:rPr kumimoji="1" lang="zh-CN" altLang="en-US"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英夫利西单抗进行重新诱导可能会有更高的过敏发生率，故不推荐再次进行诱导治疗，可按照维持治疗方案再次给药</a:t>
            </a:r>
            <a:endParaRPr kumimoji="1" lang="en-US" altLang="zh-CN"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144000" marR="0" lvl="0" indent="-144000" algn="l" defTabSz="914400" rtl="0" eaLnBrk="1" fontAlgn="auto" latinLnBrk="0" hangingPunct="1">
              <a:lnSpc>
                <a:spcPct val="100000"/>
              </a:lnSpc>
              <a:spcBef>
                <a:spcPts val="0"/>
              </a:spcBef>
              <a:spcAft>
                <a:spcPts val="0"/>
              </a:spcAft>
              <a:buClrTx/>
              <a:buSzTx/>
              <a:buFont typeface="+mj-lt"/>
              <a:buAutoNum type="arabicPeriod"/>
              <a:tabLst/>
              <a:defRPr/>
            </a:pPr>
            <a:r>
              <a:rPr kumimoji="1" lang="zh-CN" altLang="en-US"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复发病情较轻的患者如希望继续应用生物制剂，也可采用维持治疗方案 </a:t>
            </a:r>
          </a:p>
        </p:txBody>
      </p:sp>
      <p:cxnSp>
        <p:nvCxnSpPr>
          <p:cNvPr id="140" name="直线箭头连接符 146">
            <a:extLst>
              <a:ext uri="{FF2B5EF4-FFF2-40B4-BE49-F238E27FC236}">
                <a16:creationId xmlns:a16="http://schemas.microsoft.com/office/drawing/2014/main" id="{F54AB97F-30E5-450C-831C-1BB62214D765}"/>
              </a:ext>
            </a:extLst>
          </p:cNvPr>
          <p:cNvCxnSpPr>
            <a:cxnSpLocks/>
          </p:cNvCxnSpPr>
          <p:nvPr/>
        </p:nvCxnSpPr>
        <p:spPr>
          <a:xfrm>
            <a:off x="5009323" y="5676348"/>
            <a:ext cx="0" cy="355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文本框 141">
            <a:extLst>
              <a:ext uri="{FF2B5EF4-FFF2-40B4-BE49-F238E27FC236}">
                <a16:creationId xmlns:a16="http://schemas.microsoft.com/office/drawing/2014/main" id="{31559A67-7D0B-4CF8-BABB-CF82FC90D94E}"/>
              </a:ext>
            </a:extLst>
          </p:cNvPr>
          <p:cNvSpPr txBox="1"/>
          <p:nvPr/>
        </p:nvSpPr>
        <p:spPr>
          <a:xfrm>
            <a:off x="4611367" y="5718421"/>
            <a:ext cx="800674" cy="184698"/>
          </a:xfrm>
          <a:prstGeom prst="rect">
            <a:avLst/>
          </a:prstGeom>
          <a:solidFill>
            <a:schemeClr val="bg1"/>
          </a:solidFill>
        </p:spPr>
        <p:txBody>
          <a:bodyPr wrap="square" lIns="0" tIns="0" rIns="0" bIns="0" rtlCol="0" anchor="ctr">
            <a:noAutofit/>
          </a:bodyPr>
          <a:lstStyle>
            <a:defPPr>
              <a:defRPr lang="en-US"/>
            </a:defPPr>
            <a:lvl1pPr algn="ctr">
              <a:defRPr kumimoji="1" sz="1400" b="1">
                <a:latin typeface="Microsoft YaHei" panose="020B0503020204020204" pitchFamily="34" charset="-122"/>
                <a:ea typeface="Microsoft YaHei" panose="020B0503020204020204" pitchFamily="34"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再治疗</a:t>
            </a:r>
          </a:p>
        </p:txBody>
      </p:sp>
      <p:cxnSp>
        <p:nvCxnSpPr>
          <p:cNvPr id="145" name="直线箭头连接符 150">
            <a:extLst>
              <a:ext uri="{FF2B5EF4-FFF2-40B4-BE49-F238E27FC236}">
                <a16:creationId xmlns:a16="http://schemas.microsoft.com/office/drawing/2014/main" id="{51FD89D8-1D4C-4627-9E44-D5526BA068D0}"/>
              </a:ext>
            </a:extLst>
          </p:cNvPr>
          <p:cNvCxnSpPr>
            <a:cxnSpLocks/>
          </p:cNvCxnSpPr>
          <p:nvPr/>
        </p:nvCxnSpPr>
        <p:spPr>
          <a:xfrm flipV="1">
            <a:off x="1011471" y="3446670"/>
            <a:ext cx="0" cy="874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线箭头连接符 152">
            <a:extLst>
              <a:ext uri="{FF2B5EF4-FFF2-40B4-BE49-F238E27FC236}">
                <a16:creationId xmlns:a16="http://schemas.microsoft.com/office/drawing/2014/main" id="{8ED66A9E-BC95-4DA9-B417-CC8EEE2A00C7}"/>
              </a:ext>
            </a:extLst>
          </p:cNvPr>
          <p:cNvCxnSpPr>
            <a:cxnSpLocks/>
          </p:cNvCxnSpPr>
          <p:nvPr/>
        </p:nvCxnSpPr>
        <p:spPr>
          <a:xfrm flipV="1">
            <a:off x="1550600" y="2441938"/>
            <a:ext cx="0" cy="18976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线箭头连接符 154">
            <a:extLst>
              <a:ext uri="{FF2B5EF4-FFF2-40B4-BE49-F238E27FC236}">
                <a16:creationId xmlns:a16="http://schemas.microsoft.com/office/drawing/2014/main" id="{A1512D68-7B56-480E-91E7-0D5D3CC5AF65}"/>
              </a:ext>
            </a:extLst>
          </p:cNvPr>
          <p:cNvCxnSpPr>
            <a:cxnSpLocks/>
          </p:cNvCxnSpPr>
          <p:nvPr/>
        </p:nvCxnSpPr>
        <p:spPr>
          <a:xfrm flipH="1" flipV="1">
            <a:off x="2175409" y="3406914"/>
            <a:ext cx="578" cy="9326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直线箭头连接符 156">
            <a:extLst>
              <a:ext uri="{FF2B5EF4-FFF2-40B4-BE49-F238E27FC236}">
                <a16:creationId xmlns:a16="http://schemas.microsoft.com/office/drawing/2014/main" id="{FD0E94C7-9532-4A40-A7FF-6D8117D43F46}"/>
              </a:ext>
            </a:extLst>
          </p:cNvPr>
          <p:cNvCxnSpPr>
            <a:cxnSpLocks/>
          </p:cNvCxnSpPr>
          <p:nvPr/>
        </p:nvCxnSpPr>
        <p:spPr>
          <a:xfrm flipV="1">
            <a:off x="2830252" y="2452757"/>
            <a:ext cx="0" cy="18851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直线箭头连接符 158">
            <a:extLst>
              <a:ext uri="{FF2B5EF4-FFF2-40B4-BE49-F238E27FC236}">
                <a16:creationId xmlns:a16="http://schemas.microsoft.com/office/drawing/2014/main" id="{CDF77C75-4454-48D5-8CDE-83FD9C50BB72}"/>
              </a:ext>
            </a:extLst>
          </p:cNvPr>
          <p:cNvCxnSpPr>
            <a:cxnSpLocks/>
          </p:cNvCxnSpPr>
          <p:nvPr/>
        </p:nvCxnSpPr>
        <p:spPr>
          <a:xfrm flipV="1">
            <a:off x="4245834" y="3436730"/>
            <a:ext cx="0" cy="9028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直线箭头连接符 161">
            <a:extLst>
              <a:ext uri="{FF2B5EF4-FFF2-40B4-BE49-F238E27FC236}">
                <a16:creationId xmlns:a16="http://schemas.microsoft.com/office/drawing/2014/main" id="{800D93A7-76C3-419E-AA6B-804554DD4E69}"/>
              </a:ext>
            </a:extLst>
          </p:cNvPr>
          <p:cNvCxnSpPr>
            <a:cxnSpLocks/>
          </p:cNvCxnSpPr>
          <p:nvPr/>
        </p:nvCxnSpPr>
        <p:spPr>
          <a:xfrm flipV="1">
            <a:off x="4992346" y="3416853"/>
            <a:ext cx="0" cy="904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直线箭头连接符 162">
            <a:extLst>
              <a:ext uri="{FF2B5EF4-FFF2-40B4-BE49-F238E27FC236}">
                <a16:creationId xmlns:a16="http://schemas.microsoft.com/office/drawing/2014/main" id="{69DC6BED-9932-46B2-AEC2-D68E78114103}"/>
              </a:ext>
            </a:extLst>
          </p:cNvPr>
          <p:cNvCxnSpPr>
            <a:cxnSpLocks/>
          </p:cNvCxnSpPr>
          <p:nvPr/>
        </p:nvCxnSpPr>
        <p:spPr>
          <a:xfrm flipV="1">
            <a:off x="6568567" y="3456609"/>
            <a:ext cx="0" cy="866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直线箭头连接符 163">
            <a:extLst>
              <a:ext uri="{FF2B5EF4-FFF2-40B4-BE49-F238E27FC236}">
                <a16:creationId xmlns:a16="http://schemas.microsoft.com/office/drawing/2014/main" id="{F0BEDA60-F4A4-44A7-839B-325DE2A771D3}"/>
              </a:ext>
            </a:extLst>
          </p:cNvPr>
          <p:cNvCxnSpPr>
            <a:cxnSpLocks/>
          </p:cNvCxnSpPr>
          <p:nvPr/>
        </p:nvCxnSpPr>
        <p:spPr>
          <a:xfrm flipV="1">
            <a:off x="7435690" y="3426791"/>
            <a:ext cx="0" cy="8863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直线箭头连接符 164">
            <a:extLst>
              <a:ext uri="{FF2B5EF4-FFF2-40B4-BE49-F238E27FC236}">
                <a16:creationId xmlns:a16="http://schemas.microsoft.com/office/drawing/2014/main" id="{E5D017BF-76C8-4FA7-9F3F-3E49394B6590}"/>
              </a:ext>
            </a:extLst>
          </p:cNvPr>
          <p:cNvCxnSpPr>
            <a:cxnSpLocks/>
          </p:cNvCxnSpPr>
          <p:nvPr/>
        </p:nvCxnSpPr>
        <p:spPr>
          <a:xfrm flipV="1">
            <a:off x="8265633" y="3446670"/>
            <a:ext cx="0" cy="876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1" name="文本框 160">
            <a:extLst>
              <a:ext uri="{FF2B5EF4-FFF2-40B4-BE49-F238E27FC236}">
                <a16:creationId xmlns:a16="http://schemas.microsoft.com/office/drawing/2014/main" id="{FA2AE7B2-2B4B-4E1D-97B8-4280E636FD07}"/>
              </a:ext>
            </a:extLst>
          </p:cNvPr>
          <p:cNvSpPr txBox="1"/>
          <p:nvPr/>
        </p:nvSpPr>
        <p:spPr>
          <a:xfrm>
            <a:off x="390739" y="3741385"/>
            <a:ext cx="899886" cy="338554"/>
          </a:xfrm>
          <a:prstGeom prst="rect">
            <a:avLst/>
          </a:prstGeom>
          <a:solidFill>
            <a:schemeClr val="bg1"/>
          </a:solid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筛选生物制剂适用人群</a:t>
            </a:r>
          </a:p>
        </p:txBody>
      </p:sp>
      <p:sp>
        <p:nvSpPr>
          <p:cNvPr id="175" name="文本框 174">
            <a:extLst>
              <a:ext uri="{FF2B5EF4-FFF2-40B4-BE49-F238E27FC236}">
                <a16:creationId xmlns:a16="http://schemas.microsoft.com/office/drawing/2014/main" id="{7735BF5A-52E6-4EF2-80B2-CF2AD79882C5}"/>
              </a:ext>
            </a:extLst>
          </p:cNvPr>
          <p:cNvSpPr txBox="1"/>
          <p:nvPr/>
        </p:nvSpPr>
        <p:spPr>
          <a:xfrm>
            <a:off x="1297060" y="3741385"/>
            <a:ext cx="507080" cy="338554"/>
          </a:xfrm>
          <a:prstGeom prst="rect">
            <a:avLst/>
          </a:prstGeom>
          <a:solidFill>
            <a:schemeClr val="bg1"/>
          </a:solidFill>
        </p:spPr>
        <p:txBody>
          <a:bodyPr wrap="square" lIns="0" tIns="0" rIns="0" bIns="0" rtlCol="0" anchor="ctr">
            <a:spAutoFit/>
          </a:bodyPr>
          <a:lstStyle>
            <a:defPPr>
              <a:defRPr lang="en-US"/>
            </a:defPPr>
            <a:lvl1pPr algn="ctr">
              <a:defRPr kumimoji="1" sz="1400" b="1">
                <a:latin typeface="Microsoft YaHei" panose="020B0503020204020204" pitchFamily="34" charset="-122"/>
                <a:ea typeface="Microsoft YaHei" panose="020B0503020204020204" pitchFamily="34"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治疗前筛查</a:t>
            </a:r>
          </a:p>
        </p:txBody>
      </p:sp>
      <p:sp>
        <p:nvSpPr>
          <p:cNvPr id="176" name="文本框 175">
            <a:extLst>
              <a:ext uri="{FF2B5EF4-FFF2-40B4-BE49-F238E27FC236}">
                <a16:creationId xmlns:a16="http://schemas.microsoft.com/office/drawing/2014/main" id="{EE0D1FF5-192A-4EC7-96D5-0AED5581AAC3}"/>
              </a:ext>
            </a:extLst>
          </p:cNvPr>
          <p:cNvSpPr txBox="1"/>
          <p:nvPr/>
        </p:nvSpPr>
        <p:spPr>
          <a:xfrm>
            <a:off x="1930534" y="3741385"/>
            <a:ext cx="490329" cy="338554"/>
          </a:xfrm>
          <a:prstGeom prst="rect">
            <a:avLst/>
          </a:prstGeom>
          <a:solidFill>
            <a:schemeClr val="bg1"/>
          </a:solidFill>
        </p:spPr>
        <p:txBody>
          <a:bodyPr wrap="square" lIns="0" tIns="0" rIns="0" bIns="0" rtlCol="0" anchor="ctr">
            <a:spAutoFit/>
          </a:bodyPr>
          <a:lstStyle>
            <a:defPPr>
              <a:defRPr lang="en-US"/>
            </a:defPPr>
            <a:lvl1pPr algn="ctr">
              <a:defRPr kumimoji="1" sz="1400" b="1">
                <a:latin typeface="Microsoft YaHei" panose="020B0503020204020204" pitchFamily="34" charset="-122"/>
                <a:ea typeface="Microsoft YaHei" panose="020B0503020204020204" pitchFamily="34"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治疗</a:t>
            </a:r>
            <a:endParaRPr kumimoji="1" lang="en-US" altLang="zh-CN"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目标</a:t>
            </a:r>
          </a:p>
        </p:txBody>
      </p:sp>
      <p:sp>
        <p:nvSpPr>
          <p:cNvPr id="177" name="文本框 176">
            <a:extLst>
              <a:ext uri="{FF2B5EF4-FFF2-40B4-BE49-F238E27FC236}">
                <a16:creationId xmlns:a16="http://schemas.microsoft.com/office/drawing/2014/main" id="{56724410-4489-4261-B263-E7E9577BC047}"/>
              </a:ext>
            </a:extLst>
          </p:cNvPr>
          <p:cNvSpPr txBox="1"/>
          <p:nvPr/>
        </p:nvSpPr>
        <p:spPr>
          <a:xfrm>
            <a:off x="2372173" y="3741385"/>
            <a:ext cx="916158" cy="338554"/>
          </a:xfrm>
          <a:prstGeom prst="rect">
            <a:avLst/>
          </a:prstGeom>
          <a:solidFill>
            <a:schemeClr val="bg1"/>
          </a:solidFill>
        </p:spPr>
        <p:txBody>
          <a:bodyPr wrap="square" lIns="0" tIns="0" rIns="0" bIns="0" rtlCol="0" anchor="ctr">
            <a:spAutoFit/>
          </a:bodyPr>
          <a:lstStyle>
            <a:defPPr>
              <a:defRPr lang="en-US"/>
            </a:defPPr>
            <a:lvl1pPr algn="ctr">
              <a:defRPr kumimoji="1" sz="1400" b="1">
                <a:latin typeface="Microsoft YaHei" panose="020B0503020204020204" pitchFamily="34" charset="-122"/>
                <a:ea typeface="Microsoft YaHei" panose="020B0503020204020204" pitchFamily="34"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选择适合</a:t>
            </a:r>
            <a:endParaRPr kumimoji="1" lang="en-US" altLang="zh-CN"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的治疗方案</a:t>
            </a:r>
          </a:p>
        </p:txBody>
      </p:sp>
      <p:sp>
        <p:nvSpPr>
          <p:cNvPr id="178" name="文本框 177">
            <a:extLst>
              <a:ext uri="{FF2B5EF4-FFF2-40B4-BE49-F238E27FC236}">
                <a16:creationId xmlns:a16="http://schemas.microsoft.com/office/drawing/2014/main" id="{5DAEFD15-26C3-4958-B22A-EBD86E988F01}"/>
              </a:ext>
            </a:extLst>
          </p:cNvPr>
          <p:cNvSpPr txBox="1"/>
          <p:nvPr/>
        </p:nvSpPr>
        <p:spPr>
          <a:xfrm>
            <a:off x="3870115" y="3741385"/>
            <a:ext cx="751438" cy="338554"/>
          </a:xfrm>
          <a:prstGeom prst="rect">
            <a:avLst/>
          </a:prstGeom>
          <a:solidFill>
            <a:schemeClr val="bg1"/>
          </a:solidFill>
        </p:spPr>
        <p:txBody>
          <a:bodyPr wrap="square" lIns="0" tIns="0" rIns="0" bIns="0" rtlCol="0" anchor="ctr">
            <a:spAutoFit/>
          </a:bodyPr>
          <a:lstStyle>
            <a:defPPr>
              <a:defRPr lang="en-US"/>
            </a:defPPr>
            <a:lvl1pPr algn="ctr">
              <a:defRPr kumimoji="1" sz="1400" b="1">
                <a:latin typeface="Microsoft YaHei" panose="020B0503020204020204" pitchFamily="34" charset="-122"/>
                <a:ea typeface="Microsoft YaHei" panose="020B0503020204020204" pitchFamily="34"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治疗期间</a:t>
            </a:r>
            <a:endParaRPr kumimoji="1" lang="en-US" altLang="zh-CN"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监测</a:t>
            </a:r>
          </a:p>
        </p:txBody>
      </p:sp>
      <p:sp>
        <p:nvSpPr>
          <p:cNvPr id="179" name="文本框 178">
            <a:extLst>
              <a:ext uri="{FF2B5EF4-FFF2-40B4-BE49-F238E27FC236}">
                <a16:creationId xmlns:a16="http://schemas.microsoft.com/office/drawing/2014/main" id="{827EB8EC-34BC-41C1-8022-C30D0AB1BAA6}"/>
              </a:ext>
            </a:extLst>
          </p:cNvPr>
          <p:cNvSpPr txBox="1"/>
          <p:nvPr/>
        </p:nvSpPr>
        <p:spPr>
          <a:xfrm>
            <a:off x="4621482" y="3741385"/>
            <a:ext cx="747008" cy="338554"/>
          </a:xfrm>
          <a:prstGeom prst="rect">
            <a:avLst/>
          </a:prstGeom>
          <a:solidFill>
            <a:schemeClr val="bg1"/>
          </a:solidFill>
        </p:spPr>
        <p:txBody>
          <a:bodyPr wrap="square" lIns="0" tIns="0" rIns="0" bIns="0" rtlCol="0" anchor="ctr">
            <a:spAutoFit/>
          </a:bodyPr>
          <a:lstStyle>
            <a:defPPr>
              <a:defRPr lang="en-US"/>
            </a:defPPr>
            <a:lvl1pPr algn="ctr">
              <a:defRPr kumimoji="1" sz="1400" b="1">
                <a:latin typeface="Microsoft YaHei" panose="020B0503020204020204" pitchFamily="34" charset="-122"/>
                <a:ea typeface="Microsoft YaHei" panose="020B0503020204020204" pitchFamily="34"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治疗期间</a:t>
            </a:r>
            <a:endParaRPr kumimoji="1" lang="en-US" altLang="zh-CN"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疗效评价</a:t>
            </a:r>
          </a:p>
        </p:txBody>
      </p:sp>
      <p:sp>
        <p:nvSpPr>
          <p:cNvPr id="180" name="文本框 179">
            <a:extLst>
              <a:ext uri="{FF2B5EF4-FFF2-40B4-BE49-F238E27FC236}">
                <a16:creationId xmlns:a16="http://schemas.microsoft.com/office/drawing/2014/main" id="{08363FCB-56F3-4A2C-BA0B-9FEA01D48796}"/>
              </a:ext>
            </a:extLst>
          </p:cNvPr>
          <p:cNvSpPr txBox="1"/>
          <p:nvPr/>
        </p:nvSpPr>
        <p:spPr>
          <a:xfrm>
            <a:off x="6168230" y="3741385"/>
            <a:ext cx="800674" cy="338554"/>
          </a:xfrm>
          <a:prstGeom prst="rect">
            <a:avLst/>
          </a:prstGeom>
          <a:solidFill>
            <a:schemeClr val="bg1"/>
          </a:solidFill>
        </p:spPr>
        <p:txBody>
          <a:bodyPr wrap="square" lIns="0" tIns="0" rIns="0" bIns="0" rtlCol="0" anchor="ctr">
            <a:spAutoFit/>
          </a:bodyPr>
          <a:lstStyle>
            <a:defPPr>
              <a:defRPr lang="en-US"/>
            </a:defPPr>
            <a:lvl1pPr algn="ctr">
              <a:defRPr kumimoji="1" sz="1400" b="1">
                <a:latin typeface="Microsoft YaHei" panose="020B0503020204020204" pitchFamily="34" charset="-122"/>
                <a:ea typeface="Microsoft YaHei" panose="020B0503020204020204" pitchFamily="34"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治疗期间</a:t>
            </a:r>
            <a:endParaRPr kumimoji="1" lang="en-US" altLang="zh-CN"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监测</a:t>
            </a:r>
          </a:p>
        </p:txBody>
      </p:sp>
      <p:sp>
        <p:nvSpPr>
          <p:cNvPr id="181" name="文本框 180">
            <a:extLst>
              <a:ext uri="{FF2B5EF4-FFF2-40B4-BE49-F238E27FC236}">
                <a16:creationId xmlns:a16="http://schemas.microsoft.com/office/drawing/2014/main" id="{CE87281F-E2FC-456A-B42D-7B616796A1C5}"/>
              </a:ext>
            </a:extLst>
          </p:cNvPr>
          <p:cNvSpPr txBox="1"/>
          <p:nvPr/>
        </p:nvSpPr>
        <p:spPr>
          <a:xfrm>
            <a:off x="7035353" y="3741385"/>
            <a:ext cx="800674" cy="338554"/>
          </a:xfrm>
          <a:prstGeom prst="rect">
            <a:avLst/>
          </a:prstGeom>
          <a:solidFill>
            <a:schemeClr val="bg1"/>
          </a:solidFill>
        </p:spPr>
        <p:txBody>
          <a:bodyPr wrap="square" lIns="0" tIns="0" rIns="0" bIns="0" rtlCol="0" anchor="ctr">
            <a:spAutoFit/>
          </a:bodyPr>
          <a:lstStyle>
            <a:defPPr>
              <a:defRPr lang="en-US"/>
            </a:defPPr>
            <a:lvl1pPr algn="ctr">
              <a:defRPr kumimoji="1" sz="1400" b="1">
                <a:latin typeface="Microsoft YaHei" panose="020B0503020204020204" pitchFamily="34" charset="-122"/>
                <a:ea typeface="Microsoft YaHei" panose="020B0503020204020204" pitchFamily="34"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治疗期间</a:t>
            </a:r>
            <a:endParaRPr kumimoji="1" lang="en-US" altLang="zh-CN"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疗效评价</a:t>
            </a:r>
          </a:p>
        </p:txBody>
      </p:sp>
      <p:sp>
        <p:nvSpPr>
          <p:cNvPr id="182" name="文本框 181">
            <a:extLst>
              <a:ext uri="{FF2B5EF4-FFF2-40B4-BE49-F238E27FC236}">
                <a16:creationId xmlns:a16="http://schemas.microsoft.com/office/drawing/2014/main" id="{3F084AD8-FC0D-466F-A021-CA6571761E2C}"/>
              </a:ext>
            </a:extLst>
          </p:cNvPr>
          <p:cNvSpPr txBox="1"/>
          <p:nvPr/>
        </p:nvSpPr>
        <p:spPr>
          <a:xfrm>
            <a:off x="7970525" y="3741386"/>
            <a:ext cx="590217" cy="338554"/>
          </a:xfrm>
          <a:prstGeom prst="rect">
            <a:avLst/>
          </a:prstGeom>
          <a:solidFill>
            <a:schemeClr val="bg1"/>
          </a:solidFill>
        </p:spPr>
        <p:txBody>
          <a:bodyPr wrap="square" lIns="0" tIns="0" rIns="0" bIns="0" rtlCol="0" anchor="ctr">
            <a:spAutoFit/>
          </a:bodyPr>
          <a:lstStyle>
            <a:defPPr>
              <a:defRPr lang="en-US"/>
            </a:defPPr>
            <a:lvl1pPr algn="ctr">
              <a:defRPr kumimoji="1" sz="1400" b="1">
                <a:latin typeface="Microsoft YaHei" panose="020B0503020204020204" pitchFamily="34" charset="-122"/>
                <a:ea typeface="Microsoft YaHei" panose="020B0503020204020204" pitchFamily="34"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特殊</a:t>
            </a:r>
            <a:endParaRPr kumimoji="1" lang="en-US" altLang="zh-CN"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A9232D"/>
                </a:solidFill>
                <a:effectLst/>
                <a:uLnTx/>
                <a:uFillTx/>
                <a:latin typeface="Microsoft YaHei" panose="020B0503020204020204" pitchFamily="34" charset="-122"/>
                <a:ea typeface="Microsoft YaHei" panose="020B0503020204020204" pitchFamily="34" charset="-122"/>
                <a:cs typeface="+mn-cs"/>
              </a:rPr>
              <a:t>情况</a:t>
            </a:r>
          </a:p>
        </p:txBody>
      </p:sp>
      <p:sp>
        <p:nvSpPr>
          <p:cNvPr id="183" name="内容占位符 2">
            <a:extLst>
              <a:ext uri="{FF2B5EF4-FFF2-40B4-BE49-F238E27FC236}">
                <a16:creationId xmlns:a16="http://schemas.microsoft.com/office/drawing/2014/main" id="{7746FA4B-E460-41C7-B456-21C6402CE4A2}"/>
              </a:ext>
            </a:extLst>
          </p:cNvPr>
          <p:cNvSpPr txBox="1">
            <a:spLocks/>
          </p:cNvSpPr>
          <p:nvPr/>
        </p:nvSpPr>
        <p:spPr>
          <a:xfrm>
            <a:off x="204739" y="4796598"/>
            <a:ext cx="2643267" cy="1167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en-US" altLang="zh-CN" sz="1000" b="1" i="0" u="none" strike="noStrike" kern="1200" cap="none" spc="0" normalizeH="0" baseline="3000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a:t>
            </a:r>
            <a:r>
              <a:rPr kumimoji="1" lang="zh-CN" altLang="en-US" sz="1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综合国内外权威推荐，生物制剂适用人群：</a:t>
            </a:r>
            <a:endParaRPr kumimoji="1" lang="en-US" altLang="zh-CN" sz="1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108000" marR="0" lvl="0" indent="-1080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zh-CN" altLang="en-US"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中重度斑块状银屑病患者：</a:t>
            </a:r>
            <a:r>
              <a:rPr kumimoji="1" lang="en-US" altLang="zh-CN"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PASI</a:t>
            </a:r>
            <a:r>
              <a:rPr kumimoji="1" lang="zh-CN" altLang="en-US"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 </a:t>
            </a:r>
            <a:r>
              <a:rPr kumimoji="1" lang="en-US" altLang="zh-CN"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a:t>
            </a:r>
            <a:r>
              <a:rPr kumimoji="1" lang="zh-CN" altLang="en-US"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分 或 </a:t>
            </a:r>
            <a:r>
              <a:rPr kumimoji="1" lang="en-US" altLang="zh-CN"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BSA</a:t>
            </a:r>
            <a:r>
              <a:rPr kumimoji="1" lang="zh-CN" altLang="en-US"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评分 </a:t>
            </a:r>
            <a:r>
              <a:rPr kumimoji="1" lang="en-US" altLang="zh-CN"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a:t>
            </a:r>
          </a:p>
          <a:p>
            <a:pPr marL="108000" marR="0" lvl="0" indent="-1080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zh-CN" altLang="en-US"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生活质量低的患者：</a:t>
            </a:r>
            <a:r>
              <a:rPr kumimoji="0" lang="en-US" altLang="zh-CN"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 DLQI</a:t>
            </a:r>
            <a:r>
              <a:rPr kumimoji="0" lang="zh-CN" altLang="en-US"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 </a:t>
            </a:r>
            <a:r>
              <a:rPr kumimoji="0" lang="en-US" altLang="zh-CN"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≥6</a:t>
            </a:r>
            <a:r>
              <a:rPr kumimoji="0" lang="zh-CN" altLang="en-US"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分</a:t>
            </a:r>
            <a:endParaRPr kumimoji="0" lang="en-US" altLang="zh-CN"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108000" marR="0" lvl="0" indent="-1080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zh-CN" altLang="en-US"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累及关节的患者：受累关节可表现为肿胀、疼痛、晨僵及关节活动受限等，严重者呈进行性进展。</a:t>
            </a:r>
            <a:endParaRPr kumimoji="0" lang="en-US" altLang="zh-CN"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108000" marR="0" lvl="0" indent="-1080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zh-CN" altLang="en-US"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特殊部位的患者：疾病的部位在面部、手足、指甲、生殖器的患者</a:t>
            </a:r>
            <a:endParaRPr kumimoji="0" lang="en-US" altLang="zh-CN" sz="800" b="0"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84" name="矩形 183">
            <a:extLst>
              <a:ext uri="{FF2B5EF4-FFF2-40B4-BE49-F238E27FC236}">
                <a16:creationId xmlns:a16="http://schemas.microsoft.com/office/drawing/2014/main" id="{A046F96E-C312-4962-A92D-2A4A2A4031CB}"/>
              </a:ext>
            </a:extLst>
          </p:cNvPr>
          <p:cNvSpPr/>
          <p:nvPr/>
        </p:nvSpPr>
        <p:spPr>
          <a:xfrm>
            <a:off x="149908" y="4722149"/>
            <a:ext cx="2752928" cy="201236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7" name="椭圆 96">
            <a:extLst>
              <a:ext uri="{FF2B5EF4-FFF2-40B4-BE49-F238E27FC236}">
                <a16:creationId xmlns:a16="http://schemas.microsoft.com/office/drawing/2014/main" id="{76309D80-279B-4577-912A-C8EE153A4ABF}"/>
              </a:ext>
            </a:extLst>
          </p:cNvPr>
          <p:cNvSpPr/>
          <p:nvPr/>
        </p:nvSpPr>
        <p:spPr>
          <a:xfrm>
            <a:off x="8361485" y="5316605"/>
            <a:ext cx="321276" cy="321276"/>
          </a:xfrm>
          <a:prstGeom prst="ellipse">
            <a:avLst/>
          </a:prstGeom>
          <a:solidFill>
            <a:srgbClr val="FCF2F3"/>
          </a:solidFill>
          <a:ln>
            <a:solidFill>
              <a:srgbClr val="F4CCCF">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r>
              <a:rPr kumimoji="1" lang="en-US" altLang="zh-CN" sz="1200" dirty="0">
                <a:solidFill>
                  <a:srgbClr val="A9232D"/>
                </a:solidFill>
                <a:latin typeface="Microsoft YaHei" panose="020B0503020204020204" pitchFamily="34" charset="-122"/>
                <a:ea typeface="Microsoft YaHei" panose="020B0503020204020204" pitchFamily="34" charset="-122"/>
              </a:rPr>
              <a:t>10</a:t>
            </a:r>
            <a:endParaRPr kumimoji="1" lang="zh-CN" altLang="en-US" sz="1200" dirty="0">
              <a:solidFill>
                <a:srgbClr val="A9232D"/>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177342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C93A873A-9710-4A73-8A74-2FDFA7BAC06E}"/>
              </a:ext>
            </a:extLst>
          </p:cNvPr>
          <p:cNvSpPr/>
          <p:nvPr/>
        </p:nvSpPr>
        <p:spPr>
          <a:xfrm>
            <a:off x="1257300" y="2125249"/>
            <a:ext cx="6629400" cy="3895973"/>
          </a:xfrm>
          <a:prstGeom prst="roundRect">
            <a:avLst>
              <a:gd name="adj" fmla="val 2851"/>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2" name="标题 1">
            <a:extLst>
              <a:ext uri="{FF2B5EF4-FFF2-40B4-BE49-F238E27FC236}">
                <a16:creationId xmlns:a16="http://schemas.microsoft.com/office/drawing/2014/main" id="{C82CDE8E-B1F9-8945-98EB-3CAEF292D988}"/>
              </a:ext>
            </a:extLst>
          </p:cNvPr>
          <p:cNvSpPr>
            <a:spLocks noGrp="1"/>
          </p:cNvSpPr>
          <p:nvPr>
            <p:ph type="title"/>
          </p:nvPr>
        </p:nvSpPr>
        <p:spPr/>
        <p:txBody>
          <a:bodyPr/>
          <a:lstStyle/>
          <a:p>
            <a:r>
              <a:rPr lang="zh-CN" altLang="en-US" dirty="0"/>
              <a:t>三、选择适合的治疗方案</a:t>
            </a:r>
          </a:p>
        </p:txBody>
      </p:sp>
      <p:sp>
        <p:nvSpPr>
          <p:cNvPr id="12" name="文本占位符 11">
            <a:extLst>
              <a:ext uri="{FF2B5EF4-FFF2-40B4-BE49-F238E27FC236}">
                <a16:creationId xmlns:a16="http://schemas.microsoft.com/office/drawing/2014/main" id="{E79C6FD7-CC25-439E-BAFC-CBBEA5CA487D}"/>
              </a:ext>
            </a:extLst>
          </p:cNvPr>
          <p:cNvSpPr>
            <a:spLocks noGrp="1"/>
          </p:cNvSpPr>
          <p:nvPr>
            <p:ph type="body" sz="quarter" idx="10"/>
          </p:nvPr>
        </p:nvSpPr>
        <p:spPr/>
        <p:txBody>
          <a:bodyPr/>
          <a:lstStyle/>
          <a:p>
            <a:r>
              <a:rPr lang="en-US" altLang="zh-CN" noProof="0" dirty="0">
                <a:sym typeface="Calibri" panose="020F0502020204030204" pitchFamily="34" charset="0"/>
              </a:rPr>
              <a:t>1. </a:t>
            </a:r>
            <a:r>
              <a:rPr lang="zh-CN" altLang="en-US" noProof="0" dirty="0">
                <a:sym typeface="Calibri" panose="020F0502020204030204" pitchFamily="34" charset="0"/>
              </a:rPr>
              <a:t>北京大学医药管理国际研究中心</a:t>
            </a:r>
            <a:r>
              <a:rPr lang="en-US" altLang="zh-CN" noProof="0" dirty="0">
                <a:sym typeface="Calibri" panose="020F0502020204030204" pitchFamily="34" charset="0"/>
              </a:rPr>
              <a:t>.</a:t>
            </a:r>
            <a:r>
              <a:rPr lang="zh-CN" altLang="en-US" noProof="0" dirty="0">
                <a:sym typeface="Calibri" panose="020F0502020204030204" pitchFamily="34" charset="0"/>
              </a:rPr>
              <a:t>中国银屑病疾病负担和患者生存质量调研</a:t>
            </a:r>
            <a:r>
              <a:rPr lang="en-US" altLang="zh-CN" noProof="0" dirty="0">
                <a:sym typeface="Calibri" panose="020F0502020204030204" pitchFamily="34" charset="0"/>
              </a:rPr>
              <a:t>.2018</a:t>
            </a:r>
          </a:p>
        </p:txBody>
      </p:sp>
      <p:graphicFrame>
        <p:nvGraphicFramePr>
          <p:cNvPr id="18" name="图表 17">
            <a:extLst>
              <a:ext uri="{FF2B5EF4-FFF2-40B4-BE49-F238E27FC236}">
                <a16:creationId xmlns:a16="http://schemas.microsoft.com/office/drawing/2014/main" id="{2D06F51D-1F4C-4529-9F62-03370DF507B3}"/>
              </a:ext>
            </a:extLst>
          </p:cNvPr>
          <p:cNvGraphicFramePr/>
          <p:nvPr>
            <p:extLst>
              <p:ext uri="{D42A27DB-BD31-4B8C-83A1-F6EECF244321}">
                <p14:modId xmlns:p14="http://schemas.microsoft.com/office/powerpoint/2010/main" val="247498339"/>
              </p:ext>
            </p:extLst>
          </p:nvPr>
        </p:nvGraphicFramePr>
        <p:xfrm>
          <a:off x="1736825" y="2626155"/>
          <a:ext cx="5670350" cy="3296283"/>
        </p:xfrm>
        <a:graphic>
          <a:graphicData uri="http://schemas.openxmlformats.org/drawingml/2006/chart">
            <c:chart xmlns:c="http://schemas.openxmlformats.org/drawingml/2006/chart" xmlns:r="http://schemas.openxmlformats.org/officeDocument/2006/relationships" r:id="rId2"/>
          </a:graphicData>
        </a:graphic>
      </p:graphicFrame>
      <p:sp>
        <p:nvSpPr>
          <p:cNvPr id="19" name="文本框 18">
            <a:extLst>
              <a:ext uri="{FF2B5EF4-FFF2-40B4-BE49-F238E27FC236}">
                <a16:creationId xmlns:a16="http://schemas.microsoft.com/office/drawing/2014/main" id="{E1E146E0-0518-4846-86A4-63BFD01E71F1}"/>
              </a:ext>
            </a:extLst>
          </p:cNvPr>
          <p:cNvSpPr txBox="1"/>
          <p:nvPr/>
        </p:nvSpPr>
        <p:spPr>
          <a:xfrm>
            <a:off x="3206081" y="2305743"/>
            <a:ext cx="2731838" cy="338554"/>
          </a:xfrm>
          <a:prstGeom prst="rect">
            <a:avLst/>
          </a:prstGeom>
          <a:noFill/>
        </p:spPr>
        <p:txBody>
          <a:bodyPr wrap="none" rtlCol="0">
            <a:spAutoFit/>
          </a:bodyPr>
          <a:lstStyle/>
          <a:p>
            <a:pPr algn="ctr" defTabSz="457200">
              <a:defRPr/>
            </a:pPr>
            <a:r>
              <a:rPr kumimoji="1" lang="zh-CN" altLang="en-US" sz="1600" b="1" dirty="0">
                <a:solidFill>
                  <a:prstClr val="black"/>
                </a:solidFill>
                <a:latin typeface="Microsoft YaHei" panose="020B0503020204020204" pitchFamily="34" charset="-122"/>
              </a:rPr>
              <a:t>中国患者关注治疗目标调查</a:t>
            </a:r>
            <a:r>
              <a:rPr kumimoji="1" lang="en-US" altLang="zh-CN" sz="1600" b="1" baseline="30000" dirty="0">
                <a:solidFill>
                  <a:prstClr val="black"/>
                </a:solidFill>
                <a:latin typeface="Microsoft YaHei" panose="020B0503020204020204" pitchFamily="34" charset="-122"/>
              </a:rPr>
              <a:t>1</a:t>
            </a:r>
            <a:endParaRPr kumimoji="1" lang="zh-CN" altLang="en-US" sz="1600" b="1" baseline="30000" dirty="0">
              <a:solidFill>
                <a:prstClr val="black"/>
              </a:solidFill>
              <a:latin typeface="Microsoft YaHei" panose="020B0503020204020204" pitchFamily="34" charset="-122"/>
            </a:endParaRPr>
          </a:p>
        </p:txBody>
      </p:sp>
      <p:sp>
        <p:nvSpPr>
          <p:cNvPr id="20" name="文本框 19">
            <a:extLst>
              <a:ext uri="{FF2B5EF4-FFF2-40B4-BE49-F238E27FC236}">
                <a16:creationId xmlns:a16="http://schemas.microsoft.com/office/drawing/2014/main" id="{05621972-CAF3-43CC-8642-CE236BBDE95C}"/>
              </a:ext>
            </a:extLst>
          </p:cNvPr>
          <p:cNvSpPr txBox="1"/>
          <p:nvPr/>
        </p:nvSpPr>
        <p:spPr>
          <a:xfrm>
            <a:off x="828822" y="6108959"/>
            <a:ext cx="7486356" cy="246221"/>
          </a:xfrm>
          <a:prstGeom prst="rect">
            <a:avLst/>
          </a:prstGeom>
          <a:noFill/>
        </p:spPr>
        <p:txBody>
          <a:bodyPr wrap="square" rtlCol="0">
            <a:spAutoFit/>
          </a:bodyPr>
          <a:lstStyle/>
          <a:p>
            <a:pPr algn="ctr">
              <a:defRPr/>
            </a:pPr>
            <a:r>
              <a:rPr lang="zh-CN" altLang="en-US" sz="1000" dirty="0">
                <a:solidFill>
                  <a:schemeClr val="bg2">
                    <a:lumMod val="50000"/>
                  </a:schemeClr>
                </a:solidFill>
                <a:latin typeface="Microsoft YaHei" panose="020B0503020204020204" pitchFamily="34" charset="-122"/>
                <a:cs typeface="Times New Roman" panose="02020603050405020304" pitchFamily="18" charset="0"/>
                <a:sym typeface="Calibri" panose="020F0502020204030204" pitchFamily="34" charset="0"/>
              </a:rPr>
              <a:t>中国银屑病疾病负担和患者生存质量调研</a:t>
            </a:r>
            <a:r>
              <a:rPr lang="en-US" altLang="zh-CN" sz="1000" dirty="0">
                <a:solidFill>
                  <a:schemeClr val="bg2">
                    <a:lumMod val="50000"/>
                  </a:schemeClr>
                </a:solidFill>
                <a:latin typeface="Microsoft YaHei" panose="020B0503020204020204" pitchFamily="34" charset="-122"/>
                <a:cs typeface="Times New Roman" panose="02020603050405020304" pitchFamily="18" charset="0"/>
                <a:sym typeface="Calibri" panose="020F0502020204030204" pitchFamily="34" charset="0"/>
              </a:rPr>
              <a:t>2018</a:t>
            </a:r>
            <a:r>
              <a:rPr lang="zh-CN" altLang="en-US" sz="1000" dirty="0">
                <a:solidFill>
                  <a:schemeClr val="bg2">
                    <a:lumMod val="50000"/>
                  </a:schemeClr>
                </a:solidFill>
                <a:latin typeface="Microsoft YaHei" panose="020B0503020204020204" pitchFamily="34" charset="-122"/>
                <a:cs typeface="Times New Roman" panose="02020603050405020304" pitchFamily="18" charset="0"/>
                <a:sym typeface="Calibri" panose="020F0502020204030204" pitchFamily="34" charset="0"/>
              </a:rPr>
              <a:t>，纳入中国银屑病患者</a:t>
            </a:r>
            <a:r>
              <a:rPr lang="en-US" altLang="zh-CN" sz="1000" dirty="0">
                <a:solidFill>
                  <a:schemeClr val="bg2">
                    <a:lumMod val="50000"/>
                  </a:schemeClr>
                </a:solidFill>
                <a:latin typeface="Microsoft YaHei" panose="020B0503020204020204" pitchFamily="34" charset="-122"/>
                <a:cs typeface="Times New Roman" panose="02020603050405020304" pitchFamily="18" charset="0"/>
                <a:sym typeface="Calibri" panose="020F0502020204030204" pitchFamily="34" charset="0"/>
              </a:rPr>
              <a:t>497</a:t>
            </a:r>
            <a:r>
              <a:rPr lang="zh-CN" altLang="en-US" sz="1000" dirty="0">
                <a:solidFill>
                  <a:schemeClr val="bg2">
                    <a:lumMod val="50000"/>
                  </a:schemeClr>
                </a:solidFill>
                <a:latin typeface="Microsoft YaHei" panose="020B0503020204020204" pitchFamily="34" charset="-122"/>
                <a:cs typeface="Times New Roman" panose="02020603050405020304" pitchFamily="18" charset="0"/>
                <a:sym typeface="Calibri" panose="020F0502020204030204" pitchFamily="34" charset="0"/>
              </a:rPr>
              <a:t>例，年龄</a:t>
            </a:r>
            <a:r>
              <a:rPr lang="en-US" altLang="zh-CN" sz="1000" dirty="0">
                <a:solidFill>
                  <a:schemeClr val="bg2">
                    <a:lumMod val="50000"/>
                  </a:schemeClr>
                </a:solidFill>
                <a:latin typeface="Microsoft YaHei" panose="020B0503020204020204" pitchFamily="34" charset="-122"/>
                <a:cs typeface="Times New Roman" panose="02020603050405020304" pitchFamily="18" charset="0"/>
                <a:sym typeface="Calibri" panose="020F0502020204030204" pitchFamily="34" charset="0"/>
              </a:rPr>
              <a:t>36</a:t>
            </a:r>
            <a:r>
              <a:rPr lang="zh-CN" altLang="en-US" sz="1000" dirty="0">
                <a:solidFill>
                  <a:schemeClr val="bg2">
                    <a:lumMod val="50000"/>
                  </a:schemeClr>
                </a:solidFill>
                <a:latin typeface="Microsoft YaHei" panose="020B0503020204020204" pitchFamily="34" charset="-122"/>
                <a:cs typeface="Times New Roman" panose="02020603050405020304" pitchFamily="18" charset="0"/>
                <a:sym typeface="Calibri" panose="020F0502020204030204" pitchFamily="34" charset="0"/>
              </a:rPr>
              <a:t>（</a:t>
            </a:r>
            <a:r>
              <a:rPr lang="en-US" altLang="zh-CN" sz="1000" dirty="0">
                <a:solidFill>
                  <a:schemeClr val="bg2">
                    <a:lumMod val="50000"/>
                  </a:schemeClr>
                </a:solidFill>
                <a:latin typeface="Microsoft YaHei" panose="020B0503020204020204" pitchFamily="34" charset="-122"/>
                <a:cs typeface="Times New Roman" panose="02020603050405020304" pitchFamily="18" charset="0"/>
                <a:sym typeface="Calibri" panose="020F0502020204030204" pitchFamily="34" charset="0"/>
              </a:rPr>
              <a:t>18-69</a:t>
            </a:r>
            <a:r>
              <a:rPr lang="zh-CN" altLang="en-US" sz="1000" dirty="0">
                <a:solidFill>
                  <a:schemeClr val="bg2">
                    <a:lumMod val="50000"/>
                  </a:schemeClr>
                </a:solidFill>
                <a:latin typeface="Microsoft YaHei" panose="020B0503020204020204" pitchFamily="34" charset="-122"/>
                <a:cs typeface="Times New Roman" panose="02020603050405020304" pitchFamily="18" charset="0"/>
                <a:sym typeface="Calibri" panose="020F0502020204030204" pitchFamily="34" charset="0"/>
              </a:rPr>
              <a:t>）岁，采用患者自行填写的形式</a:t>
            </a:r>
            <a:endParaRPr lang="en-US" altLang="zh-CN" sz="1000" dirty="0">
              <a:solidFill>
                <a:schemeClr val="bg2">
                  <a:lumMod val="50000"/>
                </a:schemeClr>
              </a:solidFill>
              <a:latin typeface="Microsoft YaHei" panose="020B0503020204020204" pitchFamily="34" charset="-122"/>
              <a:cs typeface="Times New Roman" panose="02020603050405020304" pitchFamily="18" charset="0"/>
              <a:sym typeface="Calibri" panose="020F0502020204030204" pitchFamily="34" charset="0"/>
            </a:endParaRPr>
          </a:p>
        </p:txBody>
      </p:sp>
      <p:sp>
        <p:nvSpPr>
          <p:cNvPr id="3" name="内容占位符 2">
            <a:extLst>
              <a:ext uri="{FF2B5EF4-FFF2-40B4-BE49-F238E27FC236}">
                <a16:creationId xmlns:a16="http://schemas.microsoft.com/office/drawing/2014/main" id="{5713421B-114A-475A-8F38-D7073EA37E65}"/>
              </a:ext>
            </a:extLst>
          </p:cNvPr>
          <p:cNvSpPr txBox="1">
            <a:spLocks/>
          </p:cNvSpPr>
          <p:nvPr/>
        </p:nvSpPr>
        <p:spPr>
          <a:xfrm>
            <a:off x="655721" y="1350187"/>
            <a:ext cx="7886700" cy="6676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sz="1800" b="1" i="0" u="none" strike="noStrike" kern="1200" cap="none" spc="0" normalizeH="0" baseline="0" noProof="0" dirty="0">
                <a:ln>
                  <a:noFill/>
                </a:ln>
                <a:solidFill>
                  <a:sysClr val="windowText" lastClr="000000"/>
                </a:solidFill>
                <a:effectLst/>
                <a:uLnTx/>
                <a:uFillTx/>
                <a:latin typeface="+mn-lt"/>
                <a:ea typeface="+mn-ea"/>
                <a:cs typeface="+mn-cs"/>
              </a:rPr>
              <a:t>1. </a:t>
            </a:r>
            <a:r>
              <a:rPr kumimoji="1" lang="zh-CN" altLang="en-US" sz="1800" b="1" i="0" u="none" strike="noStrike" kern="1200" cap="none" spc="0" normalizeH="0" baseline="0" noProof="0" dirty="0">
                <a:ln>
                  <a:noFill/>
                </a:ln>
                <a:solidFill>
                  <a:sysClr val="windowText" lastClr="000000"/>
                </a:solidFill>
                <a:effectLst/>
                <a:uLnTx/>
                <a:uFillTx/>
                <a:latin typeface="+mn-lt"/>
                <a:ea typeface="+mn-ea"/>
                <a:cs typeface="+mn-cs"/>
              </a:rPr>
              <a:t>根据患者的治疗需求选择适合的治疗方案</a:t>
            </a:r>
          </a:p>
          <a:p>
            <a:pPr marL="468000" marR="0" lvl="0" indent="-216000" algn="l" defTabSz="914400" rtl="0" eaLnBrk="1" fontAlgn="auto" latinLnBrk="0" hangingPunct="1">
              <a:lnSpc>
                <a:spcPct val="125000"/>
              </a:lnSpc>
              <a:spcBef>
                <a:spcPts val="600"/>
              </a:spcBef>
              <a:spcAft>
                <a:spcPts val="0"/>
              </a:spcAft>
              <a:buClrTx/>
              <a:buSzTx/>
              <a:tabLst/>
              <a:defRPr/>
            </a:pPr>
            <a:r>
              <a:rPr kumimoji="1" lang="zh-CN" altLang="en-US" b="0" i="0" u="none" strike="noStrike" kern="1200" cap="none" spc="0" normalizeH="0" baseline="0" noProof="0" dirty="0">
                <a:ln>
                  <a:noFill/>
                </a:ln>
                <a:solidFill>
                  <a:sysClr val="windowText" lastClr="000000"/>
                </a:solidFill>
                <a:effectLst/>
                <a:uLnTx/>
                <a:uFillTx/>
                <a:latin typeface="+mn-lt"/>
                <a:ea typeface="+mn-ea"/>
                <a:cs typeface="+mn-cs"/>
              </a:rPr>
              <a:t>快速清除皮损是中国患者的最大治疗需求，快速起效的药物更适合中国患者</a:t>
            </a:r>
          </a:p>
        </p:txBody>
      </p:sp>
    </p:spTree>
    <p:extLst>
      <p:ext uri="{BB962C8B-B14F-4D97-AF65-F5344CB8AC3E}">
        <p14:creationId xmlns:p14="http://schemas.microsoft.com/office/powerpoint/2010/main" val="34353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2D0F45-1ABE-2540-9773-66B721AAD1A4}"/>
              </a:ext>
            </a:extLst>
          </p:cNvPr>
          <p:cNvSpPr>
            <a:spLocks noGrp="1"/>
          </p:cNvSpPr>
          <p:nvPr>
            <p:ph type="title"/>
          </p:nvPr>
        </p:nvSpPr>
        <p:spPr/>
        <p:txBody>
          <a:bodyPr/>
          <a:lstStyle/>
          <a:p>
            <a:r>
              <a:rPr lang="zh-CN" altLang="en-US" dirty="0"/>
              <a:t>三、选择适合的治疗方案</a:t>
            </a:r>
          </a:p>
        </p:txBody>
      </p:sp>
      <p:sp>
        <p:nvSpPr>
          <p:cNvPr id="12" name="文本占位符 11">
            <a:extLst>
              <a:ext uri="{FF2B5EF4-FFF2-40B4-BE49-F238E27FC236}">
                <a16:creationId xmlns:a16="http://schemas.microsoft.com/office/drawing/2014/main" id="{896A69DC-ECC0-43CD-9572-2FF485F91F18}"/>
              </a:ext>
            </a:extLst>
          </p:cNvPr>
          <p:cNvSpPr>
            <a:spLocks noGrp="1"/>
          </p:cNvSpPr>
          <p:nvPr>
            <p:ph type="body" sz="quarter" idx="10"/>
          </p:nvPr>
        </p:nvSpPr>
        <p:spPr/>
        <p:txBody>
          <a:bodyPr/>
          <a:lstStyle/>
          <a:p>
            <a:pPr lvl="0"/>
            <a:r>
              <a:rPr lang="en-US" altLang="zh-CN" noProof="0" dirty="0"/>
              <a:t>1.</a:t>
            </a:r>
            <a:r>
              <a:rPr lang="zh-CN" altLang="en-US" noProof="0" dirty="0"/>
              <a:t>中国银屑病诊疗指南（</a:t>
            </a:r>
            <a:r>
              <a:rPr lang="en-US" altLang="zh-CN" noProof="0" dirty="0"/>
              <a:t>2018</a:t>
            </a:r>
            <a:r>
              <a:rPr lang="zh-CN" altLang="en-US" noProof="0" dirty="0"/>
              <a:t>完整版）</a:t>
            </a:r>
            <a:endParaRPr lang="en-US" altLang="zh-CN" noProof="0" dirty="0"/>
          </a:p>
          <a:p>
            <a:r>
              <a:rPr lang="en-US" altLang="zh-CN" dirty="0"/>
              <a:t>2.</a:t>
            </a:r>
            <a:r>
              <a:rPr lang="zh-CN" altLang="en-US" dirty="0"/>
              <a:t>中华医学会皮肤性病学分会</a:t>
            </a:r>
            <a:r>
              <a:rPr lang="en-US" altLang="zh-CN" dirty="0"/>
              <a:t>.中国银屑病生物治疗专家共识（2019）</a:t>
            </a:r>
          </a:p>
        </p:txBody>
      </p:sp>
      <p:sp>
        <p:nvSpPr>
          <p:cNvPr id="6" name="内容占位符 2">
            <a:extLst>
              <a:ext uri="{FF2B5EF4-FFF2-40B4-BE49-F238E27FC236}">
                <a16:creationId xmlns:a16="http://schemas.microsoft.com/office/drawing/2014/main" id="{ABFDA03A-CFD1-E946-B160-B24E67ADA45F}"/>
              </a:ext>
            </a:extLst>
          </p:cNvPr>
          <p:cNvSpPr txBox="1">
            <a:spLocks/>
          </p:cNvSpPr>
          <p:nvPr/>
        </p:nvSpPr>
        <p:spPr>
          <a:xfrm>
            <a:off x="576513" y="4347983"/>
            <a:ext cx="7886700" cy="1865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kumimoji="1" lang="en-US" altLang="zh-CN" dirty="0"/>
          </a:p>
        </p:txBody>
      </p:sp>
      <p:graphicFrame>
        <p:nvGraphicFramePr>
          <p:cNvPr id="17" name="内容占位符 4">
            <a:extLst>
              <a:ext uri="{FF2B5EF4-FFF2-40B4-BE49-F238E27FC236}">
                <a16:creationId xmlns:a16="http://schemas.microsoft.com/office/drawing/2014/main" id="{8D120704-B124-47E8-83B4-CBC96F036BC2}"/>
              </a:ext>
            </a:extLst>
          </p:cNvPr>
          <p:cNvGraphicFramePr>
            <a:graphicFrameLocks/>
          </p:cNvGraphicFramePr>
          <p:nvPr>
            <p:extLst>
              <p:ext uri="{D42A27DB-BD31-4B8C-83A1-F6EECF244321}">
                <p14:modId xmlns:p14="http://schemas.microsoft.com/office/powerpoint/2010/main" val="1810367381"/>
              </p:ext>
            </p:extLst>
          </p:nvPr>
        </p:nvGraphicFramePr>
        <p:xfrm>
          <a:off x="830837" y="3894555"/>
          <a:ext cx="7482327" cy="2319075"/>
        </p:xfrm>
        <a:graphic>
          <a:graphicData uri="http://schemas.openxmlformats.org/drawingml/2006/table">
            <a:tbl>
              <a:tblPr firstRow="1"/>
              <a:tblGrid>
                <a:gridCol w="2160000">
                  <a:extLst>
                    <a:ext uri="{9D8B030D-6E8A-4147-A177-3AD203B41FA5}">
                      <a16:colId xmlns:a16="http://schemas.microsoft.com/office/drawing/2014/main" val="2394636443"/>
                    </a:ext>
                  </a:extLst>
                </a:gridCol>
                <a:gridCol w="2160000">
                  <a:extLst>
                    <a:ext uri="{9D8B030D-6E8A-4147-A177-3AD203B41FA5}">
                      <a16:colId xmlns:a16="http://schemas.microsoft.com/office/drawing/2014/main" val="3763672263"/>
                    </a:ext>
                  </a:extLst>
                </a:gridCol>
                <a:gridCol w="3162327">
                  <a:extLst>
                    <a:ext uri="{9D8B030D-6E8A-4147-A177-3AD203B41FA5}">
                      <a16:colId xmlns:a16="http://schemas.microsoft.com/office/drawing/2014/main" val="4045767660"/>
                    </a:ext>
                  </a:extLst>
                </a:gridCol>
              </a:tblGrid>
              <a:tr h="504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CN" altLang="en-US" sz="1600" dirty="0">
                          <a:solidFill>
                            <a:schemeClr val="bg1"/>
                          </a:solidFill>
                          <a:latin typeface="Microsoft YaHei" panose="020B0503020204020204" pitchFamily="34" charset="-122"/>
                          <a:ea typeface="Microsoft YaHei" panose="020B0503020204020204" pitchFamily="34" charset="-122"/>
                        </a:rPr>
                        <a:t>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232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CN" altLang="en-US" sz="1600" dirty="0">
                          <a:solidFill>
                            <a:schemeClr val="bg1"/>
                          </a:solidFill>
                          <a:latin typeface="Microsoft YaHei" panose="020B0503020204020204" pitchFamily="34" charset="-122"/>
                          <a:ea typeface="Microsoft YaHei" panose="020B0503020204020204" pitchFamily="34" charset="-122"/>
                        </a:rPr>
                        <a:t>中度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232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CN" altLang="en-US" sz="1600" dirty="0">
                          <a:solidFill>
                            <a:schemeClr val="bg1"/>
                          </a:solidFill>
                          <a:latin typeface="Microsoft YaHei" panose="020B0503020204020204" pitchFamily="34" charset="-122"/>
                          <a:ea typeface="Microsoft YaHei" panose="020B0503020204020204" pitchFamily="34" charset="-122"/>
                        </a:rPr>
                        <a:t>重度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232D"/>
                    </a:solidFill>
                  </a:tcPr>
                </a:tc>
                <a:extLst>
                  <a:ext uri="{0D108BD9-81ED-4DB2-BD59-A6C34878D82A}">
                    <a16:rowId xmlns:a16="http://schemas.microsoft.com/office/drawing/2014/main" val="4106931009"/>
                  </a:ext>
                </a:extLst>
              </a:tr>
              <a:tr h="3890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kern="1200" dirty="0">
                          <a:solidFill>
                            <a:schemeClr val="tx1"/>
                          </a:solidFill>
                          <a:effectLst/>
                          <a:latin typeface="+mn-lt"/>
                          <a:ea typeface="+mn-ea"/>
                          <a:cs typeface="+mn-cs"/>
                        </a:rPr>
                        <a:t>PASI</a:t>
                      </a:r>
                      <a:r>
                        <a:rPr lang="zh-CN" altLang="en" sz="1600" kern="1200" dirty="0">
                          <a:solidFill>
                            <a:schemeClr val="tx1"/>
                          </a:solidFill>
                          <a:effectLst/>
                          <a:latin typeface="+mn-lt"/>
                          <a:ea typeface="+mn-ea"/>
                          <a:cs typeface="+mn-cs"/>
                        </a:rPr>
                        <a:t>＜</a:t>
                      </a:r>
                      <a:r>
                        <a:rPr lang="en-US" altLang="zh-CN" sz="1600" kern="1200" dirty="0">
                          <a:solidFill>
                            <a:schemeClr val="tx1"/>
                          </a:solidFill>
                          <a:effectLst/>
                          <a:latin typeface="+mn-lt"/>
                          <a:ea typeface="+mn-ea"/>
                          <a:cs typeface="+mn-cs"/>
                        </a:rPr>
                        <a:t>3</a:t>
                      </a:r>
                      <a:endParaRPr lang="en" altLang="zh-CN" sz="1600" kern="1200" dirty="0">
                        <a:solidFill>
                          <a:schemeClr val="tx1"/>
                        </a:solidFill>
                        <a:effectLst/>
                        <a:latin typeface="+mn-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kern="1200" dirty="0">
                          <a:solidFill>
                            <a:schemeClr val="tx1"/>
                          </a:solidFill>
                          <a:effectLst/>
                          <a:latin typeface="+mn-lt"/>
                          <a:ea typeface="+mn-ea"/>
                          <a:cs typeface="+mn-cs"/>
                        </a:rPr>
                        <a:t>PASI</a:t>
                      </a:r>
                      <a:r>
                        <a:rPr lang="zh-CN" altLang="en-US" sz="1600" kern="1200" dirty="0">
                          <a:solidFill>
                            <a:schemeClr val="tx1"/>
                          </a:solidFill>
                          <a:effectLst/>
                          <a:latin typeface="+mn-lt"/>
                          <a:ea typeface="+mn-ea"/>
                          <a:cs typeface="+mn-cs"/>
                        </a:rPr>
                        <a:t> </a:t>
                      </a:r>
                      <a:r>
                        <a:rPr lang="en-US" altLang="zh-CN" sz="1600" kern="1200" dirty="0">
                          <a:solidFill>
                            <a:schemeClr val="tx1"/>
                          </a:solidFill>
                          <a:effectLst/>
                          <a:latin typeface="+mn-lt"/>
                          <a:ea typeface="+mn-ea"/>
                          <a:cs typeface="+mn-cs"/>
                        </a:rPr>
                        <a:t>≥</a:t>
                      </a:r>
                      <a:r>
                        <a:rPr lang="en" altLang="zh-CN" sz="1600" kern="1200" dirty="0">
                          <a:solidFill>
                            <a:schemeClr val="tx1"/>
                          </a:solidFill>
                          <a:effectLst/>
                          <a:latin typeface="+mn-lt"/>
                          <a:ea typeface="+mn-ea"/>
                          <a:cs typeface="+mn-cs"/>
                        </a:rPr>
                        <a:t>3</a:t>
                      </a:r>
                      <a:r>
                        <a:rPr lang="en-US" altLang="zh-CN" sz="1600" kern="1200" dirty="0">
                          <a:solidFill>
                            <a:schemeClr val="tx1"/>
                          </a:solidFill>
                          <a:effectLst/>
                          <a:latin typeface="+mn-lt"/>
                          <a:ea typeface="+mn-ea"/>
                          <a:cs typeface="+mn-cs"/>
                        </a:rPr>
                        <a:t>~</a:t>
                      </a:r>
                      <a:r>
                        <a:rPr lang="zh-CN" altLang="en-US" sz="1600" kern="1200" dirty="0">
                          <a:solidFill>
                            <a:schemeClr val="tx1"/>
                          </a:solidFill>
                          <a:effectLst/>
                          <a:latin typeface="+mn-lt"/>
                          <a:ea typeface="+mn-ea"/>
                          <a:cs typeface="+mn-cs"/>
                        </a:rPr>
                        <a:t>＜</a:t>
                      </a:r>
                      <a:r>
                        <a:rPr lang="en-US" altLang="zh-CN" sz="1600" kern="1200" dirty="0">
                          <a:solidFill>
                            <a:schemeClr val="tx1"/>
                          </a:solidFill>
                          <a:effectLst/>
                          <a:latin typeface="+mn-lt"/>
                          <a:ea typeface="+mn-ea"/>
                          <a:cs typeface="+mn-cs"/>
                        </a:rPr>
                        <a:t>10</a:t>
                      </a:r>
                      <a:r>
                        <a:rPr lang="en" altLang="zh-CN" sz="1600" kern="1200" dirty="0">
                          <a:solidFill>
                            <a:schemeClr val="tx1"/>
                          </a:solidFill>
                          <a:effectLst/>
                          <a:latin typeface="+mn-lt"/>
                          <a:ea typeface="+mn-ea"/>
                          <a:cs typeface="+mn-cs"/>
                        </a:rPr>
                        <a:t> </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kern="1200" dirty="0">
                          <a:solidFill>
                            <a:schemeClr val="tx1"/>
                          </a:solidFill>
                          <a:effectLst/>
                          <a:latin typeface="+mn-lt"/>
                          <a:ea typeface="+mn-ea"/>
                          <a:cs typeface="+mn-cs"/>
                        </a:rPr>
                        <a:t>PASI</a:t>
                      </a:r>
                      <a:r>
                        <a:rPr lang="en-US" altLang="zh-CN" sz="1600" kern="1200" dirty="0">
                          <a:solidFill>
                            <a:schemeClr val="tx1"/>
                          </a:solidFill>
                          <a:effectLst/>
                          <a:latin typeface="+mn-lt"/>
                          <a:ea typeface="+mn-ea"/>
                          <a:cs typeface="+mn-cs"/>
                        </a:rPr>
                        <a:t>≥10</a:t>
                      </a:r>
                      <a:endParaRPr lang="en" altLang="zh-CN" sz="1600" kern="1200" dirty="0">
                        <a:solidFill>
                          <a:schemeClr val="tx1"/>
                        </a:solidFill>
                        <a:effectLst/>
                        <a:latin typeface="+mn-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89654262"/>
                  </a:ext>
                </a:extLst>
              </a:tr>
              <a:tr h="3890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effectLst/>
                          <a:latin typeface="+mn-lt"/>
                          <a:ea typeface="+mn-ea"/>
                          <a:cs typeface="+mn-cs"/>
                        </a:rPr>
                        <a:t>BSA</a:t>
                      </a:r>
                      <a:r>
                        <a:rPr lang="zh-CN" altLang="en-US" sz="1600" kern="1200" dirty="0">
                          <a:solidFill>
                            <a:schemeClr val="tx1"/>
                          </a:solidFill>
                          <a:effectLst/>
                          <a:latin typeface="+mn-lt"/>
                          <a:ea typeface="+mn-ea"/>
                          <a:cs typeface="+mn-cs"/>
                        </a:rPr>
                        <a:t>＜</a:t>
                      </a:r>
                      <a:r>
                        <a:rPr lang="en-US" altLang="zh-CN" sz="1600" kern="1200" dirty="0">
                          <a:solidFill>
                            <a:schemeClr val="tx1"/>
                          </a:solidFill>
                          <a:effectLst/>
                          <a:latin typeface="+mn-lt"/>
                          <a:ea typeface="+mn-ea"/>
                          <a:cs typeface="+mn-cs"/>
                        </a:rPr>
                        <a:t>3%</a:t>
                      </a:r>
                      <a:endParaRPr lang="en" altLang="zh-CN" sz="1600" kern="1200" dirty="0">
                        <a:solidFill>
                          <a:schemeClr val="tx1"/>
                        </a:solidFill>
                        <a:effectLst/>
                        <a:latin typeface="+mn-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kern="1200" dirty="0">
                          <a:solidFill>
                            <a:schemeClr val="tx1"/>
                          </a:solidFill>
                          <a:effectLst/>
                          <a:latin typeface="+mn-lt"/>
                          <a:ea typeface="+mn-ea"/>
                          <a:cs typeface="+mn-cs"/>
                        </a:rPr>
                        <a:t>BSA</a:t>
                      </a:r>
                      <a:r>
                        <a:rPr lang="zh-CN" altLang="en-US" sz="1600" kern="1200" dirty="0">
                          <a:solidFill>
                            <a:schemeClr val="tx1"/>
                          </a:solidFill>
                          <a:effectLst/>
                          <a:latin typeface="+mn-lt"/>
                          <a:ea typeface="+mn-ea"/>
                          <a:cs typeface="+mn-cs"/>
                        </a:rPr>
                        <a:t> </a:t>
                      </a:r>
                      <a:r>
                        <a:rPr lang="en-US" altLang="zh-CN" sz="1600" kern="1200" dirty="0">
                          <a:solidFill>
                            <a:schemeClr val="tx1"/>
                          </a:solidFill>
                          <a:effectLst/>
                          <a:latin typeface="+mn-lt"/>
                          <a:ea typeface="+mn-ea"/>
                          <a:cs typeface="+mn-cs"/>
                        </a:rPr>
                        <a:t>≥</a:t>
                      </a:r>
                      <a:r>
                        <a:rPr lang="en" altLang="zh-CN" sz="1600" kern="1200" dirty="0">
                          <a:solidFill>
                            <a:schemeClr val="tx1"/>
                          </a:solidFill>
                          <a:effectLst/>
                          <a:latin typeface="+mn-lt"/>
                          <a:ea typeface="+mn-ea"/>
                          <a:cs typeface="+mn-cs"/>
                        </a:rPr>
                        <a:t>3%</a:t>
                      </a:r>
                      <a:r>
                        <a:rPr lang="en-US" altLang="zh-CN" sz="1600" kern="1200" dirty="0">
                          <a:solidFill>
                            <a:schemeClr val="tx1"/>
                          </a:solidFill>
                          <a:effectLst/>
                          <a:latin typeface="+mn-lt"/>
                          <a:ea typeface="+mn-ea"/>
                          <a:cs typeface="+mn-cs"/>
                        </a:rPr>
                        <a:t>~</a:t>
                      </a:r>
                      <a:r>
                        <a:rPr lang="zh-CN" altLang="en-US" sz="1600" kern="1200" dirty="0">
                          <a:solidFill>
                            <a:schemeClr val="tx1"/>
                          </a:solidFill>
                          <a:effectLst/>
                          <a:latin typeface="+mn-lt"/>
                          <a:ea typeface="+mn-ea"/>
                          <a:cs typeface="+mn-cs"/>
                        </a:rPr>
                        <a:t>＜</a:t>
                      </a:r>
                      <a:r>
                        <a:rPr lang="en-US" altLang="zh-CN" sz="1600" kern="1200" dirty="0">
                          <a:solidFill>
                            <a:schemeClr val="tx1"/>
                          </a:solidFill>
                          <a:effectLst/>
                          <a:latin typeface="+mn-lt"/>
                          <a:ea typeface="+mn-ea"/>
                          <a:cs typeface="+mn-cs"/>
                        </a:rPr>
                        <a:t>10%</a:t>
                      </a:r>
                      <a:endParaRPr lang="en" altLang="zh-CN" sz="1600" kern="1200" dirty="0">
                        <a:solidFill>
                          <a:schemeClr val="tx1"/>
                        </a:solidFill>
                        <a:effectLst/>
                        <a:latin typeface="+mn-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kern="1200" dirty="0">
                          <a:solidFill>
                            <a:schemeClr val="tx1"/>
                          </a:solidFill>
                          <a:effectLst/>
                          <a:latin typeface="+mn-lt"/>
                          <a:ea typeface="+mn-ea"/>
                          <a:cs typeface="+mn-cs"/>
                        </a:rPr>
                        <a:t>BSA</a:t>
                      </a:r>
                      <a:r>
                        <a:rPr lang="en-US" altLang="zh-CN" sz="1600" kern="1200" dirty="0">
                          <a:solidFill>
                            <a:schemeClr val="tx1"/>
                          </a:solidFill>
                          <a:effectLst/>
                          <a:latin typeface="+mn-lt"/>
                          <a:ea typeface="+mn-ea"/>
                          <a:cs typeface="+mn-cs"/>
                        </a:rPr>
                        <a:t>≥10</a:t>
                      </a:r>
                      <a:r>
                        <a:rPr lang="en" altLang="zh-CN" sz="1600" kern="1200" dirty="0">
                          <a:solidFill>
                            <a:schemeClr val="tx1"/>
                          </a:solidFill>
                          <a:effectLst/>
                          <a:latin typeface="+mn-lt"/>
                          <a:ea typeface="+mn-ea"/>
                          <a:cs typeface="+mn-cs"/>
                        </a:rPr>
                        <a:t>% </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3748348911"/>
                  </a:ext>
                </a:extLst>
              </a:tr>
              <a:tr h="3890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effectLst/>
                          <a:latin typeface="+mn-lt"/>
                          <a:ea typeface="+mn-ea"/>
                          <a:cs typeface="+mn-cs"/>
                        </a:rPr>
                        <a:t>DLQI</a:t>
                      </a:r>
                      <a:r>
                        <a:rPr lang="zh-CN" altLang="en-US" sz="1600" kern="1200" dirty="0">
                          <a:solidFill>
                            <a:schemeClr val="tx1"/>
                          </a:solidFill>
                          <a:effectLst/>
                          <a:latin typeface="+mn-lt"/>
                          <a:ea typeface="+mn-ea"/>
                          <a:cs typeface="+mn-cs"/>
                        </a:rPr>
                        <a:t>＜</a:t>
                      </a:r>
                      <a:r>
                        <a:rPr lang="en-US" altLang="zh-CN" sz="1600" kern="1200" dirty="0">
                          <a:solidFill>
                            <a:schemeClr val="tx1"/>
                          </a:solidFill>
                          <a:effectLst/>
                          <a:latin typeface="+mn-lt"/>
                          <a:ea typeface="+mn-ea"/>
                          <a:cs typeface="+mn-cs"/>
                        </a:rPr>
                        <a:t>6</a:t>
                      </a:r>
                      <a:endParaRPr lang="en" altLang="zh-CN" sz="1600" kern="1200" dirty="0">
                        <a:solidFill>
                          <a:schemeClr val="tx1"/>
                        </a:solidFill>
                        <a:effectLst/>
                        <a:latin typeface="+mn-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kern="1200" dirty="0">
                          <a:solidFill>
                            <a:schemeClr val="tx1"/>
                          </a:solidFill>
                          <a:effectLst/>
                          <a:latin typeface="+mn-lt"/>
                          <a:ea typeface="+mn-ea"/>
                          <a:cs typeface="+mn-cs"/>
                        </a:rPr>
                        <a:t>DLQI</a:t>
                      </a:r>
                      <a:r>
                        <a:rPr lang="zh-CN" altLang="en-US" sz="1600" kern="1200" dirty="0">
                          <a:solidFill>
                            <a:schemeClr val="tx1"/>
                          </a:solidFill>
                          <a:effectLst/>
                          <a:latin typeface="+mn-lt"/>
                          <a:ea typeface="+mn-ea"/>
                          <a:cs typeface="+mn-cs"/>
                        </a:rPr>
                        <a:t> </a:t>
                      </a:r>
                      <a:r>
                        <a:rPr lang="en-US" altLang="zh-CN" sz="1600" kern="1200" dirty="0">
                          <a:solidFill>
                            <a:schemeClr val="tx1"/>
                          </a:solidFill>
                          <a:effectLst/>
                          <a:latin typeface="+mn-lt"/>
                          <a:ea typeface="+mn-ea"/>
                          <a:cs typeface="+mn-cs"/>
                        </a:rPr>
                        <a:t>≥</a:t>
                      </a:r>
                      <a:r>
                        <a:rPr lang="en" altLang="zh-CN" sz="1600" kern="1200" dirty="0">
                          <a:solidFill>
                            <a:schemeClr val="tx1"/>
                          </a:solidFill>
                          <a:effectLst/>
                          <a:latin typeface="+mn-lt"/>
                          <a:ea typeface="+mn-ea"/>
                          <a:cs typeface="+mn-cs"/>
                        </a:rPr>
                        <a:t>6</a:t>
                      </a:r>
                      <a:r>
                        <a:rPr lang="en-US" altLang="zh-CN" sz="1600" kern="1200" dirty="0">
                          <a:solidFill>
                            <a:schemeClr val="tx1"/>
                          </a:solidFill>
                          <a:effectLst/>
                          <a:latin typeface="+mn-lt"/>
                          <a:ea typeface="+mn-ea"/>
                          <a:cs typeface="+mn-cs"/>
                        </a:rPr>
                        <a:t>~10</a:t>
                      </a:r>
                      <a:endParaRPr lang="en" altLang="zh-CN" sz="1600" kern="1200" dirty="0">
                        <a:solidFill>
                          <a:schemeClr val="tx1"/>
                        </a:solidFill>
                        <a:effectLst/>
                        <a:latin typeface="+mn-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kern="1200" dirty="0">
                          <a:solidFill>
                            <a:schemeClr val="tx1"/>
                          </a:solidFill>
                          <a:effectLst/>
                          <a:latin typeface="+mn-lt"/>
                          <a:ea typeface="+mn-ea"/>
                          <a:cs typeface="+mn-cs"/>
                        </a:rPr>
                        <a:t>DLQI</a:t>
                      </a:r>
                      <a:r>
                        <a:rPr lang="en-US" altLang="zh-CN" sz="1600" kern="1200" dirty="0">
                          <a:solidFill>
                            <a:schemeClr val="tx1"/>
                          </a:solidFill>
                          <a:effectLst/>
                          <a:latin typeface="+mn-lt"/>
                          <a:ea typeface="+mn-ea"/>
                          <a:cs typeface="+mn-cs"/>
                        </a:rPr>
                        <a:t>≥10</a:t>
                      </a:r>
                      <a:endParaRPr lang="en" altLang="zh-CN" sz="1600" kern="1200" dirty="0">
                        <a:solidFill>
                          <a:schemeClr val="tx1"/>
                        </a:solidFill>
                        <a:effectLst/>
                        <a:latin typeface="+mn-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676524660"/>
                  </a:ext>
                </a:extLst>
              </a:tr>
              <a:tr h="648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 altLang="zh-CN" sz="1600" dirty="0">
                        <a:solidFill>
                          <a:schemeClr val="tx1"/>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 altLang="zh-CN" sz="1600" dirty="0">
                        <a:solidFill>
                          <a:schemeClr val="tx1"/>
                        </a:solidFil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80000" marR="0" lvl="0" indent="-1800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zh-CN" altLang="en-US" sz="1200" kern="1200" dirty="0">
                          <a:solidFill>
                            <a:schemeClr val="dk1"/>
                          </a:solidFill>
                          <a:effectLst/>
                          <a:latin typeface="Microsoft YaHei" panose="020B0503020204020204" pitchFamily="34" charset="-122"/>
                          <a:ea typeface="Microsoft YaHei" panose="020B0503020204020204" pitchFamily="34" charset="-122"/>
                          <a:cs typeface="+mn-cs"/>
                        </a:rPr>
                        <a:t>特殊部位</a:t>
                      </a:r>
                      <a:r>
                        <a:rPr lang="en-US" altLang="zh-CN" sz="1200" kern="1200" dirty="0">
                          <a:solidFill>
                            <a:schemeClr val="dk1"/>
                          </a:solidFill>
                          <a:effectLst/>
                          <a:latin typeface="Microsoft YaHei" panose="020B0503020204020204" pitchFamily="34" charset="-122"/>
                          <a:ea typeface="Microsoft YaHei" panose="020B0503020204020204" pitchFamily="34" charset="-122"/>
                          <a:cs typeface="+mn-cs"/>
                        </a:rPr>
                        <a:t>(</a:t>
                      </a:r>
                      <a:r>
                        <a:rPr lang="zh-CN" altLang="en-US" sz="1200" kern="1200" dirty="0">
                          <a:solidFill>
                            <a:schemeClr val="dk1"/>
                          </a:solidFill>
                          <a:effectLst/>
                          <a:latin typeface="Microsoft YaHei" panose="020B0503020204020204" pitchFamily="34" charset="-122"/>
                          <a:ea typeface="Microsoft YaHei" panose="020B0503020204020204" pitchFamily="34" charset="-122"/>
                          <a:cs typeface="+mn-cs"/>
                        </a:rPr>
                        <a:t>如面部、手足、指甲、生殖器</a:t>
                      </a:r>
                      <a:r>
                        <a:rPr lang="en-US" altLang="zh-CN" sz="1200" kern="1200" dirty="0">
                          <a:solidFill>
                            <a:schemeClr val="dk1"/>
                          </a:solidFill>
                          <a:effectLst/>
                          <a:latin typeface="Microsoft YaHei" panose="020B0503020204020204" pitchFamily="34" charset="-122"/>
                          <a:ea typeface="Microsoft YaHei" panose="020B0503020204020204" pitchFamily="34" charset="-122"/>
                          <a:cs typeface="+mn-cs"/>
                        </a:rPr>
                        <a:t>) </a:t>
                      </a:r>
                    </a:p>
                    <a:p>
                      <a:pPr marL="180000" marR="0" lvl="0" indent="-1800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zh-CN" altLang="en-US" sz="1200" kern="1200" dirty="0">
                          <a:solidFill>
                            <a:schemeClr val="dk1"/>
                          </a:solidFill>
                          <a:effectLst/>
                          <a:latin typeface="Microsoft YaHei" panose="020B0503020204020204" pitchFamily="34" charset="-122"/>
                          <a:ea typeface="Microsoft YaHei" panose="020B0503020204020204" pitchFamily="34" charset="-122"/>
                          <a:cs typeface="+mn-cs"/>
                        </a:rPr>
                        <a:t>关节病</a:t>
                      </a:r>
                      <a:r>
                        <a:rPr lang="en-US" altLang="zh-CN" sz="1200" kern="1200" dirty="0">
                          <a:solidFill>
                            <a:schemeClr val="dk1"/>
                          </a:solidFill>
                          <a:effectLst/>
                          <a:latin typeface="Microsoft YaHei" panose="020B0503020204020204" pitchFamily="34" charset="-122"/>
                          <a:ea typeface="Microsoft YaHei" panose="020B0503020204020204" pitchFamily="34" charset="-122"/>
                          <a:cs typeface="+mn-cs"/>
                        </a:rPr>
                        <a:t>/</a:t>
                      </a:r>
                      <a:r>
                        <a:rPr lang="zh-CN" altLang="en-US" sz="1200" kern="1200" dirty="0">
                          <a:solidFill>
                            <a:schemeClr val="dk1"/>
                          </a:solidFill>
                          <a:effectLst/>
                          <a:latin typeface="Microsoft YaHei" panose="020B0503020204020204" pitchFamily="34" charset="-122"/>
                          <a:ea typeface="Microsoft YaHei" panose="020B0503020204020204" pitchFamily="34" charset="-122"/>
                          <a:cs typeface="+mn-cs"/>
                        </a:rPr>
                        <a:t>关节炎 </a:t>
                      </a:r>
                      <a:endParaRPr lang="zh-CN" altLang="en-US" sz="1200" dirty="0">
                        <a:latin typeface="Microsoft YaHei" panose="020B0503020204020204" pitchFamily="34" charset="-122"/>
                        <a:ea typeface="Microsoft YaHei"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4023542517"/>
                  </a:ext>
                </a:extLst>
              </a:tr>
            </a:tbl>
          </a:graphicData>
        </a:graphic>
      </p:graphicFrame>
      <p:sp>
        <p:nvSpPr>
          <p:cNvPr id="18" name="文本框 17">
            <a:extLst>
              <a:ext uri="{FF2B5EF4-FFF2-40B4-BE49-F238E27FC236}">
                <a16:creationId xmlns:a16="http://schemas.microsoft.com/office/drawing/2014/main" id="{2FCE9413-61D2-4133-963B-8847B97EBA78}"/>
              </a:ext>
            </a:extLst>
          </p:cNvPr>
          <p:cNvSpPr txBox="1"/>
          <p:nvPr/>
        </p:nvSpPr>
        <p:spPr>
          <a:xfrm>
            <a:off x="3016125" y="3456345"/>
            <a:ext cx="3111750" cy="400110"/>
          </a:xfrm>
          <a:prstGeom prst="rect">
            <a:avLst/>
          </a:prstGeom>
          <a:noFill/>
        </p:spPr>
        <p:txBody>
          <a:bodyPr wrap="none" rtlCol="0">
            <a:spAutoFit/>
          </a:bodyPr>
          <a:lstStyle/>
          <a:p>
            <a:pPr algn="ctr" defTabSz="457200">
              <a:defRPr/>
            </a:pPr>
            <a:r>
              <a:rPr kumimoji="1" lang="zh-CN" altLang="en-US" sz="2000" b="1" dirty="0">
                <a:solidFill>
                  <a:srgbClr val="A9232D"/>
                </a:solidFill>
                <a:latin typeface="Microsoft YaHei" panose="020B0503020204020204" pitchFamily="34" charset="-122"/>
              </a:rPr>
              <a:t>银屑病疾病严重程度评估</a:t>
            </a:r>
            <a:r>
              <a:rPr kumimoji="1" lang="en-US" altLang="zh-CN" sz="2000" b="1" baseline="30000" dirty="0">
                <a:solidFill>
                  <a:srgbClr val="A9232D"/>
                </a:solidFill>
                <a:latin typeface="Microsoft YaHei" panose="020B0503020204020204" pitchFamily="34" charset="-122"/>
              </a:rPr>
              <a:t>1</a:t>
            </a:r>
            <a:endParaRPr kumimoji="1" lang="zh-CN" altLang="en-US" sz="2000" b="1" baseline="30000" dirty="0">
              <a:solidFill>
                <a:srgbClr val="A9232D"/>
              </a:solidFill>
              <a:latin typeface="Microsoft YaHei" panose="020B0503020204020204" pitchFamily="34" charset="-122"/>
            </a:endParaRPr>
          </a:p>
        </p:txBody>
      </p:sp>
      <p:sp>
        <p:nvSpPr>
          <p:cNvPr id="4" name="内容占位符 2">
            <a:extLst>
              <a:ext uri="{FF2B5EF4-FFF2-40B4-BE49-F238E27FC236}">
                <a16:creationId xmlns:a16="http://schemas.microsoft.com/office/drawing/2014/main" id="{458CEF6C-71EF-41CF-B91F-93F6A74FA48F}"/>
              </a:ext>
            </a:extLst>
          </p:cNvPr>
          <p:cNvSpPr txBox="1">
            <a:spLocks/>
          </p:cNvSpPr>
          <p:nvPr/>
        </p:nvSpPr>
        <p:spPr>
          <a:xfrm>
            <a:off x="655721" y="1350187"/>
            <a:ext cx="7886700" cy="23363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1" lang="en-US" altLang="zh-CN" sz="1800" b="1" dirty="0">
                <a:solidFill>
                  <a:sysClr val="windowText" lastClr="000000"/>
                </a:solidFill>
                <a:latin typeface="+mn-lt"/>
                <a:ea typeface="+mn-ea"/>
              </a:rPr>
              <a:t>2. </a:t>
            </a:r>
            <a:r>
              <a:rPr kumimoji="1" lang="zh-CN" altLang="en-US" sz="1800" b="1" dirty="0">
                <a:solidFill>
                  <a:sysClr val="windowText" lastClr="000000"/>
                </a:solidFill>
                <a:latin typeface="+mn-lt"/>
                <a:ea typeface="+mn-ea"/>
              </a:rPr>
              <a:t>依据病情严重程度的选择适合的治疗方案：</a:t>
            </a:r>
          </a:p>
          <a:p>
            <a:pPr marL="252000" marR="0" lvl="0" indent="0" algn="l" defTabSz="914400" rtl="0" eaLnBrk="1" fontAlgn="auto" latinLnBrk="0" hangingPunct="1">
              <a:lnSpc>
                <a:spcPct val="125000"/>
              </a:lnSpc>
              <a:spcBef>
                <a:spcPts val="600"/>
              </a:spcBef>
              <a:spcAft>
                <a:spcPts val="0"/>
              </a:spcAft>
              <a:buClrTx/>
              <a:buSzTx/>
              <a:buNone/>
              <a:tabLst/>
              <a:defRPr/>
            </a:pPr>
            <a:r>
              <a:rPr kumimoji="1" lang="zh-CN" altLang="en-US" sz="1600" b="0" i="0" u="none" strike="noStrike" kern="1200" cap="none" spc="0" normalizeH="0" baseline="0" noProof="0" dirty="0">
                <a:ln>
                  <a:noFill/>
                </a:ln>
                <a:solidFill>
                  <a:sysClr val="windowText" lastClr="000000"/>
                </a:solidFill>
                <a:effectLst/>
                <a:uLnTx/>
                <a:uFillTx/>
                <a:latin typeface="+mn-lt"/>
                <a:ea typeface="+mn-ea"/>
                <a:cs typeface="+mn-cs"/>
              </a:rPr>
              <a:t>根据</a:t>
            </a:r>
            <a:r>
              <a:rPr kumimoji="1" lang="en-US" altLang="zh-CN" sz="1600" b="0" i="0" u="none" strike="noStrike" kern="1200" cap="none" spc="0" normalizeH="0" baseline="0" noProof="0" dirty="0">
                <a:ln>
                  <a:noFill/>
                </a:ln>
                <a:solidFill>
                  <a:sysClr val="windowText" lastClr="000000"/>
                </a:solidFill>
                <a:effectLst/>
                <a:uLnTx/>
                <a:uFillTx/>
                <a:latin typeface="+mn-lt"/>
                <a:ea typeface="+mn-ea"/>
                <a:cs typeface="+mn-cs"/>
              </a:rPr>
              <a:t>《</a:t>
            </a:r>
            <a:r>
              <a:rPr kumimoji="1" lang="zh-CN" altLang="en-US" sz="1600" b="0" i="0" u="none" strike="noStrike" kern="1200" cap="none" spc="0" normalizeH="0" baseline="0" noProof="0" dirty="0">
                <a:ln>
                  <a:noFill/>
                </a:ln>
                <a:solidFill>
                  <a:sysClr val="windowText" lastClr="000000"/>
                </a:solidFill>
                <a:effectLst/>
                <a:uLnTx/>
                <a:uFillTx/>
                <a:latin typeface="+mn-lt"/>
                <a:ea typeface="+mn-ea"/>
                <a:cs typeface="+mn-cs"/>
              </a:rPr>
              <a:t>中国银屑病诊疗指南（</a:t>
            </a:r>
            <a:r>
              <a:rPr kumimoji="1" lang="en-US" altLang="zh-CN" sz="1600" b="0" i="0" u="none" strike="noStrike" kern="1200" cap="none" spc="0" normalizeH="0" baseline="0" noProof="0" dirty="0">
                <a:ln>
                  <a:noFill/>
                </a:ln>
                <a:solidFill>
                  <a:sysClr val="windowText" lastClr="000000"/>
                </a:solidFill>
                <a:effectLst/>
                <a:uLnTx/>
                <a:uFillTx/>
                <a:latin typeface="+mn-lt"/>
                <a:ea typeface="+mn-ea"/>
                <a:cs typeface="+mn-cs"/>
              </a:rPr>
              <a:t>2018</a:t>
            </a:r>
            <a:r>
              <a:rPr kumimoji="1" lang="zh-CN" altLang="en-US" sz="1600" b="0" i="0" u="none" strike="noStrike" kern="1200" cap="none" spc="0" normalizeH="0" baseline="0" noProof="0" dirty="0">
                <a:ln>
                  <a:noFill/>
                </a:ln>
                <a:solidFill>
                  <a:sysClr val="windowText" lastClr="000000"/>
                </a:solidFill>
                <a:effectLst/>
                <a:uLnTx/>
                <a:uFillTx/>
                <a:latin typeface="+mn-lt"/>
                <a:ea typeface="+mn-ea"/>
                <a:cs typeface="+mn-cs"/>
              </a:rPr>
              <a:t>完整版）</a:t>
            </a:r>
            <a:r>
              <a:rPr kumimoji="1" lang="en-US" altLang="zh-CN" sz="1600" b="0" i="0" u="none" strike="noStrike" kern="1200" cap="none" spc="0" normalizeH="0" baseline="0" noProof="0" dirty="0">
                <a:ln>
                  <a:noFill/>
                </a:ln>
                <a:solidFill>
                  <a:sysClr val="windowText" lastClr="000000"/>
                </a:solidFill>
                <a:effectLst/>
                <a:uLnTx/>
                <a:uFillTx/>
                <a:latin typeface="+mn-lt"/>
                <a:ea typeface="+mn-ea"/>
                <a:cs typeface="+mn-cs"/>
              </a:rPr>
              <a:t>》</a:t>
            </a:r>
            <a:r>
              <a:rPr kumimoji="1" lang="en-US" altLang="zh-CN" sz="1600" b="0" i="0" u="none" strike="noStrike" kern="1200" cap="none" spc="0" normalizeH="0" baseline="30000" noProof="0" dirty="0">
                <a:ln>
                  <a:noFill/>
                </a:ln>
                <a:solidFill>
                  <a:sysClr val="windowText" lastClr="000000"/>
                </a:solidFill>
                <a:effectLst/>
                <a:uLnTx/>
                <a:uFillTx/>
                <a:latin typeface="+mn-lt"/>
                <a:ea typeface="+mn-ea"/>
                <a:cs typeface="+mn-cs"/>
              </a:rPr>
              <a:t>1</a:t>
            </a:r>
            <a:r>
              <a:rPr kumimoji="1" lang="zh-CN" altLang="en-US" sz="1600" b="0" i="0" u="none" strike="noStrike" kern="1200" cap="none" spc="0" normalizeH="0" baseline="0" noProof="0" dirty="0">
                <a:ln>
                  <a:noFill/>
                </a:ln>
                <a:solidFill>
                  <a:sysClr val="windowText" lastClr="000000"/>
                </a:solidFill>
                <a:effectLst/>
                <a:uLnTx/>
                <a:uFillTx/>
                <a:latin typeface="+mn-lt"/>
                <a:ea typeface="+mn-ea"/>
                <a:cs typeface="+mn-cs"/>
              </a:rPr>
              <a:t>、</a:t>
            </a:r>
            <a:r>
              <a:rPr kumimoji="1" lang="en-US" altLang="zh-CN" sz="1600" b="0" i="0" u="none" strike="noStrike" kern="1200" cap="none" spc="0" normalizeH="0" baseline="0" noProof="0" dirty="0">
                <a:ln>
                  <a:noFill/>
                </a:ln>
                <a:solidFill>
                  <a:sysClr val="windowText" lastClr="000000"/>
                </a:solidFill>
                <a:effectLst/>
                <a:uLnTx/>
                <a:uFillTx/>
                <a:latin typeface="+mn-lt"/>
                <a:ea typeface="+mn-ea"/>
                <a:cs typeface="+mn-cs"/>
              </a:rPr>
              <a:t>《2019</a:t>
            </a:r>
            <a:r>
              <a:rPr kumimoji="1" lang="zh-CN" altLang="en-US" sz="1600" b="0" i="0" u="none" strike="noStrike" kern="1200" cap="none" spc="0" normalizeH="0" baseline="0" noProof="0" dirty="0">
                <a:ln>
                  <a:noFill/>
                </a:ln>
                <a:solidFill>
                  <a:sysClr val="windowText" lastClr="000000"/>
                </a:solidFill>
                <a:effectLst/>
                <a:uLnTx/>
                <a:uFillTx/>
                <a:latin typeface="+mn-lt"/>
                <a:ea typeface="+mn-ea"/>
                <a:cs typeface="+mn-cs"/>
              </a:rPr>
              <a:t>中国银屑病生物治疗专家共识</a:t>
            </a:r>
            <a:r>
              <a:rPr kumimoji="1" lang="en-US" altLang="zh-CN" sz="1600" b="0" i="0" u="none" strike="noStrike" kern="1200" cap="none" spc="0" normalizeH="0" baseline="0" noProof="0" dirty="0">
                <a:ln>
                  <a:noFill/>
                </a:ln>
                <a:solidFill>
                  <a:sysClr val="windowText" lastClr="000000"/>
                </a:solidFill>
                <a:effectLst/>
                <a:uLnTx/>
                <a:uFillTx/>
                <a:latin typeface="+mn-lt"/>
                <a:ea typeface="+mn-ea"/>
                <a:cs typeface="+mn-cs"/>
              </a:rPr>
              <a:t>》</a:t>
            </a:r>
            <a:r>
              <a:rPr kumimoji="1" lang="en-US" altLang="zh-CN" sz="1600" b="0" i="0" u="none" strike="noStrike" kern="1200" cap="none" spc="0" normalizeH="0" baseline="30000" noProof="0" dirty="0">
                <a:ln>
                  <a:noFill/>
                </a:ln>
                <a:solidFill>
                  <a:sysClr val="windowText" lastClr="000000"/>
                </a:solidFill>
                <a:effectLst/>
                <a:uLnTx/>
                <a:uFillTx/>
                <a:latin typeface="+mn-lt"/>
                <a:ea typeface="+mn-ea"/>
                <a:cs typeface="+mn-cs"/>
              </a:rPr>
              <a:t>2</a:t>
            </a:r>
            <a:r>
              <a:rPr kumimoji="1" lang="zh-CN" altLang="en-US" sz="1600" b="0" i="0" u="none" strike="noStrike" kern="1200" cap="none" spc="0" normalizeH="0" baseline="0" noProof="0" dirty="0">
                <a:ln>
                  <a:noFill/>
                </a:ln>
                <a:solidFill>
                  <a:sysClr val="windowText" lastClr="000000"/>
                </a:solidFill>
                <a:effectLst/>
                <a:uLnTx/>
                <a:uFillTx/>
                <a:latin typeface="+mn-lt"/>
                <a:ea typeface="+mn-ea"/>
                <a:cs typeface="+mn-cs"/>
              </a:rPr>
              <a:t>推荐：</a:t>
            </a:r>
          </a:p>
          <a:p>
            <a:pPr marL="540000">
              <a:lnSpc>
                <a:spcPct val="125000"/>
              </a:lnSpc>
              <a:spcBef>
                <a:spcPts val="300"/>
              </a:spcBef>
              <a:spcAft>
                <a:spcPts val="0"/>
              </a:spcAft>
              <a:defRPr/>
            </a:pPr>
            <a:r>
              <a:rPr lang="zh-CN" altLang="en-US" sz="1500" dirty="0">
                <a:solidFill>
                  <a:sysClr val="windowText" lastClr="000000"/>
                </a:solidFill>
              </a:rPr>
              <a:t>轻度患者，采用外用药治疗</a:t>
            </a:r>
          </a:p>
          <a:p>
            <a:pPr marL="540000">
              <a:lnSpc>
                <a:spcPct val="125000"/>
              </a:lnSpc>
              <a:spcBef>
                <a:spcPts val="300"/>
              </a:spcBef>
              <a:spcAft>
                <a:spcPts val="0"/>
              </a:spcAft>
              <a:defRPr/>
            </a:pPr>
            <a:r>
              <a:rPr lang="zh-CN" altLang="en-US" sz="1500" dirty="0">
                <a:solidFill>
                  <a:sysClr val="windowText" lastClr="000000"/>
                </a:solidFill>
              </a:rPr>
              <a:t>中重度患者，采用光疗、系统治疗</a:t>
            </a:r>
          </a:p>
          <a:p>
            <a:pPr marL="540000">
              <a:lnSpc>
                <a:spcPct val="125000"/>
              </a:lnSpc>
              <a:spcBef>
                <a:spcPts val="300"/>
              </a:spcBef>
              <a:spcAft>
                <a:spcPts val="0"/>
              </a:spcAft>
              <a:defRPr/>
            </a:pPr>
            <a:r>
              <a:rPr lang="zh-CN" altLang="en-US" sz="1500" dirty="0">
                <a:solidFill>
                  <a:sysClr val="windowText" lastClr="000000"/>
                </a:solidFill>
              </a:rPr>
              <a:t>特殊部位属重度患者，采用系统治疗</a:t>
            </a:r>
          </a:p>
        </p:txBody>
      </p:sp>
    </p:spTree>
    <p:extLst>
      <p:ext uri="{BB962C8B-B14F-4D97-AF65-F5344CB8AC3E}">
        <p14:creationId xmlns:p14="http://schemas.microsoft.com/office/powerpoint/2010/main" val="304084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01" name="think-cell 幻灯片" r:id="rId5" imgW="225" imgH="225" progId="TCLayout.ActiveDocument.1">
                  <p:embed/>
                </p:oleObj>
              </mc:Choice>
              <mc:Fallback>
                <p:oleObj name="think-cell 幻灯片" r:id="rId5" imgW="225" imgH="225" progId="TCLayout.ActiveDocument.1">
                  <p:embed/>
                  <p:pic>
                    <p:nvPicPr>
                      <p:cNvPr id="4" name="对象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矩形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2800" b="1" dirty="0">
              <a:latin typeface="Microsoft YaHei" panose="020B0503020204020204" pitchFamily="34" charset="-122"/>
              <a:ea typeface="Microsoft YaHei" panose="020B0503020204020204" pitchFamily="34" charset="-122"/>
              <a:cs typeface="+mj-cs"/>
              <a:sym typeface="Microsoft YaHei" panose="020B0503020204020204" pitchFamily="34" charset="-122"/>
            </a:endParaRPr>
          </a:p>
        </p:txBody>
      </p:sp>
      <p:sp>
        <p:nvSpPr>
          <p:cNvPr id="2" name="标题 1"/>
          <p:cNvSpPr>
            <a:spLocks noGrp="1"/>
          </p:cNvSpPr>
          <p:nvPr>
            <p:ph type="title"/>
          </p:nvPr>
        </p:nvSpPr>
        <p:spPr/>
        <p:txBody>
          <a:bodyPr/>
          <a:lstStyle/>
          <a:p>
            <a:r>
              <a:rPr lang="zh-CN" altLang="en-US" dirty="0"/>
              <a:t>四、银屑病外用药</a:t>
            </a:r>
            <a:endParaRPr lang="en-US" dirty="0"/>
          </a:p>
        </p:txBody>
      </p:sp>
      <p:sp>
        <p:nvSpPr>
          <p:cNvPr id="11" name="文本占位符 10">
            <a:extLst>
              <a:ext uri="{FF2B5EF4-FFF2-40B4-BE49-F238E27FC236}">
                <a16:creationId xmlns:a16="http://schemas.microsoft.com/office/drawing/2014/main" id="{2BCF3CDE-D5E8-4B9E-8209-5A478B06087B}"/>
              </a:ext>
            </a:extLst>
          </p:cNvPr>
          <p:cNvSpPr>
            <a:spLocks noGrp="1"/>
          </p:cNvSpPr>
          <p:nvPr>
            <p:ph type="body" sz="quarter" idx="10"/>
          </p:nvPr>
        </p:nvSpPr>
        <p:spPr/>
        <p:txBody>
          <a:bodyPr/>
          <a:lstStyle/>
          <a:p>
            <a:r>
              <a:rPr lang="zh-CN" altLang="en-US" noProof="0" dirty="0"/>
              <a:t>中国银屑病诊疗指南（</a:t>
            </a:r>
            <a:r>
              <a:rPr lang="en-US" altLang="zh-CN" noProof="0" dirty="0"/>
              <a:t>2018</a:t>
            </a:r>
            <a:r>
              <a:rPr lang="zh-CN" altLang="en-US" noProof="0" dirty="0"/>
              <a:t>完整版）</a:t>
            </a:r>
            <a:endParaRPr lang="en-US" altLang="zh-CN" noProof="0" dirty="0"/>
          </a:p>
        </p:txBody>
      </p:sp>
      <p:sp>
        <p:nvSpPr>
          <p:cNvPr id="3" name="矩形: 圆角 2">
            <a:extLst>
              <a:ext uri="{FF2B5EF4-FFF2-40B4-BE49-F238E27FC236}">
                <a16:creationId xmlns:a16="http://schemas.microsoft.com/office/drawing/2014/main" id="{4AC170A8-7411-40C5-81AE-5604CDE366DC}"/>
              </a:ext>
            </a:extLst>
          </p:cNvPr>
          <p:cNvSpPr/>
          <p:nvPr/>
        </p:nvSpPr>
        <p:spPr>
          <a:xfrm>
            <a:off x="435474" y="1324430"/>
            <a:ext cx="8273052" cy="5119913"/>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内容占位符 2">
            <a:extLst>
              <a:ext uri="{FF2B5EF4-FFF2-40B4-BE49-F238E27FC236}">
                <a16:creationId xmlns:a16="http://schemas.microsoft.com/office/drawing/2014/main" id="{35BA7D13-ECD6-4107-8F73-665891E37647}"/>
              </a:ext>
            </a:extLst>
          </p:cNvPr>
          <p:cNvSpPr txBox="1">
            <a:spLocks/>
          </p:cNvSpPr>
          <p:nvPr/>
        </p:nvSpPr>
        <p:spPr>
          <a:xfrm>
            <a:off x="846509" y="2116657"/>
            <a:ext cx="7450981" cy="7343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25000"/>
              </a:lnSpc>
              <a:spcBef>
                <a:spcPts val="300"/>
              </a:spcBef>
              <a:defRPr/>
            </a:pPr>
            <a:r>
              <a:rPr lang="zh-CN" altLang="en-US" sz="1200" dirty="0">
                <a:solidFill>
                  <a:sysClr val="windowText" lastClr="000000"/>
                </a:solidFill>
              </a:rPr>
              <a:t>优点是药物直接作用于皮损，起效快，使用方便，全身不良反应少。</a:t>
            </a:r>
            <a:endParaRPr lang="en-US" altLang="zh-CN" sz="1200" dirty="0">
              <a:solidFill>
                <a:sysClr val="windowText" lastClr="000000"/>
              </a:solidFill>
            </a:endParaRPr>
          </a:p>
          <a:p>
            <a:pPr marL="180000" indent="-180000">
              <a:lnSpc>
                <a:spcPct val="125000"/>
              </a:lnSpc>
              <a:spcBef>
                <a:spcPts val="300"/>
              </a:spcBef>
              <a:defRPr/>
            </a:pPr>
            <a:r>
              <a:rPr lang="zh-CN" altLang="en-US" sz="1200" dirty="0">
                <a:solidFill>
                  <a:sysClr val="windowText" lastClr="000000"/>
                </a:solidFill>
              </a:rPr>
              <a:t>缺点是长期使用可出现局部不良反应，皮损泛发者使用不便，患者依从性差异较大。</a:t>
            </a:r>
            <a:endParaRPr lang="en-US" altLang="zh-CN" sz="1200" dirty="0">
              <a:solidFill>
                <a:sysClr val="windowText" lastClr="000000"/>
              </a:solidFill>
            </a:endParaRPr>
          </a:p>
        </p:txBody>
      </p:sp>
      <p:grpSp>
        <p:nvGrpSpPr>
          <p:cNvPr id="27" name="组合 26">
            <a:extLst>
              <a:ext uri="{FF2B5EF4-FFF2-40B4-BE49-F238E27FC236}">
                <a16:creationId xmlns:a16="http://schemas.microsoft.com/office/drawing/2014/main" id="{61A11113-5C09-47DC-8B5E-6ED575C78DAA}"/>
              </a:ext>
            </a:extLst>
          </p:cNvPr>
          <p:cNvGrpSpPr/>
          <p:nvPr/>
        </p:nvGrpSpPr>
        <p:grpSpPr>
          <a:xfrm>
            <a:off x="846509" y="2001910"/>
            <a:ext cx="7306891" cy="77971"/>
            <a:chOff x="802638" y="3363729"/>
            <a:chExt cx="7306891" cy="77971"/>
          </a:xfrm>
        </p:grpSpPr>
        <p:sp>
          <p:nvSpPr>
            <p:cNvPr id="28" name="平行四边形 27">
              <a:extLst>
                <a:ext uri="{FF2B5EF4-FFF2-40B4-BE49-F238E27FC236}">
                  <a16:creationId xmlns:a16="http://schemas.microsoft.com/office/drawing/2014/main" id="{994E40A1-74F3-4500-B741-36164092DC53}"/>
                </a:ext>
              </a:extLst>
            </p:cNvPr>
            <p:cNvSpPr/>
            <p:nvPr/>
          </p:nvSpPr>
          <p:spPr>
            <a:xfrm>
              <a:off x="802638" y="3363729"/>
              <a:ext cx="475085"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29" name="直接连接符 28">
              <a:extLst>
                <a:ext uri="{FF2B5EF4-FFF2-40B4-BE49-F238E27FC236}">
                  <a16:creationId xmlns:a16="http://schemas.microsoft.com/office/drawing/2014/main" id="{0FBFCC92-70DA-4822-BFBB-1D65F37941C4}"/>
                </a:ext>
              </a:extLst>
            </p:cNvPr>
            <p:cNvCxnSpPr>
              <a:cxnSpLocks/>
            </p:cNvCxnSpPr>
            <p:nvPr/>
          </p:nvCxnSpPr>
          <p:spPr>
            <a:xfrm flipH="1">
              <a:off x="871315" y="3441700"/>
              <a:ext cx="7238214" cy="0"/>
            </a:xfrm>
            <a:prstGeom prst="line">
              <a:avLst/>
            </a:prstGeom>
            <a:noFill/>
            <a:ln w="6350" cap="flat" cmpd="sng" algn="ctr">
              <a:solidFill>
                <a:sysClr val="window" lastClr="FFFFFF">
                  <a:lumMod val="75000"/>
                  <a:alpha val="61000"/>
                </a:sysClr>
              </a:solidFill>
              <a:prstDash val="solid"/>
              <a:miter lim="800000"/>
            </a:ln>
            <a:effectLst/>
          </p:spPr>
        </p:cxnSp>
      </p:grpSp>
      <p:sp>
        <p:nvSpPr>
          <p:cNvPr id="33" name="文本框 32">
            <a:extLst>
              <a:ext uri="{FF2B5EF4-FFF2-40B4-BE49-F238E27FC236}">
                <a16:creationId xmlns:a16="http://schemas.microsoft.com/office/drawing/2014/main" id="{13525BC5-EFAC-4B03-81DB-005D427FEA3D}"/>
              </a:ext>
            </a:extLst>
          </p:cNvPr>
          <p:cNvSpPr txBox="1"/>
          <p:nvPr/>
        </p:nvSpPr>
        <p:spPr>
          <a:xfrm>
            <a:off x="846509" y="1568607"/>
            <a:ext cx="4572000" cy="406971"/>
          </a:xfrm>
          <a:prstGeom prst="rect">
            <a:avLst/>
          </a:prstGeom>
          <a:noFill/>
        </p:spPr>
        <p:txBody>
          <a:bodyPr wrap="square">
            <a:spAutoFit/>
          </a:bodyPr>
          <a:lstStyle/>
          <a:p>
            <a:pPr marR="0" lvl="0" algn="l" defTabSz="914400" rtl="0" eaLnBrk="1" fontAlgn="auto" latinLnBrk="0" hangingPunct="1">
              <a:lnSpc>
                <a:spcPct val="125000"/>
              </a:lnSpc>
              <a:spcBef>
                <a:spcPts val="600"/>
              </a:spcBef>
              <a:spcAft>
                <a:spcPts val="0"/>
              </a:spcAft>
              <a:buClrTx/>
              <a:buSzTx/>
              <a:tabLst/>
              <a:defRPr/>
            </a:pPr>
            <a:r>
              <a:rPr kumimoji="0" lang="en-US" altLang="zh-CN"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1. </a:t>
            </a:r>
            <a:r>
              <a:rPr kumimoji="0" lang="zh-CN" altLang="en-US"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外用药物治疗特点：</a:t>
            </a:r>
          </a:p>
        </p:txBody>
      </p:sp>
      <p:sp>
        <p:nvSpPr>
          <p:cNvPr id="38" name="内容占位符 2">
            <a:extLst>
              <a:ext uri="{FF2B5EF4-FFF2-40B4-BE49-F238E27FC236}">
                <a16:creationId xmlns:a16="http://schemas.microsoft.com/office/drawing/2014/main" id="{FE8B5881-6F8C-4582-8324-93472C459C9E}"/>
              </a:ext>
            </a:extLst>
          </p:cNvPr>
          <p:cNvSpPr txBox="1">
            <a:spLocks/>
          </p:cNvSpPr>
          <p:nvPr/>
        </p:nvSpPr>
        <p:spPr>
          <a:xfrm>
            <a:off x="846509" y="3405326"/>
            <a:ext cx="7450981" cy="6017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25000"/>
              </a:lnSpc>
              <a:spcBef>
                <a:spcPts val="300"/>
              </a:spcBef>
              <a:defRPr/>
            </a:pPr>
            <a:r>
              <a:rPr lang="zh-CN" altLang="en-US" sz="1200" dirty="0">
                <a:solidFill>
                  <a:sysClr val="windowText" lastClr="000000"/>
                </a:solidFill>
              </a:rPr>
              <a:t>轻度局限性银屑病，可单独采取外用药物治疗</a:t>
            </a:r>
          </a:p>
          <a:p>
            <a:pPr marL="180000" indent="-180000">
              <a:lnSpc>
                <a:spcPct val="125000"/>
              </a:lnSpc>
              <a:spcBef>
                <a:spcPts val="300"/>
              </a:spcBef>
              <a:defRPr/>
            </a:pPr>
            <a:r>
              <a:rPr lang="zh-CN" altLang="en-US" sz="1200" dirty="0">
                <a:solidFill>
                  <a:sysClr val="windowText" lastClr="000000"/>
                </a:solidFill>
              </a:rPr>
              <a:t>中重度银屑病，以系统药物和</a:t>
            </a:r>
            <a:r>
              <a:rPr lang="en-US" altLang="zh-CN" sz="1200" dirty="0">
                <a:solidFill>
                  <a:sysClr val="windowText" lastClr="000000"/>
                </a:solidFill>
              </a:rPr>
              <a:t>/</a:t>
            </a:r>
            <a:r>
              <a:rPr lang="zh-CN" altLang="en-US" sz="1200" dirty="0">
                <a:solidFill>
                  <a:sysClr val="windowText" lastClr="000000"/>
                </a:solidFill>
              </a:rPr>
              <a:t>或紫外线光疗为主，外用药物为辅 </a:t>
            </a:r>
            <a:endParaRPr lang="en-US" altLang="zh-CN" sz="1200" dirty="0">
              <a:solidFill>
                <a:sysClr val="windowText" lastClr="000000"/>
              </a:solidFill>
            </a:endParaRPr>
          </a:p>
        </p:txBody>
      </p:sp>
      <p:grpSp>
        <p:nvGrpSpPr>
          <p:cNvPr id="39" name="组合 38">
            <a:extLst>
              <a:ext uri="{FF2B5EF4-FFF2-40B4-BE49-F238E27FC236}">
                <a16:creationId xmlns:a16="http://schemas.microsoft.com/office/drawing/2014/main" id="{55529DFE-8974-4C05-8D7D-AB44E98D1E33}"/>
              </a:ext>
            </a:extLst>
          </p:cNvPr>
          <p:cNvGrpSpPr/>
          <p:nvPr/>
        </p:nvGrpSpPr>
        <p:grpSpPr>
          <a:xfrm>
            <a:off x="846509" y="3293541"/>
            <a:ext cx="7308277" cy="77971"/>
            <a:chOff x="802638" y="3363729"/>
            <a:chExt cx="7308277" cy="77971"/>
          </a:xfrm>
        </p:grpSpPr>
        <p:sp>
          <p:nvSpPr>
            <p:cNvPr id="41" name="平行四边形 40">
              <a:extLst>
                <a:ext uri="{FF2B5EF4-FFF2-40B4-BE49-F238E27FC236}">
                  <a16:creationId xmlns:a16="http://schemas.microsoft.com/office/drawing/2014/main" id="{D4F32E9F-D1DB-47E7-9E9B-80C08BA09B8E}"/>
                </a:ext>
              </a:extLst>
            </p:cNvPr>
            <p:cNvSpPr/>
            <p:nvPr/>
          </p:nvSpPr>
          <p:spPr>
            <a:xfrm>
              <a:off x="802638" y="3363729"/>
              <a:ext cx="475200"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42" name="直接连接符 41">
              <a:extLst>
                <a:ext uri="{FF2B5EF4-FFF2-40B4-BE49-F238E27FC236}">
                  <a16:creationId xmlns:a16="http://schemas.microsoft.com/office/drawing/2014/main" id="{17AEA467-6D35-49F7-91B0-658289D0306E}"/>
                </a:ext>
              </a:extLst>
            </p:cNvPr>
            <p:cNvCxnSpPr>
              <a:cxnSpLocks/>
            </p:cNvCxnSpPr>
            <p:nvPr/>
          </p:nvCxnSpPr>
          <p:spPr>
            <a:xfrm flipH="1">
              <a:off x="871315" y="3441700"/>
              <a:ext cx="7239600" cy="0"/>
            </a:xfrm>
            <a:prstGeom prst="line">
              <a:avLst/>
            </a:prstGeom>
            <a:noFill/>
            <a:ln w="6350" cap="flat" cmpd="sng" algn="ctr">
              <a:solidFill>
                <a:sysClr val="window" lastClr="FFFFFF">
                  <a:lumMod val="75000"/>
                  <a:alpha val="61000"/>
                </a:sysClr>
              </a:solidFill>
              <a:prstDash val="solid"/>
              <a:miter lim="800000"/>
            </a:ln>
            <a:effectLst/>
          </p:spPr>
        </p:cxnSp>
      </p:grpSp>
      <p:sp>
        <p:nvSpPr>
          <p:cNvPr id="40" name="文本框 39">
            <a:extLst>
              <a:ext uri="{FF2B5EF4-FFF2-40B4-BE49-F238E27FC236}">
                <a16:creationId xmlns:a16="http://schemas.microsoft.com/office/drawing/2014/main" id="{47ED01BD-B0E5-46EA-886A-487CEF18D7A7}"/>
              </a:ext>
            </a:extLst>
          </p:cNvPr>
          <p:cNvSpPr txBox="1"/>
          <p:nvPr/>
        </p:nvSpPr>
        <p:spPr>
          <a:xfrm>
            <a:off x="846509" y="2860238"/>
            <a:ext cx="1756991" cy="406971"/>
          </a:xfrm>
          <a:prstGeom prst="rect">
            <a:avLst/>
          </a:prstGeom>
          <a:noFill/>
        </p:spPr>
        <p:txBody>
          <a:bodyPr wrap="square">
            <a:spAutoFit/>
          </a:bodyPr>
          <a:lstStyle/>
          <a:p>
            <a:pPr marR="0" lvl="0" algn="l" defTabSz="914400" rtl="0" eaLnBrk="1" fontAlgn="auto" latinLnBrk="0" hangingPunct="1">
              <a:lnSpc>
                <a:spcPct val="125000"/>
              </a:lnSpc>
              <a:spcBef>
                <a:spcPts val="600"/>
              </a:spcBef>
              <a:spcAft>
                <a:spcPts val="0"/>
              </a:spcAft>
              <a:buClrTx/>
              <a:buSzTx/>
              <a:tabLst/>
              <a:defRPr/>
            </a:pPr>
            <a:r>
              <a:rPr kumimoji="0" lang="en-US" altLang="zh-CN"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2. </a:t>
            </a:r>
            <a:r>
              <a:rPr kumimoji="0" lang="zh-CN" altLang="en-US"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方案选择：</a:t>
            </a:r>
          </a:p>
        </p:txBody>
      </p:sp>
      <p:sp>
        <p:nvSpPr>
          <p:cNvPr id="44" name="内容占位符 2">
            <a:extLst>
              <a:ext uri="{FF2B5EF4-FFF2-40B4-BE49-F238E27FC236}">
                <a16:creationId xmlns:a16="http://schemas.microsoft.com/office/drawing/2014/main" id="{D64B6AF9-EC66-4C2F-BF30-88BEC4D9F333}"/>
              </a:ext>
            </a:extLst>
          </p:cNvPr>
          <p:cNvSpPr txBox="1">
            <a:spLocks/>
          </p:cNvSpPr>
          <p:nvPr/>
        </p:nvSpPr>
        <p:spPr>
          <a:xfrm>
            <a:off x="846509" y="4653766"/>
            <a:ext cx="7450981" cy="16483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25000"/>
              </a:lnSpc>
              <a:spcBef>
                <a:spcPts val="300"/>
              </a:spcBef>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常用外用药物包括润肤剂、保湿剂、维生素</a:t>
            </a:r>
            <a:r>
              <a:rPr kumimoji="0" lang="en-US" altLang="zh-CN"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D3</a:t>
            </a:r>
            <a:r>
              <a:rPr kumimoji="0" lang="zh-CN" altLang="en-US"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衍生物、维</a:t>
            </a:r>
            <a:r>
              <a:rPr kumimoji="0" lang="en-US" altLang="zh-CN"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A</a:t>
            </a:r>
            <a:r>
              <a:rPr kumimoji="0" lang="zh-CN" altLang="en-US"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酸类、糖皮质激素、钙调磷酸酶抑制剂、抗人白细胞介素</a:t>
            </a:r>
            <a:r>
              <a:rPr kumimoji="0" lang="en-US" altLang="zh-CN"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8</a:t>
            </a:r>
            <a:r>
              <a:rPr kumimoji="0" lang="zh-CN" altLang="en-US"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a:t>
            </a:r>
            <a:r>
              <a:rPr kumimoji="0" lang="en-US" altLang="zh-CN"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IL-8</a:t>
            </a:r>
            <a:r>
              <a:rPr kumimoji="0" lang="zh-CN" altLang="en-US"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）单克隆抗体和焦油制剂等。</a:t>
            </a:r>
          </a:p>
          <a:p>
            <a:pPr marL="180000" marR="0" lvl="0" indent="-180000" algn="l" defTabSz="914400" rtl="0" eaLnBrk="1" fontAlgn="auto" latinLnBrk="0" hangingPunct="1">
              <a:lnSpc>
                <a:spcPct val="125000"/>
              </a:lnSpc>
              <a:spcBef>
                <a:spcPts val="300"/>
              </a:spcBef>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润肤剂作为局部外用药物治疗的基础用药。皮肤屏障功能不全与银屑病的复发密切相关，因此保护皮肤屏障在预防银屑病复发中至关重要。</a:t>
            </a:r>
          </a:p>
          <a:p>
            <a:pPr marL="180000" marR="0" lvl="0" indent="-180000" algn="l" defTabSz="914400" rtl="0" eaLnBrk="1" fontAlgn="auto" latinLnBrk="0" hangingPunct="1">
              <a:lnSpc>
                <a:spcPct val="125000"/>
              </a:lnSpc>
              <a:spcBef>
                <a:spcPts val="300"/>
              </a:spcBef>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复方制剂可提高疗效、减轻不良反应，便于患者使用，如复方卡泊三醇（卡泊三醇 </a:t>
            </a:r>
            <a:r>
              <a:rPr kumimoji="0" lang="en-US" altLang="zh-CN"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 </a:t>
            </a:r>
            <a:r>
              <a:rPr kumimoji="0" lang="zh-CN" altLang="en-US"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倍他米松）、复方丙酸氯倍他索（维</a:t>
            </a:r>
            <a:r>
              <a:rPr kumimoji="0" lang="en-US" altLang="zh-CN"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A</a:t>
            </a:r>
            <a:r>
              <a:rPr kumimoji="0" lang="zh-CN" altLang="en-US"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酸 </a:t>
            </a:r>
            <a:r>
              <a:rPr kumimoji="0" lang="en-US" altLang="zh-CN"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 </a:t>
            </a:r>
            <a:r>
              <a:rPr kumimoji="0" lang="zh-CN" altLang="en-US"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丙酸氯倍他索）及复方他扎罗汀（他扎罗汀 </a:t>
            </a:r>
            <a:r>
              <a:rPr kumimoji="0" lang="en-US" altLang="zh-CN"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 </a:t>
            </a:r>
            <a:r>
              <a:rPr kumimoji="0" lang="zh-CN" altLang="en-US" sz="1200" b="0" i="0" u="none" strike="noStrike" kern="12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cs"/>
              </a:rPr>
              <a:t>倍他米松）等。</a:t>
            </a:r>
          </a:p>
        </p:txBody>
      </p:sp>
      <p:grpSp>
        <p:nvGrpSpPr>
          <p:cNvPr id="45" name="组合 44">
            <a:extLst>
              <a:ext uri="{FF2B5EF4-FFF2-40B4-BE49-F238E27FC236}">
                <a16:creationId xmlns:a16="http://schemas.microsoft.com/office/drawing/2014/main" id="{2197857F-6DF1-45E8-9C0E-5433F9B4885C}"/>
              </a:ext>
            </a:extLst>
          </p:cNvPr>
          <p:cNvGrpSpPr/>
          <p:nvPr/>
        </p:nvGrpSpPr>
        <p:grpSpPr>
          <a:xfrm>
            <a:off x="846509" y="4544943"/>
            <a:ext cx="7308277" cy="77971"/>
            <a:chOff x="802638" y="3363729"/>
            <a:chExt cx="7308277" cy="77971"/>
          </a:xfrm>
        </p:grpSpPr>
        <p:sp>
          <p:nvSpPr>
            <p:cNvPr id="47" name="平行四边形 46">
              <a:extLst>
                <a:ext uri="{FF2B5EF4-FFF2-40B4-BE49-F238E27FC236}">
                  <a16:creationId xmlns:a16="http://schemas.microsoft.com/office/drawing/2014/main" id="{41E83CE5-C9E8-4E95-80E4-4101E27D5AA0}"/>
                </a:ext>
              </a:extLst>
            </p:cNvPr>
            <p:cNvSpPr/>
            <p:nvPr/>
          </p:nvSpPr>
          <p:spPr>
            <a:xfrm>
              <a:off x="802638" y="3363729"/>
              <a:ext cx="475200"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48" name="直接连接符 47">
              <a:extLst>
                <a:ext uri="{FF2B5EF4-FFF2-40B4-BE49-F238E27FC236}">
                  <a16:creationId xmlns:a16="http://schemas.microsoft.com/office/drawing/2014/main" id="{08887229-3140-474A-8CAB-1AEA78C35560}"/>
                </a:ext>
              </a:extLst>
            </p:cNvPr>
            <p:cNvCxnSpPr>
              <a:cxnSpLocks/>
            </p:cNvCxnSpPr>
            <p:nvPr/>
          </p:nvCxnSpPr>
          <p:spPr>
            <a:xfrm flipH="1">
              <a:off x="871315" y="3441700"/>
              <a:ext cx="7239600" cy="0"/>
            </a:xfrm>
            <a:prstGeom prst="line">
              <a:avLst/>
            </a:prstGeom>
            <a:noFill/>
            <a:ln w="6350" cap="flat" cmpd="sng" algn="ctr">
              <a:solidFill>
                <a:sysClr val="window" lastClr="FFFFFF">
                  <a:lumMod val="75000"/>
                  <a:alpha val="61000"/>
                </a:sysClr>
              </a:solidFill>
              <a:prstDash val="solid"/>
              <a:miter lim="800000"/>
            </a:ln>
            <a:effectLst/>
          </p:spPr>
        </p:cxnSp>
      </p:grpSp>
      <p:sp>
        <p:nvSpPr>
          <p:cNvPr id="46" name="文本框 45">
            <a:extLst>
              <a:ext uri="{FF2B5EF4-FFF2-40B4-BE49-F238E27FC236}">
                <a16:creationId xmlns:a16="http://schemas.microsoft.com/office/drawing/2014/main" id="{81DFCADF-9BB8-406B-B1BD-2754C7C43A95}"/>
              </a:ext>
            </a:extLst>
          </p:cNvPr>
          <p:cNvSpPr txBox="1"/>
          <p:nvPr/>
        </p:nvSpPr>
        <p:spPr>
          <a:xfrm>
            <a:off x="846509" y="4111640"/>
            <a:ext cx="4572000" cy="406971"/>
          </a:xfrm>
          <a:prstGeom prst="rect">
            <a:avLst/>
          </a:prstGeom>
          <a:noFill/>
        </p:spPr>
        <p:txBody>
          <a:bodyPr wrap="square">
            <a:spAutoFit/>
          </a:bodyPr>
          <a:lstStyle/>
          <a:p>
            <a:pPr marR="0" lvl="0" algn="l" defTabSz="914400" rtl="0" eaLnBrk="1" fontAlgn="auto" latinLnBrk="0" hangingPunct="1">
              <a:lnSpc>
                <a:spcPct val="125000"/>
              </a:lnSpc>
              <a:spcBef>
                <a:spcPts val="600"/>
              </a:spcBef>
              <a:spcAft>
                <a:spcPts val="0"/>
              </a:spcAft>
              <a:buClrTx/>
              <a:buSzTx/>
              <a:tabLst/>
              <a:defRPr/>
            </a:pPr>
            <a:r>
              <a:rPr kumimoji="0" lang="en-US" altLang="zh-CN"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3. </a:t>
            </a:r>
            <a:r>
              <a:rPr kumimoji="0" lang="zh-CN" altLang="en-US"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外用药物类型：</a:t>
            </a:r>
          </a:p>
        </p:txBody>
      </p:sp>
    </p:spTree>
    <p:extLst>
      <p:ext uri="{BB962C8B-B14F-4D97-AF65-F5344CB8AC3E}">
        <p14:creationId xmlns:p14="http://schemas.microsoft.com/office/powerpoint/2010/main" val="2407895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25" name="think-cell 幻灯片" r:id="rId5" imgW="225" imgH="225" progId="TCLayout.ActiveDocument.1">
                  <p:embed/>
                </p:oleObj>
              </mc:Choice>
              <mc:Fallback>
                <p:oleObj name="think-cell 幻灯片" r:id="rId5" imgW="225" imgH="225" progId="TCLayout.ActiveDocument.1">
                  <p:embed/>
                  <p:pic>
                    <p:nvPicPr>
                      <p:cNvPr id="4" name="对象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矩形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ltLang="zh-CN" sz="2800" b="1" dirty="0">
              <a:latin typeface="Microsoft YaHei" panose="020B0503020204020204" pitchFamily="34" charset="-122"/>
              <a:ea typeface="Microsoft YaHei" panose="020B0503020204020204" pitchFamily="34" charset="-122"/>
              <a:cs typeface="+mj-cs"/>
              <a:sym typeface="Microsoft YaHei" panose="020B0503020204020204" pitchFamily="34" charset="-122"/>
            </a:endParaRPr>
          </a:p>
        </p:txBody>
      </p:sp>
      <p:sp>
        <p:nvSpPr>
          <p:cNvPr id="2" name="标题 1"/>
          <p:cNvSpPr>
            <a:spLocks noGrp="1"/>
          </p:cNvSpPr>
          <p:nvPr>
            <p:ph type="title"/>
          </p:nvPr>
        </p:nvSpPr>
        <p:spPr/>
        <p:txBody>
          <a:bodyPr/>
          <a:lstStyle/>
          <a:p>
            <a:r>
              <a:rPr lang="zh-CN" altLang="en-US" dirty="0"/>
              <a:t>五、银屑病光疗</a:t>
            </a:r>
            <a:endParaRPr lang="en-US" dirty="0"/>
          </a:p>
        </p:txBody>
      </p:sp>
      <p:sp>
        <p:nvSpPr>
          <p:cNvPr id="11" name="文本占位符 10">
            <a:extLst>
              <a:ext uri="{FF2B5EF4-FFF2-40B4-BE49-F238E27FC236}">
                <a16:creationId xmlns:a16="http://schemas.microsoft.com/office/drawing/2014/main" id="{FEEEAE73-8D32-4172-8E64-E1C733441609}"/>
              </a:ext>
            </a:extLst>
          </p:cNvPr>
          <p:cNvSpPr>
            <a:spLocks noGrp="1"/>
          </p:cNvSpPr>
          <p:nvPr>
            <p:ph type="body" sz="quarter" idx="10"/>
          </p:nvPr>
        </p:nvSpPr>
        <p:spPr/>
        <p:txBody>
          <a:bodyPr/>
          <a:lstStyle/>
          <a:p>
            <a:r>
              <a:rPr lang="zh-CN" altLang="en-US" noProof="0" dirty="0"/>
              <a:t>中国银屑病诊疗指南（</a:t>
            </a:r>
            <a:r>
              <a:rPr lang="en-US" altLang="zh-CN" noProof="0" dirty="0"/>
              <a:t>2018</a:t>
            </a:r>
            <a:r>
              <a:rPr lang="zh-CN" altLang="en-US" noProof="0" dirty="0"/>
              <a:t>完整版）</a:t>
            </a:r>
            <a:endParaRPr lang="en-US" altLang="zh-CN" noProof="0" dirty="0"/>
          </a:p>
        </p:txBody>
      </p:sp>
      <p:sp>
        <p:nvSpPr>
          <p:cNvPr id="9" name="矩形: 圆角 8">
            <a:extLst>
              <a:ext uri="{FF2B5EF4-FFF2-40B4-BE49-F238E27FC236}">
                <a16:creationId xmlns:a16="http://schemas.microsoft.com/office/drawing/2014/main" id="{EA71E5B2-E46D-479F-8FB4-FF7941128027}"/>
              </a:ext>
            </a:extLst>
          </p:cNvPr>
          <p:cNvSpPr/>
          <p:nvPr/>
        </p:nvSpPr>
        <p:spPr>
          <a:xfrm>
            <a:off x="435474" y="1324430"/>
            <a:ext cx="8273052" cy="5119913"/>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内容占位符 2">
            <a:extLst>
              <a:ext uri="{FF2B5EF4-FFF2-40B4-BE49-F238E27FC236}">
                <a16:creationId xmlns:a16="http://schemas.microsoft.com/office/drawing/2014/main" id="{80E6C935-9E46-47EC-BBCA-28CEFF838484}"/>
              </a:ext>
            </a:extLst>
          </p:cNvPr>
          <p:cNvSpPr txBox="1">
            <a:spLocks/>
          </p:cNvSpPr>
          <p:nvPr/>
        </p:nvSpPr>
        <p:spPr>
          <a:xfrm>
            <a:off x="846509" y="2116657"/>
            <a:ext cx="4030291" cy="957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25000"/>
              </a:lnSpc>
              <a:spcBef>
                <a:spcPts val="300"/>
              </a:spcBef>
              <a:defRPr/>
            </a:pPr>
            <a:r>
              <a:rPr lang="zh-CN" altLang="en-US" sz="1200" dirty="0">
                <a:solidFill>
                  <a:sysClr val="windowText" lastClr="000000"/>
                </a:solidFill>
              </a:rPr>
              <a:t>紫外线包括长波紫外线（</a:t>
            </a:r>
            <a:r>
              <a:rPr lang="en-US" altLang="zh-CN" sz="1200" dirty="0">
                <a:solidFill>
                  <a:sysClr val="windowText" lastClr="000000"/>
                </a:solidFill>
              </a:rPr>
              <a:t>UVA</a:t>
            </a:r>
            <a:r>
              <a:rPr lang="zh-CN" altLang="en-US" sz="1200" dirty="0">
                <a:solidFill>
                  <a:sysClr val="windowText" lastClr="000000"/>
                </a:solidFill>
              </a:rPr>
              <a:t>，波长</a:t>
            </a:r>
            <a:r>
              <a:rPr lang="en-US" altLang="zh-CN" sz="1200" dirty="0">
                <a:solidFill>
                  <a:sysClr val="windowText" lastClr="000000"/>
                </a:solidFill>
              </a:rPr>
              <a:t>320</a:t>
            </a:r>
            <a:r>
              <a:rPr lang="zh-CN" altLang="en-US" sz="1200" dirty="0">
                <a:solidFill>
                  <a:sysClr val="windowText" lastClr="000000"/>
                </a:solidFill>
              </a:rPr>
              <a:t>～</a:t>
            </a:r>
            <a:r>
              <a:rPr lang="en-US" altLang="zh-CN" sz="1200" dirty="0">
                <a:solidFill>
                  <a:sysClr val="windowText" lastClr="000000"/>
                </a:solidFill>
              </a:rPr>
              <a:t>400 nm</a:t>
            </a:r>
            <a:r>
              <a:rPr lang="zh-CN" altLang="en-US" sz="1200" dirty="0">
                <a:solidFill>
                  <a:sysClr val="windowText" lastClr="000000"/>
                </a:solidFill>
              </a:rPr>
              <a:t>）</a:t>
            </a:r>
          </a:p>
          <a:p>
            <a:pPr marL="180000" indent="-180000">
              <a:lnSpc>
                <a:spcPct val="125000"/>
              </a:lnSpc>
              <a:spcBef>
                <a:spcPts val="300"/>
              </a:spcBef>
              <a:defRPr/>
            </a:pPr>
            <a:r>
              <a:rPr lang="zh-CN" altLang="en-US" sz="1200" dirty="0">
                <a:solidFill>
                  <a:sysClr val="windowText" lastClr="000000"/>
                </a:solidFill>
              </a:rPr>
              <a:t>中波紫外线（</a:t>
            </a:r>
            <a:r>
              <a:rPr lang="en-US" altLang="zh-CN" sz="1200" dirty="0">
                <a:solidFill>
                  <a:sysClr val="windowText" lastClr="000000"/>
                </a:solidFill>
              </a:rPr>
              <a:t>UVB</a:t>
            </a:r>
            <a:r>
              <a:rPr lang="zh-CN" altLang="en-US" sz="1200" dirty="0">
                <a:solidFill>
                  <a:sysClr val="windowText" lastClr="000000"/>
                </a:solidFill>
              </a:rPr>
              <a:t>，波长</a:t>
            </a:r>
            <a:r>
              <a:rPr lang="en-US" altLang="zh-CN" sz="1200" dirty="0">
                <a:solidFill>
                  <a:sysClr val="windowText" lastClr="000000"/>
                </a:solidFill>
              </a:rPr>
              <a:t>290</a:t>
            </a:r>
            <a:r>
              <a:rPr lang="zh-CN" altLang="en-US" sz="1200" dirty="0">
                <a:solidFill>
                  <a:sysClr val="windowText" lastClr="000000"/>
                </a:solidFill>
              </a:rPr>
              <a:t>～</a:t>
            </a:r>
            <a:r>
              <a:rPr lang="en-US" altLang="zh-CN" sz="1200" dirty="0">
                <a:solidFill>
                  <a:sysClr val="windowText" lastClr="000000"/>
                </a:solidFill>
              </a:rPr>
              <a:t>320 nm</a:t>
            </a:r>
            <a:r>
              <a:rPr lang="zh-CN" altLang="en-US" sz="1200" dirty="0">
                <a:solidFill>
                  <a:sysClr val="windowText" lastClr="000000"/>
                </a:solidFill>
              </a:rPr>
              <a:t>）</a:t>
            </a:r>
          </a:p>
          <a:p>
            <a:pPr marL="180000" indent="-180000">
              <a:lnSpc>
                <a:spcPct val="125000"/>
              </a:lnSpc>
              <a:spcBef>
                <a:spcPts val="300"/>
              </a:spcBef>
              <a:defRPr/>
            </a:pPr>
            <a:r>
              <a:rPr lang="zh-CN" altLang="en-US" sz="1200" dirty="0">
                <a:solidFill>
                  <a:sysClr val="windowText" lastClr="000000"/>
                </a:solidFill>
              </a:rPr>
              <a:t>短波紫外线（</a:t>
            </a:r>
            <a:r>
              <a:rPr lang="en-US" altLang="zh-CN" sz="1200" dirty="0">
                <a:solidFill>
                  <a:sysClr val="windowText" lastClr="000000"/>
                </a:solidFill>
              </a:rPr>
              <a:t>UVC</a:t>
            </a:r>
            <a:r>
              <a:rPr lang="zh-CN" altLang="en-US" sz="1200" dirty="0">
                <a:solidFill>
                  <a:sysClr val="windowText" lastClr="000000"/>
                </a:solidFill>
              </a:rPr>
              <a:t>，波长</a:t>
            </a:r>
            <a:r>
              <a:rPr lang="en-US" altLang="zh-CN" sz="1200" dirty="0">
                <a:solidFill>
                  <a:sysClr val="windowText" lastClr="000000"/>
                </a:solidFill>
              </a:rPr>
              <a:t>180</a:t>
            </a:r>
            <a:r>
              <a:rPr lang="zh-CN" altLang="en-US" sz="1200" dirty="0">
                <a:solidFill>
                  <a:sysClr val="windowText" lastClr="000000"/>
                </a:solidFill>
              </a:rPr>
              <a:t>～</a:t>
            </a:r>
            <a:r>
              <a:rPr lang="en-US" altLang="zh-CN" sz="1200" dirty="0">
                <a:solidFill>
                  <a:sysClr val="windowText" lastClr="000000"/>
                </a:solidFill>
              </a:rPr>
              <a:t>290 nm</a:t>
            </a:r>
            <a:r>
              <a:rPr lang="zh-CN" altLang="en-US" sz="1200" dirty="0">
                <a:solidFill>
                  <a:sysClr val="windowText" lastClr="000000"/>
                </a:solidFill>
              </a:rPr>
              <a:t>）</a:t>
            </a:r>
          </a:p>
        </p:txBody>
      </p:sp>
      <p:grpSp>
        <p:nvGrpSpPr>
          <p:cNvPr id="12" name="组合 11">
            <a:extLst>
              <a:ext uri="{FF2B5EF4-FFF2-40B4-BE49-F238E27FC236}">
                <a16:creationId xmlns:a16="http://schemas.microsoft.com/office/drawing/2014/main" id="{B865009A-3640-4A85-AC7E-D53283506EDB}"/>
              </a:ext>
            </a:extLst>
          </p:cNvPr>
          <p:cNvGrpSpPr/>
          <p:nvPr/>
        </p:nvGrpSpPr>
        <p:grpSpPr>
          <a:xfrm>
            <a:off x="846509" y="2001910"/>
            <a:ext cx="7306891" cy="77971"/>
            <a:chOff x="802638" y="3363729"/>
            <a:chExt cx="7306891" cy="77971"/>
          </a:xfrm>
        </p:grpSpPr>
        <p:sp>
          <p:nvSpPr>
            <p:cNvPr id="14" name="平行四边形 13">
              <a:extLst>
                <a:ext uri="{FF2B5EF4-FFF2-40B4-BE49-F238E27FC236}">
                  <a16:creationId xmlns:a16="http://schemas.microsoft.com/office/drawing/2014/main" id="{1D542AFE-F5F5-45C8-A51A-76FE4A8ED19E}"/>
                </a:ext>
              </a:extLst>
            </p:cNvPr>
            <p:cNvSpPr/>
            <p:nvPr/>
          </p:nvSpPr>
          <p:spPr>
            <a:xfrm>
              <a:off x="802638" y="3363729"/>
              <a:ext cx="475085"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15" name="直接连接符 14">
              <a:extLst>
                <a:ext uri="{FF2B5EF4-FFF2-40B4-BE49-F238E27FC236}">
                  <a16:creationId xmlns:a16="http://schemas.microsoft.com/office/drawing/2014/main" id="{A95747CC-1442-49A6-93BD-A0919C6C689C}"/>
                </a:ext>
              </a:extLst>
            </p:cNvPr>
            <p:cNvCxnSpPr>
              <a:cxnSpLocks/>
            </p:cNvCxnSpPr>
            <p:nvPr/>
          </p:nvCxnSpPr>
          <p:spPr>
            <a:xfrm flipH="1">
              <a:off x="871315" y="3441700"/>
              <a:ext cx="7238214" cy="0"/>
            </a:xfrm>
            <a:prstGeom prst="line">
              <a:avLst/>
            </a:prstGeom>
            <a:noFill/>
            <a:ln w="6350" cap="flat" cmpd="sng" algn="ctr">
              <a:solidFill>
                <a:sysClr val="window" lastClr="FFFFFF">
                  <a:lumMod val="75000"/>
                  <a:alpha val="61000"/>
                </a:sysClr>
              </a:solidFill>
              <a:prstDash val="solid"/>
              <a:miter lim="800000"/>
            </a:ln>
            <a:effectLst/>
          </p:spPr>
        </p:cxnSp>
      </p:grpSp>
      <p:sp>
        <p:nvSpPr>
          <p:cNvPr id="16" name="文本框 15">
            <a:extLst>
              <a:ext uri="{FF2B5EF4-FFF2-40B4-BE49-F238E27FC236}">
                <a16:creationId xmlns:a16="http://schemas.microsoft.com/office/drawing/2014/main" id="{9CF4B017-9E4A-4460-A21D-701F36CDFCB3}"/>
              </a:ext>
            </a:extLst>
          </p:cNvPr>
          <p:cNvSpPr txBox="1"/>
          <p:nvPr/>
        </p:nvSpPr>
        <p:spPr>
          <a:xfrm>
            <a:off x="846509" y="1568607"/>
            <a:ext cx="4572000" cy="406971"/>
          </a:xfrm>
          <a:prstGeom prst="rect">
            <a:avLst/>
          </a:prstGeom>
          <a:noFill/>
        </p:spPr>
        <p:txBody>
          <a:bodyPr wrap="square">
            <a:spAutoFit/>
          </a:bodyPr>
          <a:lstStyle/>
          <a:p>
            <a:pPr marR="0" lvl="0" algn="l" defTabSz="914400" rtl="0" eaLnBrk="1" fontAlgn="auto" latinLnBrk="0" hangingPunct="1">
              <a:lnSpc>
                <a:spcPct val="125000"/>
              </a:lnSpc>
              <a:spcBef>
                <a:spcPts val="600"/>
              </a:spcBef>
              <a:spcAft>
                <a:spcPts val="0"/>
              </a:spcAft>
              <a:buClrTx/>
              <a:buSzTx/>
              <a:tabLst/>
              <a:defRPr/>
            </a:pPr>
            <a:r>
              <a:rPr kumimoji="0" lang="en-US" altLang="zh-CN"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1. </a:t>
            </a:r>
            <a:r>
              <a:rPr kumimoji="0" lang="zh-CN" altLang="en-US"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光疗类型：</a:t>
            </a:r>
          </a:p>
        </p:txBody>
      </p:sp>
      <p:sp>
        <p:nvSpPr>
          <p:cNvPr id="17" name="内容占位符 2">
            <a:extLst>
              <a:ext uri="{FF2B5EF4-FFF2-40B4-BE49-F238E27FC236}">
                <a16:creationId xmlns:a16="http://schemas.microsoft.com/office/drawing/2014/main" id="{3FADF9F9-1427-40AD-820B-81882605B349}"/>
              </a:ext>
            </a:extLst>
          </p:cNvPr>
          <p:cNvSpPr txBox="1">
            <a:spLocks/>
          </p:cNvSpPr>
          <p:nvPr/>
        </p:nvSpPr>
        <p:spPr>
          <a:xfrm>
            <a:off x="846510" y="3656305"/>
            <a:ext cx="7239600" cy="24269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25000"/>
              </a:lnSpc>
              <a:spcBef>
                <a:spcPts val="300"/>
              </a:spcBef>
              <a:defRPr/>
            </a:pPr>
            <a:r>
              <a:rPr lang="zh-CN" altLang="en-US" sz="1200" dirty="0">
                <a:solidFill>
                  <a:sysClr val="windowText" lastClr="000000"/>
                </a:solidFill>
              </a:rPr>
              <a:t>窄谱</a:t>
            </a:r>
            <a:r>
              <a:rPr lang="en-US" altLang="zh-CN" sz="1200" dirty="0">
                <a:solidFill>
                  <a:sysClr val="windowText" lastClr="000000"/>
                </a:solidFill>
              </a:rPr>
              <a:t>UVB</a:t>
            </a:r>
            <a:r>
              <a:rPr lang="zh-CN" altLang="en-US" sz="1200" dirty="0">
                <a:solidFill>
                  <a:sysClr val="windowText" lastClr="000000"/>
                </a:solidFill>
              </a:rPr>
              <a:t>（</a:t>
            </a:r>
            <a:r>
              <a:rPr lang="en-US" altLang="zh-CN" sz="1200" dirty="0">
                <a:solidFill>
                  <a:sysClr val="windowText" lastClr="000000"/>
                </a:solidFill>
              </a:rPr>
              <a:t>NB-UVB</a:t>
            </a:r>
            <a:r>
              <a:rPr lang="zh-CN" altLang="en-US" sz="1200" dirty="0">
                <a:solidFill>
                  <a:sysClr val="windowText" lastClr="000000"/>
                </a:solidFill>
              </a:rPr>
              <a:t>）是临床应用最广泛的类型，适用于中重度寻常型银屑病、关节病型银屑病。红皮病型和脓疱型银屑病患者慎用</a:t>
            </a:r>
          </a:p>
          <a:p>
            <a:pPr marL="180000" indent="-180000">
              <a:lnSpc>
                <a:spcPct val="125000"/>
              </a:lnSpc>
              <a:spcBef>
                <a:spcPts val="300"/>
              </a:spcBef>
              <a:defRPr/>
            </a:pPr>
            <a:r>
              <a:rPr lang="en-US" altLang="zh-CN" sz="1200" dirty="0">
                <a:solidFill>
                  <a:sysClr val="windowText" lastClr="000000"/>
                </a:solidFill>
              </a:rPr>
              <a:t>NB-UVB</a:t>
            </a:r>
            <a:r>
              <a:rPr lang="zh-CN" altLang="en-US" sz="1200" dirty="0">
                <a:solidFill>
                  <a:sysClr val="windowText" lastClr="000000"/>
                </a:solidFill>
              </a:rPr>
              <a:t>治疗方法：适用于中重度寻常型银屑病，局限性斑块状银屑病</a:t>
            </a:r>
            <a:r>
              <a:rPr lang="en-US" altLang="zh-CN" sz="1200" dirty="0">
                <a:solidFill>
                  <a:sysClr val="windowText" lastClr="000000"/>
                </a:solidFill>
              </a:rPr>
              <a:t>(</a:t>
            </a:r>
            <a:r>
              <a:rPr lang="zh-CN" altLang="en-US" sz="1200" dirty="0">
                <a:solidFill>
                  <a:sysClr val="windowText" lastClr="000000"/>
                </a:solidFill>
              </a:rPr>
              <a:t>宜外用补骨脂 </a:t>
            </a:r>
            <a:r>
              <a:rPr lang="en-US" altLang="zh-CN" sz="1200" dirty="0">
                <a:solidFill>
                  <a:sysClr val="windowText" lastClr="000000"/>
                </a:solidFill>
              </a:rPr>
              <a:t>+ UVA)</a:t>
            </a:r>
            <a:r>
              <a:rPr lang="zh-CN" altLang="en-US" sz="1200" dirty="0">
                <a:solidFill>
                  <a:sysClr val="windowText" lastClr="000000"/>
                </a:solidFill>
              </a:rPr>
              <a:t>，其他治疗无效或因不良反应较大不能继续的红皮病型、脓疱型银屑病，单纯 </a:t>
            </a:r>
            <a:r>
              <a:rPr lang="en-US" altLang="zh-CN" sz="1200" dirty="0">
                <a:solidFill>
                  <a:sysClr val="windowText" lastClr="000000"/>
                </a:solidFill>
              </a:rPr>
              <a:t>UVB </a:t>
            </a:r>
            <a:r>
              <a:rPr lang="zh-CN" altLang="en-US" sz="1200" dirty="0">
                <a:solidFill>
                  <a:sysClr val="windowText" lastClr="000000"/>
                </a:solidFill>
              </a:rPr>
              <a:t>照射疗效不满意或对 </a:t>
            </a:r>
            <a:r>
              <a:rPr lang="en-US" altLang="zh-CN" sz="1200" dirty="0">
                <a:solidFill>
                  <a:sysClr val="windowText" lastClr="000000"/>
                </a:solidFill>
              </a:rPr>
              <a:t>UVB </a:t>
            </a:r>
            <a:r>
              <a:rPr lang="zh-CN" altLang="en-US" sz="1200" dirty="0">
                <a:solidFill>
                  <a:sysClr val="windowText" lastClr="000000"/>
                </a:solidFill>
              </a:rPr>
              <a:t>高度敏感者</a:t>
            </a:r>
          </a:p>
          <a:p>
            <a:pPr marL="180000" indent="-180000">
              <a:lnSpc>
                <a:spcPct val="125000"/>
              </a:lnSpc>
              <a:spcBef>
                <a:spcPts val="300"/>
              </a:spcBef>
              <a:defRPr/>
            </a:pPr>
            <a:r>
              <a:rPr lang="en-US" altLang="zh-CN" sz="1200" dirty="0">
                <a:solidFill>
                  <a:sysClr val="windowText" lastClr="000000"/>
                </a:solidFill>
              </a:rPr>
              <a:t>308 nm </a:t>
            </a:r>
            <a:r>
              <a:rPr lang="zh-CN" altLang="en-US" sz="1200" dirty="0">
                <a:solidFill>
                  <a:sysClr val="windowText" lastClr="000000"/>
                </a:solidFill>
              </a:rPr>
              <a:t>准分子激光：适合皮损面积</a:t>
            </a:r>
            <a:r>
              <a:rPr lang="en-US" altLang="zh-CN" sz="1200" dirty="0">
                <a:solidFill>
                  <a:sysClr val="windowText" lastClr="000000"/>
                </a:solidFill>
              </a:rPr>
              <a:t>&lt;10%</a:t>
            </a:r>
            <a:r>
              <a:rPr lang="zh-CN" altLang="en-US" sz="1200" dirty="0">
                <a:solidFill>
                  <a:sysClr val="windowText" lastClr="000000"/>
                </a:solidFill>
              </a:rPr>
              <a:t>体表面积的局限性斑块状银屑病。对其他治疗方法不适合的皱折部位，如腋窝、乳房下、腹股沟、会阴部等，也可考虑用此法治疗</a:t>
            </a:r>
          </a:p>
          <a:p>
            <a:pPr marL="180000" indent="-180000">
              <a:lnSpc>
                <a:spcPct val="125000"/>
              </a:lnSpc>
              <a:spcBef>
                <a:spcPts val="300"/>
              </a:spcBef>
              <a:defRPr/>
            </a:pPr>
            <a:r>
              <a:rPr lang="en-US" altLang="zh-CN" sz="1200" dirty="0">
                <a:solidFill>
                  <a:sysClr val="windowText" lastClr="000000"/>
                </a:solidFill>
              </a:rPr>
              <a:t>UVA</a:t>
            </a:r>
            <a:r>
              <a:rPr lang="zh-CN" altLang="en-US" sz="1200" dirty="0">
                <a:solidFill>
                  <a:sysClr val="windowText" lastClr="000000"/>
                </a:solidFill>
              </a:rPr>
              <a:t>联合光敏剂补骨脂素（</a:t>
            </a:r>
            <a:r>
              <a:rPr lang="en-US" altLang="zh-CN" sz="1200" dirty="0">
                <a:solidFill>
                  <a:sysClr val="windowText" lastClr="000000"/>
                </a:solidFill>
              </a:rPr>
              <a:t>psoralen</a:t>
            </a:r>
            <a:r>
              <a:rPr lang="zh-CN" altLang="en-US" sz="1200" dirty="0">
                <a:solidFill>
                  <a:sysClr val="windowText" lastClr="000000"/>
                </a:solidFill>
              </a:rPr>
              <a:t>）治疗（简称</a:t>
            </a:r>
            <a:r>
              <a:rPr lang="en-US" altLang="zh-CN" sz="1200" dirty="0">
                <a:solidFill>
                  <a:sysClr val="windowText" lastClr="000000"/>
                </a:solidFill>
              </a:rPr>
              <a:t>PUVA</a:t>
            </a:r>
            <a:r>
              <a:rPr lang="zh-CN" altLang="en-US" sz="1200" dirty="0">
                <a:solidFill>
                  <a:sysClr val="windowText" lastClr="000000"/>
                </a:solidFill>
              </a:rPr>
              <a:t>）及</a:t>
            </a:r>
            <a:r>
              <a:rPr lang="en-US" altLang="zh-CN" sz="1200" dirty="0">
                <a:solidFill>
                  <a:sysClr val="windowText" lastClr="000000"/>
                </a:solidFill>
              </a:rPr>
              <a:t>308 nm</a:t>
            </a:r>
            <a:r>
              <a:rPr lang="zh-CN" altLang="en-US" sz="1200" dirty="0">
                <a:solidFill>
                  <a:sysClr val="windowText" lastClr="000000"/>
                </a:solidFill>
              </a:rPr>
              <a:t>准分子激光和</a:t>
            </a:r>
            <a:r>
              <a:rPr lang="en-US" altLang="zh-CN" sz="1200" dirty="0">
                <a:solidFill>
                  <a:sysClr val="windowText" lastClr="000000"/>
                </a:solidFill>
              </a:rPr>
              <a:t>308 nm</a:t>
            </a:r>
            <a:r>
              <a:rPr lang="zh-CN" altLang="en-US" sz="1200" dirty="0">
                <a:solidFill>
                  <a:sysClr val="windowText" lastClr="000000"/>
                </a:solidFill>
              </a:rPr>
              <a:t>滤过紫外线可用于局限性顽固皮损</a:t>
            </a:r>
          </a:p>
        </p:txBody>
      </p:sp>
      <p:grpSp>
        <p:nvGrpSpPr>
          <p:cNvPr id="18" name="组合 17">
            <a:extLst>
              <a:ext uri="{FF2B5EF4-FFF2-40B4-BE49-F238E27FC236}">
                <a16:creationId xmlns:a16="http://schemas.microsoft.com/office/drawing/2014/main" id="{F97F6691-1307-473D-A068-C1D6A83C8781}"/>
              </a:ext>
            </a:extLst>
          </p:cNvPr>
          <p:cNvGrpSpPr/>
          <p:nvPr/>
        </p:nvGrpSpPr>
        <p:grpSpPr>
          <a:xfrm>
            <a:off x="846509" y="3544521"/>
            <a:ext cx="7308277" cy="77971"/>
            <a:chOff x="802638" y="3363729"/>
            <a:chExt cx="7308277" cy="77971"/>
          </a:xfrm>
        </p:grpSpPr>
        <p:sp>
          <p:nvSpPr>
            <p:cNvPr id="19" name="平行四边形 18">
              <a:extLst>
                <a:ext uri="{FF2B5EF4-FFF2-40B4-BE49-F238E27FC236}">
                  <a16:creationId xmlns:a16="http://schemas.microsoft.com/office/drawing/2014/main" id="{2A1D10EF-1A56-4273-9D4C-8BF4531FF273}"/>
                </a:ext>
              </a:extLst>
            </p:cNvPr>
            <p:cNvSpPr/>
            <p:nvPr/>
          </p:nvSpPr>
          <p:spPr>
            <a:xfrm>
              <a:off x="802638" y="3363729"/>
              <a:ext cx="475200"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20" name="直接连接符 19">
              <a:extLst>
                <a:ext uri="{FF2B5EF4-FFF2-40B4-BE49-F238E27FC236}">
                  <a16:creationId xmlns:a16="http://schemas.microsoft.com/office/drawing/2014/main" id="{EEC87CAC-2B65-4772-8A14-A574E24BC540}"/>
                </a:ext>
              </a:extLst>
            </p:cNvPr>
            <p:cNvCxnSpPr>
              <a:cxnSpLocks/>
            </p:cNvCxnSpPr>
            <p:nvPr/>
          </p:nvCxnSpPr>
          <p:spPr>
            <a:xfrm flipH="1">
              <a:off x="871315" y="3441700"/>
              <a:ext cx="7239600" cy="0"/>
            </a:xfrm>
            <a:prstGeom prst="line">
              <a:avLst/>
            </a:prstGeom>
            <a:noFill/>
            <a:ln w="6350" cap="flat" cmpd="sng" algn="ctr">
              <a:solidFill>
                <a:sysClr val="window" lastClr="FFFFFF">
                  <a:lumMod val="75000"/>
                  <a:alpha val="61000"/>
                </a:sysClr>
              </a:solidFill>
              <a:prstDash val="solid"/>
              <a:miter lim="800000"/>
            </a:ln>
            <a:effectLst/>
          </p:spPr>
        </p:cxnSp>
      </p:grpSp>
      <p:sp>
        <p:nvSpPr>
          <p:cNvPr id="21" name="文本框 20">
            <a:extLst>
              <a:ext uri="{FF2B5EF4-FFF2-40B4-BE49-F238E27FC236}">
                <a16:creationId xmlns:a16="http://schemas.microsoft.com/office/drawing/2014/main" id="{86DCB99F-6956-4DAC-A950-C34DF6B6FDC0}"/>
              </a:ext>
            </a:extLst>
          </p:cNvPr>
          <p:cNvSpPr txBox="1"/>
          <p:nvPr/>
        </p:nvSpPr>
        <p:spPr>
          <a:xfrm>
            <a:off x="846509" y="3111218"/>
            <a:ext cx="4030291" cy="406971"/>
          </a:xfrm>
          <a:prstGeom prst="rect">
            <a:avLst/>
          </a:prstGeom>
          <a:noFill/>
        </p:spPr>
        <p:txBody>
          <a:bodyPr wrap="square">
            <a:spAutoFit/>
          </a:bodyPr>
          <a:lstStyle/>
          <a:p>
            <a:pPr marR="0" lvl="0" algn="l" defTabSz="914400" rtl="0" eaLnBrk="1" fontAlgn="auto" latinLnBrk="0" hangingPunct="1">
              <a:lnSpc>
                <a:spcPct val="125000"/>
              </a:lnSpc>
              <a:spcBef>
                <a:spcPts val="600"/>
              </a:spcBef>
              <a:spcAft>
                <a:spcPts val="0"/>
              </a:spcAft>
              <a:buClrTx/>
              <a:buSzTx/>
              <a:tabLst/>
              <a:defRPr/>
            </a:pPr>
            <a:r>
              <a:rPr kumimoji="0" lang="en-US" altLang="zh-CN"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2.</a:t>
            </a:r>
            <a:r>
              <a:rPr kumimoji="0" lang="zh-CN" altLang="en-US"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不同类型光疗治疗特点：</a:t>
            </a:r>
          </a:p>
        </p:txBody>
      </p:sp>
    </p:spTree>
    <p:extLst>
      <p:ext uri="{BB962C8B-B14F-4D97-AF65-F5344CB8AC3E}">
        <p14:creationId xmlns:p14="http://schemas.microsoft.com/office/powerpoint/2010/main" val="1168350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DDA27E-BE24-6D4C-BC70-FBA30F128CB2}"/>
              </a:ext>
            </a:extLst>
          </p:cNvPr>
          <p:cNvSpPr>
            <a:spLocks noGrp="1"/>
          </p:cNvSpPr>
          <p:nvPr>
            <p:ph type="title"/>
          </p:nvPr>
        </p:nvSpPr>
        <p:spPr/>
        <p:txBody>
          <a:bodyPr/>
          <a:lstStyle/>
          <a:p>
            <a:r>
              <a:rPr lang="zh-CN" altLang="en-US" dirty="0"/>
              <a:t>六、银屑病系统治疗药物 </a:t>
            </a:r>
            <a:r>
              <a:rPr lang="en-US" altLang="zh-CN" dirty="0"/>
              <a:t>- </a:t>
            </a:r>
            <a:r>
              <a:rPr lang="zh-CN" altLang="en-US" dirty="0"/>
              <a:t>分类</a:t>
            </a:r>
          </a:p>
        </p:txBody>
      </p:sp>
      <p:sp>
        <p:nvSpPr>
          <p:cNvPr id="9" name="文本占位符 8">
            <a:extLst>
              <a:ext uri="{FF2B5EF4-FFF2-40B4-BE49-F238E27FC236}">
                <a16:creationId xmlns:a16="http://schemas.microsoft.com/office/drawing/2014/main" id="{48567238-D89F-4D4C-BD2A-C2B9BD8114D2}"/>
              </a:ext>
            </a:extLst>
          </p:cNvPr>
          <p:cNvSpPr>
            <a:spLocks noGrp="1"/>
          </p:cNvSpPr>
          <p:nvPr>
            <p:ph type="body" sz="quarter" idx="10"/>
          </p:nvPr>
        </p:nvSpPr>
        <p:spPr/>
        <p:txBody>
          <a:bodyPr/>
          <a:lstStyle/>
          <a:p>
            <a:pPr lvl="0"/>
            <a:r>
              <a:rPr lang="en-US" altLang="zh-CN" noProof="0" dirty="0"/>
              <a:t>1.</a:t>
            </a:r>
            <a:r>
              <a:rPr lang="zh-CN" altLang="en-US" noProof="0" dirty="0"/>
              <a:t>中国银屑病诊疗指南（</a:t>
            </a:r>
            <a:r>
              <a:rPr lang="en-US" altLang="zh-CN" noProof="0" dirty="0"/>
              <a:t>2018</a:t>
            </a:r>
            <a:r>
              <a:rPr lang="zh-CN" altLang="en-US" noProof="0" dirty="0"/>
              <a:t>完整版）</a:t>
            </a:r>
            <a:endParaRPr lang="en-US" altLang="zh-CN" noProof="0" dirty="0"/>
          </a:p>
          <a:p>
            <a:r>
              <a:rPr lang="en-US" altLang="zh-CN" dirty="0"/>
              <a:t>2.</a:t>
            </a:r>
            <a:r>
              <a:rPr lang="zh-CN" altLang="en-US" dirty="0"/>
              <a:t>中华医学会皮肤性病学分会</a:t>
            </a:r>
            <a:r>
              <a:rPr lang="en-US" altLang="zh-CN" dirty="0"/>
              <a:t>.中国银屑病生物治疗专家共识（2019）</a:t>
            </a:r>
          </a:p>
          <a:p>
            <a:r>
              <a:rPr lang="en-US" altLang="zh-CN" dirty="0"/>
              <a:t>3. JAMA.2020 May 19;323(19) 1945-1960.</a:t>
            </a:r>
          </a:p>
        </p:txBody>
      </p:sp>
      <p:sp>
        <p:nvSpPr>
          <p:cNvPr id="7" name="矩形: 圆角 6">
            <a:extLst>
              <a:ext uri="{FF2B5EF4-FFF2-40B4-BE49-F238E27FC236}">
                <a16:creationId xmlns:a16="http://schemas.microsoft.com/office/drawing/2014/main" id="{4E7FE586-BE1C-4D45-8C30-BBD94F466BBE}"/>
              </a:ext>
            </a:extLst>
          </p:cNvPr>
          <p:cNvSpPr/>
          <p:nvPr/>
        </p:nvSpPr>
        <p:spPr>
          <a:xfrm>
            <a:off x="435474" y="1324431"/>
            <a:ext cx="8273052" cy="4232017"/>
          </a:xfrm>
          <a:prstGeom prst="roundRect">
            <a:avLst>
              <a:gd name="adj" fmla="val 1158"/>
            </a:avLst>
          </a:prstGeom>
          <a:solidFill>
            <a:srgbClr val="F9F9F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a:extLst>
              <a:ext uri="{FF2B5EF4-FFF2-40B4-BE49-F238E27FC236}">
                <a16:creationId xmlns:a16="http://schemas.microsoft.com/office/drawing/2014/main" id="{94319965-BB67-42DD-A11A-BB0233E77EE8}"/>
              </a:ext>
            </a:extLst>
          </p:cNvPr>
          <p:cNvSpPr txBox="1">
            <a:spLocks/>
          </p:cNvSpPr>
          <p:nvPr/>
        </p:nvSpPr>
        <p:spPr>
          <a:xfrm>
            <a:off x="846509" y="2116657"/>
            <a:ext cx="6352577" cy="670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25000"/>
              </a:lnSpc>
              <a:spcBef>
                <a:spcPts val="300"/>
              </a:spcBef>
              <a:defRPr/>
            </a:pPr>
            <a:r>
              <a:rPr lang="zh-CN" altLang="en-US" sz="1400" dirty="0">
                <a:solidFill>
                  <a:sysClr val="windowText" lastClr="000000"/>
                </a:solidFill>
              </a:rPr>
              <a:t>常用药物包括甲氨蝶呤、环孢素、维</a:t>
            </a:r>
            <a:r>
              <a:rPr lang="en-US" altLang="zh-CN" sz="1400" dirty="0">
                <a:solidFill>
                  <a:sysClr val="windowText" lastClr="000000"/>
                </a:solidFill>
              </a:rPr>
              <a:t>A</a:t>
            </a:r>
            <a:r>
              <a:rPr lang="zh-CN" altLang="en-US" sz="1400" dirty="0">
                <a:solidFill>
                  <a:sysClr val="windowText" lastClr="000000"/>
                </a:solidFill>
              </a:rPr>
              <a:t>酸类</a:t>
            </a:r>
          </a:p>
          <a:p>
            <a:pPr marL="180000" indent="-180000">
              <a:lnSpc>
                <a:spcPct val="125000"/>
              </a:lnSpc>
              <a:spcBef>
                <a:spcPts val="300"/>
              </a:spcBef>
              <a:defRPr/>
            </a:pPr>
            <a:r>
              <a:rPr lang="zh-CN" altLang="en-US" sz="1400" dirty="0">
                <a:solidFill>
                  <a:sysClr val="windowText" lastClr="000000"/>
                </a:solidFill>
              </a:rPr>
              <a:t>其他类型包括硫唑嘌呤、来氟米特、吗替麦考酚酯、糖皮质激素、抗生素</a:t>
            </a:r>
          </a:p>
        </p:txBody>
      </p:sp>
      <p:grpSp>
        <p:nvGrpSpPr>
          <p:cNvPr id="10" name="组合 9">
            <a:extLst>
              <a:ext uri="{FF2B5EF4-FFF2-40B4-BE49-F238E27FC236}">
                <a16:creationId xmlns:a16="http://schemas.microsoft.com/office/drawing/2014/main" id="{31AAA06B-ABC3-4148-9F02-07F6ECD3B934}"/>
              </a:ext>
            </a:extLst>
          </p:cNvPr>
          <p:cNvGrpSpPr/>
          <p:nvPr/>
        </p:nvGrpSpPr>
        <p:grpSpPr>
          <a:xfrm>
            <a:off x="846509" y="2001910"/>
            <a:ext cx="7306891" cy="77971"/>
            <a:chOff x="802638" y="3363729"/>
            <a:chExt cx="7306891" cy="77971"/>
          </a:xfrm>
        </p:grpSpPr>
        <p:sp>
          <p:nvSpPr>
            <p:cNvPr id="12" name="平行四边形 11">
              <a:extLst>
                <a:ext uri="{FF2B5EF4-FFF2-40B4-BE49-F238E27FC236}">
                  <a16:creationId xmlns:a16="http://schemas.microsoft.com/office/drawing/2014/main" id="{4B5F6040-17C3-4646-9752-2C5500404691}"/>
                </a:ext>
              </a:extLst>
            </p:cNvPr>
            <p:cNvSpPr/>
            <p:nvPr/>
          </p:nvSpPr>
          <p:spPr>
            <a:xfrm>
              <a:off x="802638" y="3363729"/>
              <a:ext cx="475085"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13" name="直接连接符 12">
              <a:extLst>
                <a:ext uri="{FF2B5EF4-FFF2-40B4-BE49-F238E27FC236}">
                  <a16:creationId xmlns:a16="http://schemas.microsoft.com/office/drawing/2014/main" id="{59823F95-8D9E-46CA-948C-3E01E1A1F62C}"/>
                </a:ext>
              </a:extLst>
            </p:cNvPr>
            <p:cNvCxnSpPr>
              <a:cxnSpLocks/>
            </p:cNvCxnSpPr>
            <p:nvPr/>
          </p:nvCxnSpPr>
          <p:spPr>
            <a:xfrm flipH="1">
              <a:off x="871315" y="3441700"/>
              <a:ext cx="7238214" cy="0"/>
            </a:xfrm>
            <a:prstGeom prst="line">
              <a:avLst/>
            </a:prstGeom>
            <a:noFill/>
            <a:ln w="6350" cap="flat" cmpd="sng" algn="ctr">
              <a:solidFill>
                <a:sysClr val="window" lastClr="FFFFFF">
                  <a:lumMod val="75000"/>
                  <a:alpha val="61000"/>
                </a:sysClr>
              </a:solidFill>
              <a:prstDash val="solid"/>
              <a:miter lim="800000"/>
            </a:ln>
            <a:effectLst/>
          </p:spPr>
        </p:cxnSp>
      </p:grpSp>
      <p:sp>
        <p:nvSpPr>
          <p:cNvPr id="14" name="文本框 13">
            <a:extLst>
              <a:ext uri="{FF2B5EF4-FFF2-40B4-BE49-F238E27FC236}">
                <a16:creationId xmlns:a16="http://schemas.microsoft.com/office/drawing/2014/main" id="{47B6B1C0-09B7-4940-8488-6B97FC4825BD}"/>
              </a:ext>
            </a:extLst>
          </p:cNvPr>
          <p:cNvSpPr txBox="1"/>
          <p:nvPr/>
        </p:nvSpPr>
        <p:spPr>
          <a:xfrm>
            <a:off x="846509" y="1568607"/>
            <a:ext cx="7450982" cy="406971"/>
          </a:xfrm>
          <a:prstGeom prst="rect">
            <a:avLst/>
          </a:prstGeom>
          <a:noFill/>
        </p:spPr>
        <p:txBody>
          <a:bodyPr wrap="square">
            <a:spAutoFit/>
          </a:bodyPr>
          <a:lstStyle/>
          <a:p>
            <a:pPr marR="0" lvl="0" algn="l" defTabSz="914400" rtl="0" eaLnBrk="1" fontAlgn="auto" latinLnBrk="0" hangingPunct="1">
              <a:lnSpc>
                <a:spcPct val="125000"/>
              </a:lnSpc>
              <a:spcBef>
                <a:spcPts val="600"/>
              </a:spcBef>
              <a:spcAft>
                <a:spcPts val="0"/>
              </a:spcAft>
              <a:buClrTx/>
              <a:buSzTx/>
              <a:tabLst/>
              <a:defRPr/>
            </a:pPr>
            <a:r>
              <a:rPr kumimoji="0" lang="en-US" altLang="zh-CN"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1.</a:t>
            </a:r>
            <a:r>
              <a:rPr kumimoji="0" lang="zh-CN" altLang="en-US"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传统系统治疗药物，主要以口服方式给药，发挥全身系统治疗作用</a:t>
            </a:r>
            <a:r>
              <a:rPr kumimoji="0" lang="en-US" altLang="zh-CN" sz="1800" b="1" i="0" u="none" strike="noStrike" kern="1200" cap="none" spc="0" normalizeH="0" baseline="30000" noProof="0" dirty="0">
                <a:ln>
                  <a:noFill/>
                </a:ln>
                <a:effectLst/>
                <a:uLnTx/>
                <a:uFillTx/>
                <a:latin typeface="Microsoft YaHei" panose="020B0503020204020204" pitchFamily="34" charset="-122"/>
                <a:ea typeface="Microsoft YaHei" panose="020B0503020204020204" pitchFamily="34" charset="-122"/>
                <a:cs typeface="+mn-cs"/>
              </a:rPr>
              <a:t>1</a:t>
            </a:r>
          </a:p>
        </p:txBody>
      </p:sp>
      <p:sp>
        <p:nvSpPr>
          <p:cNvPr id="15" name="内容占位符 2">
            <a:extLst>
              <a:ext uri="{FF2B5EF4-FFF2-40B4-BE49-F238E27FC236}">
                <a16:creationId xmlns:a16="http://schemas.microsoft.com/office/drawing/2014/main" id="{499D2954-91FF-417D-B8A4-356C7C8F34A3}"/>
              </a:ext>
            </a:extLst>
          </p:cNvPr>
          <p:cNvSpPr txBox="1">
            <a:spLocks/>
          </p:cNvSpPr>
          <p:nvPr/>
        </p:nvSpPr>
        <p:spPr>
          <a:xfrm>
            <a:off x="846510" y="3656306"/>
            <a:ext cx="7239600" cy="12549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25000"/>
              </a:lnSpc>
              <a:spcBef>
                <a:spcPts val="300"/>
              </a:spcBef>
              <a:defRPr/>
            </a:pPr>
            <a:r>
              <a:rPr lang="zh-CN" altLang="en-US" sz="1400" dirty="0">
                <a:solidFill>
                  <a:sysClr val="windowText" lastClr="000000"/>
                </a:solidFill>
              </a:rPr>
              <a:t>按靶点分类：</a:t>
            </a:r>
            <a:r>
              <a:rPr lang="en-US" altLang="zh-CN" sz="1400" dirty="0">
                <a:solidFill>
                  <a:sysClr val="windowText" lastClr="000000"/>
                </a:solidFill>
              </a:rPr>
              <a:t>TNF-α</a:t>
            </a:r>
            <a:r>
              <a:rPr lang="zh-CN" altLang="en-US" sz="1400" dirty="0">
                <a:solidFill>
                  <a:sysClr val="windowText" lastClr="000000"/>
                </a:solidFill>
              </a:rPr>
              <a:t>抑制剂（依那西普、英夫利西单抗、阿达木单抗）、</a:t>
            </a:r>
            <a:r>
              <a:rPr lang="en-US" altLang="zh-CN" sz="1400" dirty="0">
                <a:solidFill>
                  <a:sysClr val="windowText" lastClr="000000"/>
                </a:solidFill>
              </a:rPr>
              <a:t>IL-12/23</a:t>
            </a:r>
            <a:r>
              <a:rPr lang="zh-CN" altLang="en-US" sz="1400" dirty="0">
                <a:solidFill>
                  <a:sysClr val="windowText" lastClr="000000"/>
                </a:solidFill>
              </a:rPr>
              <a:t>抑制剂（乌司奴单抗）、</a:t>
            </a:r>
            <a:r>
              <a:rPr lang="en-US" altLang="zh-CN" sz="1400" dirty="0">
                <a:solidFill>
                  <a:sysClr val="windowText" lastClr="000000"/>
                </a:solidFill>
              </a:rPr>
              <a:t>IL-17A</a:t>
            </a:r>
            <a:r>
              <a:rPr lang="zh-CN" altLang="en-US" sz="1400" dirty="0">
                <a:solidFill>
                  <a:sysClr val="windowText" lastClr="000000"/>
                </a:solidFill>
              </a:rPr>
              <a:t>抑制剂（司库奇尤单抗、依奇珠单抗）、</a:t>
            </a:r>
            <a:r>
              <a:rPr lang="en-US" altLang="zh-CN" sz="1400" dirty="0">
                <a:solidFill>
                  <a:sysClr val="windowText" lastClr="000000"/>
                </a:solidFill>
              </a:rPr>
              <a:t>IL-23</a:t>
            </a:r>
            <a:r>
              <a:rPr lang="zh-CN" altLang="en-US" sz="1400" dirty="0">
                <a:solidFill>
                  <a:sysClr val="windowText" lastClr="000000"/>
                </a:solidFill>
              </a:rPr>
              <a:t>抑制剂（古塞奇尤单抗）</a:t>
            </a:r>
          </a:p>
          <a:p>
            <a:pPr marL="180000" indent="-180000">
              <a:lnSpc>
                <a:spcPct val="125000"/>
              </a:lnSpc>
              <a:spcBef>
                <a:spcPts val="300"/>
              </a:spcBef>
              <a:defRPr/>
            </a:pPr>
            <a:r>
              <a:rPr lang="zh-CN" altLang="en-US" sz="1400" dirty="0">
                <a:solidFill>
                  <a:sysClr val="windowText" lastClr="000000"/>
                </a:solidFill>
              </a:rPr>
              <a:t>按来源分类：嵌合体（英夫利西单抗）、人源化（依奇珠单抗）、全人源（阿达木单抗、乌司奴单抗、司库奇尤单抗、古塞奇尤单抗）</a:t>
            </a:r>
          </a:p>
        </p:txBody>
      </p:sp>
      <p:grpSp>
        <p:nvGrpSpPr>
          <p:cNvPr id="16" name="组合 15">
            <a:extLst>
              <a:ext uri="{FF2B5EF4-FFF2-40B4-BE49-F238E27FC236}">
                <a16:creationId xmlns:a16="http://schemas.microsoft.com/office/drawing/2014/main" id="{A009C6B5-2AFA-48F3-A98D-D2CB9674A068}"/>
              </a:ext>
            </a:extLst>
          </p:cNvPr>
          <p:cNvGrpSpPr/>
          <p:nvPr/>
        </p:nvGrpSpPr>
        <p:grpSpPr>
          <a:xfrm>
            <a:off x="846509" y="3544521"/>
            <a:ext cx="7308277" cy="77971"/>
            <a:chOff x="802638" y="3363729"/>
            <a:chExt cx="7308277" cy="77971"/>
          </a:xfrm>
        </p:grpSpPr>
        <p:sp>
          <p:nvSpPr>
            <p:cNvPr id="17" name="平行四边形 16">
              <a:extLst>
                <a:ext uri="{FF2B5EF4-FFF2-40B4-BE49-F238E27FC236}">
                  <a16:creationId xmlns:a16="http://schemas.microsoft.com/office/drawing/2014/main" id="{BAA86979-44C9-4E25-888C-C7472709E29D}"/>
                </a:ext>
              </a:extLst>
            </p:cNvPr>
            <p:cNvSpPr/>
            <p:nvPr/>
          </p:nvSpPr>
          <p:spPr>
            <a:xfrm>
              <a:off x="802638" y="3363729"/>
              <a:ext cx="475200" cy="74796"/>
            </a:xfrm>
            <a:prstGeom prst="parallelogram">
              <a:avLst>
                <a:gd name="adj" fmla="val 55740"/>
              </a:avLst>
            </a:prstGeom>
            <a:solidFill>
              <a:srgbClr val="A9232D">
                <a:alpha val="8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18" name="直接连接符 17">
              <a:extLst>
                <a:ext uri="{FF2B5EF4-FFF2-40B4-BE49-F238E27FC236}">
                  <a16:creationId xmlns:a16="http://schemas.microsoft.com/office/drawing/2014/main" id="{CF26F660-104F-40C3-A637-D08C77DC7CA0}"/>
                </a:ext>
              </a:extLst>
            </p:cNvPr>
            <p:cNvCxnSpPr>
              <a:cxnSpLocks/>
            </p:cNvCxnSpPr>
            <p:nvPr/>
          </p:nvCxnSpPr>
          <p:spPr>
            <a:xfrm flipH="1">
              <a:off x="871315" y="3441700"/>
              <a:ext cx="7239600" cy="0"/>
            </a:xfrm>
            <a:prstGeom prst="line">
              <a:avLst/>
            </a:prstGeom>
            <a:noFill/>
            <a:ln w="6350" cap="flat" cmpd="sng" algn="ctr">
              <a:solidFill>
                <a:sysClr val="window" lastClr="FFFFFF">
                  <a:lumMod val="75000"/>
                  <a:alpha val="61000"/>
                </a:sysClr>
              </a:solidFill>
              <a:prstDash val="solid"/>
              <a:miter lim="800000"/>
            </a:ln>
            <a:effectLst/>
          </p:spPr>
        </p:cxnSp>
      </p:grpSp>
      <p:sp>
        <p:nvSpPr>
          <p:cNvPr id="19" name="文本框 18">
            <a:extLst>
              <a:ext uri="{FF2B5EF4-FFF2-40B4-BE49-F238E27FC236}">
                <a16:creationId xmlns:a16="http://schemas.microsoft.com/office/drawing/2014/main" id="{1D80AFEE-BE4F-4FC2-981A-2E58E8FED4DD}"/>
              </a:ext>
            </a:extLst>
          </p:cNvPr>
          <p:cNvSpPr txBox="1"/>
          <p:nvPr/>
        </p:nvSpPr>
        <p:spPr>
          <a:xfrm>
            <a:off x="846509" y="3111218"/>
            <a:ext cx="7034748" cy="406971"/>
          </a:xfrm>
          <a:prstGeom prst="rect">
            <a:avLst/>
          </a:prstGeom>
          <a:noFill/>
        </p:spPr>
        <p:txBody>
          <a:bodyPr wrap="square">
            <a:spAutoFit/>
          </a:bodyPr>
          <a:lstStyle/>
          <a:p>
            <a:pPr marR="0" lvl="0" algn="l" defTabSz="914400" rtl="0" eaLnBrk="1" fontAlgn="auto" latinLnBrk="0" hangingPunct="1">
              <a:lnSpc>
                <a:spcPct val="125000"/>
              </a:lnSpc>
              <a:spcBef>
                <a:spcPts val="600"/>
              </a:spcBef>
              <a:spcAft>
                <a:spcPts val="0"/>
              </a:spcAft>
              <a:buClrTx/>
              <a:buSzTx/>
              <a:tabLst/>
              <a:defRPr/>
            </a:pPr>
            <a:r>
              <a:rPr kumimoji="0" lang="en-US" altLang="zh-CN"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2.</a:t>
            </a:r>
            <a:r>
              <a:rPr kumimoji="0" lang="zh-CN" altLang="en-US" sz="1800" b="1" i="0" u="none" strike="noStrike" kern="1200" cap="none" spc="0" normalizeH="0" baseline="0" noProof="0" dirty="0">
                <a:ln>
                  <a:noFill/>
                </a:ln>
                <a:effectLst/>
                <a:uLnTx/>
                <a:uFillTx/>
                <a:latin typeface="Microsoft YaHei" panose="020B0503020204020204" pitchFamily="34" charset="-122"/>
                <a:ea typeface="Microsoft YaHei" panose="020B0503020204020204" pitchFamily="34" charset="-122"/>
                <a:cs typeface="+mn-cs"/>
              </a:rPr>
              <a:t>生物制剂，以注射方式给药，发挥全身系统治疗作用</a:t>
            </a:r>
            <a:r>
              <a:rPr kumimoji="0" lang="en-US" altLang="zh-CN" sz="1800" b="1" i="0" u="none" strike="noStrike" kern="1200" cap="none" spc="0" normalizeH="0" baseline="30000" noProof="0" dirty="0">
                <a:ln>
                  <a:noFill/>
                </a:ln>
                <a:effectLst/>
                <a:uLnTx/>
                <a:uFillTx/>
                <a:latin typeface="Microsoft YaHei" panose="020B0503020204020204" pitchFamily="34" charset="-122"/>
                <a:ea typeface="Microsoft YaHei" panose="020B0503020204020204" pitchFamily="34" charset="-122"/>
                <a:cs typeface="+mn-cs"/>
              </a:rPr>
              <a:t>2-3</a:t>
            </a:r>
          </a:p>
        </p:txBody>
      </p:sp>
    </p:spTree>
    <p:extLst>
      <p:ext uri="{BB962C8B-B14F-4D97-AF65-F5344CB8AC3E}">
        <p14:creationId xmlns:p14="http://schemas.microsoft.com/office/powerpoint/2010/main" val="1693469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nwKzG_qS4X4TzkENGmJI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eGeZYadcC__Po_9Va8G5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拜耳">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Novartis Standard 4by3 Carbon Blue_RM</Template>
  <TotalTime>0</TotalTime>
  <Words>7411</Words>
  <Application>Microsoft Office PowerPoint</Application>
  <PresentationFormat>全屏显示(4:3)</PresentationFormat>
  <Paragraphs>665</Paragraphs>
  <Slides>40</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40</vt:i4>
      </vt:variant>
    </vt:vector>
  </HeadingPairs>
  <TitlesOfParts>
    <vt:vector size="49" baseType="lpstr">
      <vt:lpstr>等线</vt:lpstr>
      <vt:lpstr>Microsoft YaHei</vt:lpstr>
      <vt:lpstr>Microsoft YaHei</vt:lpstr>
      <vt:lpstr>Arial</vt:lpstr>
      <vt:lpstr>Calibri</vt:lpstr>
      <vt:lpstr>Times New Roman</vt:lpstr>
      <vt:lpstr>Wingdings</vt:lpstr>
      <vt:lpstr>自定义设计方案</vt:lpstr>
      <vt:lpstr>think-cell 幻灯片</vt:lpstr>
      <vt:lpstr>PowerPoint 演示文稿</vt:lpstr>
      <vt:lpstr>PowerPoint 演示文稿</vt:lpstr>
      <vt:lpstr>一、银屑病的治疗目的与原则</vt:lpstr>
      <vt:lpstr>二、银屑病的治疗目标</vt:lpstr>
      <vt:lpstr>三、选择适合的治疗方案</vt:lpstr>
      <vt:lpstr>三、选择适合的治疗方案</vt:lpstr>
      <vt:lpstr>四、银屑病外用药</vt:lpstr>
      <vt:lpstr>五、银屑病光疗</vt:lpstr>
      <vt:lpstr>六、银屑病系统治疗药物 - 分类</vt:lpstr>
      <vt:lpstr>六、银屑病系统治疗药物 - 治疗原则</vt:lpstr>
      <vt:lpstr>六、银屑病系统治疗药物 - 传统系统治疗</vt:lpstr>
      <vt:lpstr>六、银屑病系统治疗药物 - 传统系统治疗</vt:lpstr>
      <vt:lpstr>六、银屑病系统治疗药物 - 传统系统治疗</vt:lpstr>
      <vt:lpstr>七、银屑病生物治疗 - 适用人群筛查</vt:lpstr>
      <vt:lpstr>七、银屑病生物治疗 - 适用人群筛查</vt:lpstr>
      <vt:lpstr>七、银屑病生物治疗 - 治疗前筛查评估</vt:lpstr>
      <vt:lpstr>七、银屑病生物治疗-治疗前筛查评估</vt:lpstr>
      <vt:lpstr>七、银屑病生物治疗 - 选择适合的治疗方案</vt:lpstr>
      <vt:lpstr>七、银屑病生物治疗 - 选择适合的治疗方案</vt:lpstr>
      <vt:lpstr>七、银屑病生物治疗 - 选择适合的治疗方案</vt:lpstr>
      <vt:lpstr>七、银屑病生物治疗 - 选择适合的治疗方案</vt:lpstr>
      <vt:lpstr>七、银屑病生物治疗 - 选择适合的治疗方案</vt:lpstr>
      <vt:lpstr>七、银屑病生物治疗 - 选择适合的治疗方案</vt:lpstr>
      <vt:lpstr>七、银屑病生物治疗 - 选择适合的治疗方案</vt:lpstr>
      <vt:lpstr>七、银屑病生物治疗 - 选择适合的治疗方案</vt:lpstr>
      <vt:lpstr>七、银屑病生物治疗 - 选择适合的治疗方案</vt:lpstr>
      <vt:lpstr>七、银屑病生物治疗 - 选择适合的治疗方案</vt:lpstr>
      <vt:lpstr>七、银屑病生物治疗-诱导期：治疗期间监测</vt:lpstr>
      <vt:lpstr>七、银屑病生物治疗-诱导期：疗效评估</vt:lpstr>
      <vt:lpstr>七、银屑病生物治疗-诱导期：疗效评估</vt:lpstr>
      <vt:lpstr>七、银屑病生物治疗-诱导期：疗效评估</vt:lpstr>
      <vt:lpstr>七、银屑病生物治疗-维持期：治疗期间监测</vt:lpstr>
      <vt:lpstr>七、银屑病生物治疗-维持期：治疗期间监测</vt:lpstr>
      <vt:lpstr>七、银屑病生物治疗-维持期：疗效评估</vt:lpstr>
      <vt:lpstr>七、银屑病生物治疗-维持期：疗效评估</vt:lpstr>
      <vt:lpstr>七、银屑病生物治疗-维持期：疗效评估</vt:lpstr>
      <vt:lpstr>七、银屑病生物治疗-维持期：特殊情况</vt:lpstr>
      <vt:lpstr>七、银屑病生物治疗-维持期：减停量方案</vt:lpstr>
      <vt:lpstr>七、银屑病生物治疗 - 再治疗</vt:lpstr>
      <vt:lpstr>七、银屑病生物治疗 - 银屑病生物制剂治疗临床路径小结</vt:lpstr>
    </vt:vector>
  </TitlesOfParts>
  <Company>Novartis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目录</dc:title>
  <dc:creator>NCRC</dc:creator>
  <cp:lastModifiedBy>Guo, Yuhan</cp:lastModifiedBy>
  <cp:revision>189</cp:revision>
  <cp:lastPrinted>2017-05-23T16:29:49Z</cp:lastPrinted>
  <dcterms:created xsi:type="dcterms:W3CDTF">2020-04-10T04:22:57Z</dcterms:created>
  <dcterms:modified xsi:type="dcterms:W3CDTF">2020-09-21T06:52:02Z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Name">
    <vt:lpwstr/>
  </property>
  <property fmtid="{D5CDD505-2E9C-101B-9397-08002B2CF9AE}" pid="3" name="ConfidentialityLevel">
    <vt:lpwstr>None (no value displayed on slides)</vt:lpwstr>
  </property>
  <property fmtid="{D5CDD505-2E9C-101B-9397-08002B2CF9AE}" pid="4" name="HideFooter">
    <vt:bool>false</vt:bool>
  </property>
</Properties>
</file>