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1351" r:id="rId2"/>
    <p:sldId id="1347" r:id="rId3"/>
    <p:sldId id="1348" r:id="rId4"/>
    <p:sldId id="1334" r:id="rId5"/>
    <p:sldId id="1335" r:id="rId6"/>
    <p:sldId id="1336" r:id="rId7"/>
    <p:sldId id="1346" r:id="rId8"/>
    <p:sldId id="1337" r:id="rId9"/>
    <p:sldId id="1338" r:id="rId10"/>
    <p:sldId id="1339" r:id="rId11"/>
    <p:sldId id="1340" r:id="rId12"/>
    <p:sldId id="1345" r:id="rId13"/>
    <p:sldId id="1352" r:id="rId14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0">
          <p15:clr>
            <a:srgbClr val="A4A3A4"/>
          </p15:clr>
        </p15:guide>
        <p15:guide id="2" pos="293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1D25"/>
    <a:srgbClr val="A9232D"/>
    <a:srgbClr val="E000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16" autoAdjust="0"/>
  </p:normalViewPr>
  <p:slideViewPr>
    <p:cSldViewPr snapToGrid="0" showGuides="1">
      <p:cViewPr varScale="1">
        <p:scale>
          <a:sx n="62" d="100"/>
          <a:sy n="62" d="100"/>
        </p:scale>
        <p:origin x="996" y="36"/>
      </p:cViewPr>
      <p:guideLst>
        <p:guide orient="horz" pos="2180"/>
        <p:guide pos="29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DD4B2F-DF15-4756-B1EC-679BA3CAF7F8}" type="datetimeFigureOut">
              <a:rPr lang="zh-CN" altLang="en-US" smtClean="0"/>
              <a:t>2020/9/4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D04A33-D3D9-46AC-9FF7-01FE58201F7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E21A0-208F-495D-980B-C3BD4BC3584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886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E21A0-208F-495D-980B-C3BD4BC3584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695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E21A0-208F-495D-980B-C3BD4BC3584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297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14289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5382" y="5713228"/>
            <a:ext cx="4858985" cy="69983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22300" y="1122363"/>
            <a:ext cx="7912100" cy="1773237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22300" y="2895600"/>
            <a:ext cx="7912100" cy="5334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2" name="矩形 1"/>
          <p:cNvSpPr/>
          <p:nvPr userDrawn="1"/>
        </p:nvSpPr>
        <p:spPr>
          <a:xfrm>
            <a:off x="2814084" y="191386"/>
            <a:ext cx="2062716" cy="4253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8901952" y="6568298"/>
            <a:ext cx="295835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DA9EDB17-C628-429E-A90B-D07ED3508588}" type="slidenum">
              <a:rPr lang="zh-CN" altLang="en-US" sz="825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‹#›</a:t>
            </a:fld>
            <a:endParaRPr lang="zh-CN" altLang="en-US" sz="825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2.xml"/><Relationship Id="rId5" Type="http://schemas.openxmlformats.org/officeDocument/2006/relationships/vmlDrawing" Target="../drawings/vmlDrawing1.vml"/><Relationship Id="rId4" Type="http://schemas.openxmlformats.org/officeDocument/2006/relationships/theme" Target="../theme/theme1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42362771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1" name="think-cell 幻灯片" r:id="rId7" imgW="225" imgH="225" progId="TCLayout.ActiveDocument.1">
                  <p:embed/>
                </p:oleObj>
              </mc:Choice>
              <mc:Fallback>
                <p:oleObj name="think-cell 幻灯片" r:id="rId7" imgW="225" imgH="22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889000"/>
            <a:ext cx="7886700" cy="738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defTabSz="685800"/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1450" lvl="0" indent="-171450" defTabSz="685800">
              <a:lnSpc>
                <a:spcPct val="150000"/>
              </a:lnSpc>
              <a:spcBef>
                <a:spcPts val="750"/>
              </a:spcBef>
            </a:pPr>
            <a:r>
              <a:rPr lang="zh-CN" altLang="en-US"/>
              <a:t>单击此处编辑母版文本样式</a:t>
            </a:r>
          </a:p>
          <a:p>
            <a:pPr marL="514350" lvl="1" indent="-171450" defTabSz="685800">
              <a:lnSpc>
                <a:spcPct val="150000"/>
              </a:lnSpc>
              <a:spcBef>
                <a:spcPts val="375"/>
              </a:spcBef>
            </a:pPr>
            <a:r>
              <a:rPr lang="zh-CN" altLang="en-US"/>
              <a:t>二级</a:t>
            </a:r>
          </a:p>
          <a:p>
            <a:pPr marL="857250" lvl="2" indent="-171450" defTabSz="685800">
              <a:lnSpc>
                <a:spcPct val="150000"/>
              </a:lnSpc>
              <a:spcBef>
                <a:spcPts val="375"/>
              </a:spcBef>
            </a:pPr>
            <a:r>
              <a:rPr lang="zh-CN" altLang="en-US"/>
              <a:t>三级</a:t>
            </a:r>
          </a:p>
          <a:p>
            <a:pPr marL="1200150" lvl="3" indent="-171450" defTabSz="685800">
              <a:lnSpc>
                <a:spcPct val="150000"/>
              </a:lnSpc>
              <a:spcBef>
                <a:spcPts val="375"/>
              </a:spcBef>
            </a:pPr>
            <a:r>
              <a:rPr lang="zh-CN" altLang="en-US"/>
              <a:t>四级</a:t>
            </a:r>
          </a:p>
          <a:p>
            <a:pPr marL="1543050" lvl="4" indent="-171450" defTabSz="685800">
              <a:lnSpc>
                <a:spcPct val="150000"/>
              </a:lnSpc>
              <a:spcBef>
                <a:spcPts val="375"/>
              </a:spcBef>
            </a:pPr>
            <a:r>
              <a:rPr lang="zh-CN" altLang="en-US"/>
              <a:t>五级</a:t>
            </a: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015" y="230190"/>
            <a:ext cx="2495414" cy="33198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800" b="1" kern="1200" smtClean="0">
          <a:solidFill>
            <a:srgbClr val="A9232D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zh-CN" altLang="en-US" sz="2100" kern="1200" smtClean="0">
          <a:solidFill>
            <a:schemeClr val="tx1">
              <a:lumMod val="75000"/>
              <a:lumOff val="2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CN" altLang="en-US" sz="1800" kern="1200" smtClean="0">
          <a:solidFill>
            <a:schemeClr val="tx1">
              <a:lumMod val="75000"/>
              <a:lumOff val="2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CN" altLang="en-US" sz="1500" kern="1200" smtClean="0">
          <a:solidFill>
            <a:schemeClr val="tx1">
              <a:lumMod val="75000"/>
              <a:lumOff val="2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CN" altLang="en-US" sz="1350" kern="1200" smtClean="0">
          <a:solidFill>
            <a:schemeClr val="tx1">
              <a:lumMod val="75000"/>
              <a:lumOff val="2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CN" altLang="en-US" sz="1350" kern="1200" smtClean="0">
          <a:solidFill>
            <a:schemeClr val="tx1">
              <a:lumMod val="75000"/>
              <a:lumOff val="2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B8BB037-07AA-4E3A-AF20-0E5E9498B4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8" r="10064"/>
          <a:stretch/>
        </p:blipFill>
        <p:spPr>
          <a:xfrm>
            <a:off x="-115503" y="0"/>
            <a:ext cx="934613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B29752A-0797-47A4-9079-A226D16402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97" y="226476"/>
            <a:ext cx="2525574" cy="526858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7503F325-7D09-4857-8D52-17D00157497A}"/>
              </a:ext>
            </a:extLst>
          </p:cNvPr>
          <p:cNvSpPr txBox="1"/>
          <p:nvPr/>
        </p:nvSpPr>
        <p:spPr>
          <a:xfrm>
            <a:off x="86627" y="2678418"/>
            <a:ext cx="9144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银屑病规范化诊疗</a:t>
            </a:r>
            <a:r>
              <a:rPr lang="zh-CN" alt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中心</a:t>
            </a: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认证标准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899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957747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0" name="think-cell 幻灯片" r:id="rId4" imgW="225" imgH="225" progId="TCLayout.ActiveDocument.1">
                  <p:embed/>
                </p:oleObj>
              </mc:Choice>
              <mc:Fallback>
                <p:oleObj name="think-cell 幻灯片" r:id="rId4" imgW="225" imgH="225" progId="TCLayout.ActiveDocument.1">
                  <p:embed/>
                  <p:pic>
                    <p:nvPicPr>
                      <p:cNvPr id="3" name="对象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7461CC79-561E-FF4B-AB3D-F42103C283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6970834"/>
              </p:ext>
            </p:extLst>
          </p:nvPr>
        </p:nvGraphicFramePr>
        <p:xfrm>
          <a:off x="349464" y="1334030"/>
          <a:ext cx="8390457" cy="529792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24771">
                  <a:extLst>
                    <a:ext uri="{9D8B030D-6E8A-4147-A177-3AD203B41FA5}">
                      <a16:colId xmlns:a16="http://schemas.microsoft.com/office/drawing/2014/main" val="188076794"/>
                    </a:ext>
                  </a:extLst>
                </a:gridCol>
                <a:gridCol w="2882011">
                  <a:extLst>
                    <a:ext uri="{9D8B030D-6E8A-4147-A177-3AD203B41FA5}">
                      <a16:colId xmlns:a16="http://schemas.microsoft.com/office/drawing/2014/main" val="131703520"/>
                    </a:ext>
                  </a:extLst>
                </a:gridCol>
                <a:gridCol w="4583675">
                  <a:extLst>
                    <a:ext uri="{9D8B030D-6E8A-4147-A177-3AD203B41FA5}">
                      <a16:colId xmlns:a16="http://schemas.microsoft.com/office/drawing/2014/main" val="166988740"/>
                    </a:ext>
                  </a:extLst>
                </a:gridCol>
              </a:tblGrid>
              <a:tr h="273618">
                <a:tc rowSpan="2"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1D2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条目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1D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CN" altLang="en-US" sz="12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中心认证考核</a:t>
                      </a:r>
                      <a:r>
                        <a:rPr lang="zh-CN" altLang="en-US" sz="12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（连续</a:t>
                      </a:r>
                      <a:r>
                        <a:rPr lang="en-US" altLang="zh-CN" sz="12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3</a:t>
                      </a:r>
                      <a:r>
                        <a:rPr lang="zh-CN" altLang="en-US" sz="12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个月数据）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1D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1328211"/>
                  </a:ext>
                </a:extLst>
              </a:tr>
              <a:tr h="27361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sz="12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标准（按均数计算）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1D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6823214"/>
                  </a:ext>
                </a:extLst>
              </a:tr>
              <a:tr h="656684">
                <a:tc rowSpan="9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12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中心诊疗能力考核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1200" b="1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有效管理的</a:t>
                      </a:r>
                      <a:r>
                        <a:rPr kumimoji="1" lang="zh-CN" altLang="en-US" sz="1200" b="1" dirty="0" smtClean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使用传统系统治疗的</a:t>
                      </a:r>
                      <a:r>
                        <a:rPr kumimoji="1" lang="zh-CN" altLang="en-US" sz="1200" b="1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患者数量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&lt;5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人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月，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0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分；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5-10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人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月，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20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分；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11-15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人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月，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40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分；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16-20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人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月，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60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分；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21-30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人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月，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80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分；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≥30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人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月，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100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9241011"/>
                  </a:ext>
                </a:extLst>
              </a:tr>
              <a:tr h="656684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zh-CN" altLang="en-US" sz="14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1200" b="1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有效管理的使用</a:t>
                      </a:r>
                      <a:r>
                        <a:rPr kumimoji="1" lang="zh-CN" altLang="en-US" sz="1200" b="1" dirty="0" smtClean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生物制剂治疗的</a:t>
                      </a:r>
                      <a:r>
                        <a:rPr kumimoji="1" lang="zh-CN" altLang="en-US" sz="1200" b="1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患者数量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&lt;5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人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月，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0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分；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5-10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人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月，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20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分；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11-15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人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月，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40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分；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16-20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人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月，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60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分；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21-30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人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月，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80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分；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≥30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人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月，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100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7983620"/>
                  </a:ext>
                </a:extLst>
              </a:tr>
              <a:tr h="465151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100" kern="1200" dirty="0">
                        <a:solidFill>
                          <a:schemeClr val="dk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1" kern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银屑病患者</a:t>
                      </a:r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4</a:t>
                      </a:r>
                      <a:r>
                        <a:rPr lang="zh-CN" altLang="en-US" sz="1200" b="1" kern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周达到</a:t>
                      </a:r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PASI75</a:t>
                      </a:r>
                      <a:r>
                        <a:rPr lang="zh-CN" altLang="en-US" sz="1200" b="1" kern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比例</a:t>
                      </a:r>
                      <a:endParaRPr lang="en-US" altLang="zh-CN" sz="1200" b="1" kern="120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＜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20%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，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0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分；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20%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（含）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-30%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，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40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分，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30%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（含）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-40%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，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60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分；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40%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（含）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-45%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，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80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分；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≥45%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，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100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1703617"/>
                  </a:ext>
                </a:extLst>
              </a:tr>
              <a:tr h="465151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100" kern="1200" dirty="0">
                        <a:solidFill>
                          <a:schemeClr val="dk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1" kern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银屑病患者</a:t>
                      </a:r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12</a:t>
                      </a:r>
                      <a:r>
                        <a:rPr lang="zh-CN" altLang="en-US" sz="1200" b="1" kern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周达到</a:t>
                      </a:r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PASI90</a:t>
                      </a:r>
                      <a:r>
                        <a:rPr lang="zh-CN" altLang="en-US" sz="1200" b="1" kern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比例</a:t>
                      </a:r>
                      <a:endParaRPr lang="en-US" altLang="zh-CN" sz="1200" b="1" kern="120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＜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40%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，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0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分；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40%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（含）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-60%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，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40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分，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60%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（含）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-80%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，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60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分；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80%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（含）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-90%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，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80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分；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≥90%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，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100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7429692"/>
                  </a:ext>
                </a:extLst>
              </a:tr>
              <a:tr h="37069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100" kern="1200" dirty="0">
                        <a:solidFill>
                          <a:schemeClr val="dk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1" kern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完整（含证明文件）不良事件报告</a:t>
                      </a:r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                                        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无，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0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分；有，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100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0852850"/>
                  </a:ext>
                </a:extLst>
              </a:tr>
              <a:tr h="465151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1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疑似关节型银屑病患者关节</a:t>
                      </a:r>
                      <a:r>
                        <a:rPr lang="en-US" altLang="zh-CN" sz="1200" b="1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X</a:t>
                      </a:r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光、超声检查率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＜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40%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，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0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分；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40%~50%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，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5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分；＞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50%~60%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，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15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分；＞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60%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，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25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2914376"/>
                  </a:ext>
                </a:extLst>
              </a:tr>
              <a:tr h="465151">
                <a:tc vMerge="1">
                  <a:txBody>
                    <a:bodyPr/>
                    <a:lstStyle/>
                    <a:p>
                      <a:endParaRPr lang="zh-CN" altLang="en-US" sz="11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银屑病患者生活质量评估率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＜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40%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，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0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分；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40%~50%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，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5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分；＞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50%~60%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，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15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分；＞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60%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，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25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9825948"/>
                  </a:ext>
                </a:extLst>
              </a:tr>
              <a:tr h="465151">
                <a:tc vMerge="1">
                  <a:txBody>
                    <a:bodyPr/>
                    <a:lstStyle/>
                    <a:p>
                      <a:endParaRPr lang="zh-CN" altLang="en-US" sz="11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银屑病患者</a:t>
                      </a:r>
                      <a:r>
                        <a:rPr lang="en-US" altLang="zh-CN" sz="1200" b="1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</a:t>
                      </a:r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个月随访率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＜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50%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，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0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分；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50%~60%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，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5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分；＞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60%~70%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，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15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分；＞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70%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，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25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1048169"/>
                  </a:ext>
                </a:extLst>
              </a:tr>
              <a:tr h="465151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zh-CN" altLang="en-US" sz="9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银屑病患者</a:t>
                      </a:r>
                      <a:r>
                        <a:rPr lang="en-US" altLang="zh-CN" sz="1200" b="1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</a:t>
                      </a:r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个月随访率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＜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50%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，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0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分；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50%~60%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，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5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分；＞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60%~70%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，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15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分；＞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70%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，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25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5821823"/>
                  </a:ext>
                </a:extLst>
              </a:tr>
              <a:tr h="2736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1200" b="1" dirty="0" smtClean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满分</a:t>
                      </a:r>
                      <a:r>
                        <a:rPr lang="en-US" altLang="zh-CN" sz="1200" b="1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6</a:t>
                      </a:r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00</a:t>
                      </a:r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</a:t>
                      </a:r>
                      <a:r>
                        <a:rPr lang="zh-CN" altLang="en-US" sz="1200" b="1" dirty="0" smtClean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，</a:t>
                      </a:r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400-500</a:t>
                      </a:r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分为普通（</a:t>
                      </a:r>
                      <a:r>
                        <a:rPr lang="en-US" altLang="zh-CN" sz="1200" b="1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M</a:t>
                      </a:r>
                      <a:r>
                        <a:rPr lang="zh-CN" altLang="en-US" sz="1200" b="1" dirty="0" smtClean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），</a:t>
                      </a:r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500</a:t>
                      </a:r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分（含）以上为优秀（</a:t>
                      </a:r>
                      <a:r>
                        <a:rPr lang="en-US" altLang="zh-CN" sz="1200" b="1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H</a:t>
                      </a:r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1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4240595"/>
                  </a:ext>
                </a:extLst>
              </a:tr>
            </a:tbl>
          </a:graphicData>
        </a:graphic>
      </p:graphicFrame>
      <p:sp>
        <p:nvSpPr>
          <p:cNvPr id="5" name="圆角矩形 8">
            <a:extLst>
              <a:ext uri="{FF2B5EF4-FFF2-40B4-BE49-F238E27FC236}">
                <a16:creationId xmlns:a16="http://schemas.microsoft.com/office/drawing/2014/main" id="{5EF9AFBF-AFED-43E8-8D35-9D47AB38B4A1}"/>
              </a:ext>
            </a:extLst>
          </p:cNvPr>
          <p:cNvSpPr/>
          <p:nvPr/>
        </p:nvSpPr>
        <p:spPr>
          <a:xfrm>
            <a:off x="6907326" y="13516"/>
            <a:ext cx="2160000" cy="319408"/>
          </a:xfrm>
          <a:prstGeom prst="roundRect">
            <a:avLst/>
          </a:prstGeom>
          <a:solidFill>
            <a:srgbClr val="A9232D"/>
          </a:solidFill>
          <a:ln w="57150">
            <a:solidFill>
              <a:srgbClr val="A923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defTabSz="457200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1" lang="zh-CN" altLang="en-US" sz="16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诊疗能力考核</a:t>
            </a:r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1649FB98-9B0D-9E43-8263-9E4E7B0F9F16}"/>
              </a:ext>
            </a:extLst>
          </p:cNvPr>
          <p:cNvSpPr txBox="1">
            <a:spLocks/>
          </p:cNvSpPr>
          <p:nvPr/>
        </p:nvSpPr>
        <p:spPr>
          <a:xfrm>
            <a:off x="601343" y="484279"/>
            <a:ext cx="7886700" cy="656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800" b="1" kern="1200" smtClean="0">
                <a:solidFill>
                  <a:srgbClr val="A9232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kumimoji="1" lang="zh-CN" altLang="en-US" dirty="0"/>
              <a:t>诊疗能力考核条目及评分</a:t>
            </a:r>
          </a:p>
        </p:txBody>
      </p:sp>
    </p:spTree>
    <p:extLst>
      <p:ext uri="{BB962C8B-B14F-4D97-AF65-F5344CB8AC3E}">
        <p14:creationId xmlns:p14="http://schemas.microsoft.com/office/powerpoint/2010/main" val="107412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311869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3" name="think-cell 幻灯片" r:id="rId5" imgW="225" imgH="225" progId="TCLayout.ActiveDocument.1">
                  <p:embed/>
                </p:oleObj>
              </mc:Choice>
              <mc:Fallback>
                <p:oleObj name="think-cell 幻灯片" r:id="rId5" imgW="225" imgH="225" progId="TCLayout.ActiveDocument.1">
                  <p:embed/>
                  <p:pic>
                    <p:nvPicPr>
                      <p:cNvPr id="3" name="对象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2800" b="1" dirty="0"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微软雅黑" panose="020B0503020204020204" pitchFamily="34" charset="-122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421D22D-6B9C-814F-BBED-8F8239A91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844" y="619389"/>
            <a:ext cx="8435478" cy="656152"/>
          </a:xfrm>
        </p:spPr>
        <p:txBody>
          <a:bodyPr>
            <a:normAutofit/>
          </a:bodyPr>
          <a:lstStyle/>
          <a:p>
            <a:pPr algn="ctr"/>
            <a:r>
              <a:rPr kumimoji="1" lang="zh-CN" altLang="en-US" dirty="0"/>
              <a:t>维持认证质控考核条目及评分</a:t>
            </a:r>
            <a:r>
              <a:rPr kumimoji="1" lang="en-US" altLang="zh-CN" dirty="0"/>
              <a:t>-</a:t>
            </a:r>
            <a:r>
              <a:rPr kumimoji="1"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中心建设考核</a:t>
            </a:r>
            <a:endParaRPr kumimoji="1" lang="zh-CN" altLang="en-US" dirty="0"/>
          </a:p>
        </p:txBody>
      </p: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7461CC79-561E-FF4B-AB3D-F42103C283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0276796"/>
              </p:ext>
            </p:extLst>
          </p:nvPr>
        </p:nvGraphicFramePr>
        <p:xfrm>
          <a:off x="282383" y="1275543"/>
          <a:ext cx="8506939" cy="441780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43700">
                  <a:extLst>
                    <a:ext uri="{9D8B030D-6E8A-4147-A177-3AD203B41FA5}">
                      <a16:colId xmlns:a16="http://schemas.microsoft.com/office/drawing/2014/main" val="188076794"/>
                    </a:ext>
                  </a:extLst>
                </a:gridCol>
                <a:gridCol w="3332449">
                  <a:extLst>
                    <a:ext uri="{9D8B030D-6E8A-4147-A177-3AD203B41FA5}">
                      <a16:colId xmlns:a16="http://schemas.microsoft.com/office/drawing/2014/main" val="131703520"/>
                    </a:ext>
                  </a:extLst>
                </a:gridCol>
                <a:gridCol w="4630790">
                  <a:extLst>
                    <a:ext uri="{9D8B030D-6E8A-4147-A177-3AD203B41FA5}">
                      <a16:colId xmlns:a16="http://schemas.microsoft.com/office/drawing/2014/main" val="166988740"/>
                    </a:ext>
                  </a:extLst>
                </a:gridCol>
              </a:tblGrid>
              <a:tr h="235623">
                <a:tc rowSpan="2">
                  <a:txBody>
                    <a:bodyPr/>
                    <a:lstStyle/>
                    <a:p>
                      <a:pPr algn="ctr"/>
                      <a:endParaRPr lang="zh-CN" altLang="en-US" sz="16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1D2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16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条目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1D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CN" altLang="en-US" sz="16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中心维持认证考核</a:t>
                      </a:r>
                      <a:r>
                        <a:rPr lang="zh-CN" altLang="en-US" sz="16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（过去</a:t>
                      </a:r>
                      <a:r>
                        <a:rPr lang="en-US" altLang="zh-CN" sz="16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6</a:t>
                      </a:r>
                      <a:r>
                        <a:rPr lang="zh-CN" altLang="en-US" sz="16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个月数据）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1D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1328211"/>
                  </a:ext>
                </a:extLst>
              </a:tr>
              <a:tr h="22038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sz="12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标准（按均数计算）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1D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6823214"/>
                  </a:ext>
                </a:extLst>
              </a:tr>
              <a:tr h="791086"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16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中心建设考核</a:t>
                      </a:r>
                      <a:endParaRPr kumimoji="1" lang="en-US" altLang="zh-CN" sz="16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1600" b="1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新病例录入数量</a:t>
                      </a:r>
                      <a:endParaRPr kumimoji="1" lang="en-US" altLang="zh-CN" sz="1600" b="1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＜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50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人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月，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0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分；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≥50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人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月，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40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分；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≥70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人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月，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60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004504"/>
                  </a:ext>
                </a:extLst>
              </a:tr>
              <a:tr h="457997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zh-CN" altLang="en-US" sz="11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1600" b="1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数据录入模块数据填写完整率</a:t>
                      </a:r>
                      <a:endParaRPr kumimoji="1" lang="en-US" altLang="zh-CN" sz="1600" b="1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＜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85%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，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0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分；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≥85%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，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40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分；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≥95%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，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60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3300880"/>
                  </a:ext>
                </a:extLst>
              </a:tr>
              <a:tr h="4579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1600" b="1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数据库录入皮损照片上传完整率</a:t>
                      </a:r>
                      <a:endParaRPr kumimoji="1" lang="en-US" altLang="zh-CN" sz="1600" b="1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＜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80%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，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0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分；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≥80%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，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40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分；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≥90%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，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60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4650948"/>
                  </a:ext>
                </a:extLst>
              </a:tr>
              <a:tr h="791086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zh-CN" altLang="en-US" sz="11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组织医院内或院际银屑病相关学习交流会</a:t>
                      </a:r>
                      <a:endParaRPr lang="en-US" altLang="zh-CN" sz="1600" b="1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＜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次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三个月，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0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分；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次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三个月，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5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分；＞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次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三个月，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10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7474486"/>
                  </a:ext>
                </a:extLst>
              </a:tr>
              <a:tr h="7910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医院代表参与</a:t>
                      </a:r>
                      <a:r>
                        <a:rPr lang="zh-CN" altLang="en-US" sz="1600" b="1" kern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国家中心发起的会议活动</a:t>
                      </a:r>
                      <a:endParaRPr lang="en-US" altLang="zh-CN" sz="1600" b="1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＜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次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三个月，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0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分；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次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三个月，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5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分；＞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次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三个月，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10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3360043"/>
                  </a:ext>
                </a:extLst>
              </a:tr>
              <a:tr h="457997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zh-CN" altLang="en-US" sz="9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满分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200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分，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120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分为合格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600" b="1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0703494"/>
                  </a:ext>
                </a:extLst>
              </a:tr>
            </a:tbl>
          </a:graphicData>
        </a:graphic>
      </p:graphicFrame>
      <p:sp>
        <p:nvSpPr>
          <p:cNvPr id="5" name="圆角矩形 8">
            <a:extLst>
              <a:ext uri="{FF2B5EF4-FFF2-40B4-BE49-F238E27FC236}">
                <a16:creationId xmlns:a16="http://schemas.microsoft.com/office/drawing/2014/main" id="{5EF9AFBF-AFED-43E8-8D35-9D47AB38B4A1}"/>
              </a:ext>
            </a:extLst>
          </p:cNvPr>
          <p:cNvSpPr/>
          <p:nvPr/>
        </p:nvSpPr>
        <p:spPr>
          <a:xfrm>
            <a:off x="6907326" y="13516"/>
            <a:ext cx="2160000" cy="319408"/>
          </a:xfrm>
          <a:prstGeom prst="roundRect">
            <a:avLst/>
          </a:prstGeom>
          <a:solidFill>
            <a:srgbClr val="A9232D"/>
          </a:solidFill>
          <a:ln w="57150">
            <a:solidFill>
              <a:srgbClr val="A923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defTabSz="457200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1" lang="zh-CN" altLang="en-US" sz="16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维持认证</a:t>
            </a:r>
          </a:p>
        </p:txBody>
      </p:sp>
    </p:spTree>
    <p:extLst>
      <p:ext uri="{BB962C8B-B14F-4D97-AF65-F5344CB8AC3E}">
        <p14:creationId xmlns:p14="http://schemas.microsoft.com/office/powerpoint/2010/main" val="427049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721032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7" name="think-cell 幻灯片" r:id="rId5" imgW="225" imgH="225" progId="TCLayout.ActiveDocument.1">
                  <p:embed/>
                </p:oleObj>
              </mc:Choice>
              <mc:Fallback>
                <p:oleObj name="think-cell 幻灯片" r:id="rId5" imgW="225" imgH="225" progId="TCLayout.ActiveDocument.1">
                  <p:embed/>
                  <p:pic>
                    <p:nvPicPr>
                      <p:cNvPr id="3" name="对象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微软雅黑" panose="020B0503020204020204" pitchFamily="34" charset="-122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421D22D-6B9C-814F-BBED-8F8239A91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844" y="619389"/>
            <a:ext cx="8435478" cy="656152"/>
          </a:xfrm>
        </p:spPr>
        <p:txBody>
          <a:bodyPr>
            <a:normAutofit/>
          </a:bodyPr>
          <a:lstStyle/>
          <a:p>
            <a:pPr algn="ctr"/>
            <a:r>
              <a:rPr kumimoji="1" lang="zh-CN" altLang="en-US" dirty="0"/>
              <a:t>维持认证质控考核条目及评分 </a:t>
            </a:r>
            <a:r>
              <a:rPr kumimoji="1" lang="en-US" altLang="zh-CN" dirty="0"/>
              <a:t>-</a:t>
            </a:r>
            <a:r>
              <a:rPr kumimoji="1"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诊疗能力考核</a:t>
            </a:r>
            <a:endParaRPr kumimoji="1" lang="zh-CN" altLang="en-US" dirty="0"/>
          </a:p>
        </p:txBody>
      </p: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7461CC79-561E-FF4B-AB3D-F42103C283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360422"/>
              </p:ext>
            </p:extLst>
          </p:nvPr>
        </p:nvGraphicFramePr>
        <p:xfrm>
          <a:off x="86626" y="1275541"/>
          <a:ext cx="8980700" cy="54569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0244">
                  <a:extLst>
                    <a:ext uri="{9D8B030D-6E8A-4147-A177-3AD203B41FA5}">
                      <a16:colId xmlns:a16="http://schemas.microsoft.com/office/drawing/2014/main" val="188076794"/>
                    </a:ext>
                  </a:extLst>
                </a:gridCol>
                <a:gridCol w="2455539">
                  <a:extLst>
                    <a:ext uri="{9D8B030D-6E8A-4147-A177-3AD203B41FA5}">
                      <a16:colId xmlns:a16="http://schemas.microsoft.com/office/drawing/2014/main" val="131703520"/>
                    </a:ext>
                  </a:extLst>
                </a:gridCol>
                <a:gridCol w="6194917">
                  <a:extLst>
                    <a:ext uri="{9D8B030D-6E8A-4147-A177-3AD203B41FA5}">
                      <a16:colId xmlns:a16="http://schemas.microsoft.com/office/drawing/2014/main" val="166988740"/>
                    </a:ext>
                  </a:extLst>
                </a:gridCol>
              </a:tblGrid>
              <a:tr h="273772">
                <a:tc rowSpan="2"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1D2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12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条目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1D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CN" altLang="en-US" sz="12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中心维持认证考核</a:t>
                      </a:r>
                      <a:r>
                        <a:rPr lang="zh-CN" altLang="en-US" sz="12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（过去</a:t>
                      </a:r>
                      <a:r>
                        <a:rPr lang="en-US" altLang="zh-CN" sz="12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6</a:t>
                      </a:r>
                      <a:r>
                        <a:rPr lang="zh-CN" altLang="en-US" sz="12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个月数据）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1D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1328211"/>
                  </a:ext>
                </a:extLst>
              </a:tr>
              <a:tr h="27377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sz="12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标准（按均数计算）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1D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6823214"/>
                  </a:ext>
                </a:extLst>
              </a:tr>
              <a:tr h="465413">
                <a:tc rowSpan="1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12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诊疗能力考核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1200" b="1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有效管理的</a:t>
                      </a:r>
                      <a:r>
                        <a:rPr kumimoji="1" lang="zh-CN" altLang="en-US" sz="1200" b="1" dirty="0" smtClean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使用传统系统治疗的</a:t>
                      </a:r>
                      <a:r>
                        <a:rPr kumimoji="1" lang="zh-CN" altLang="en-US" sz="1200" b="1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患者数量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&lt;5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人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月，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0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分；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5-10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人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月，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20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分；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11-15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人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月，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40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分；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16-20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人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月，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60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分；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21-30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人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月，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80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分；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≥30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人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月，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100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5117564"/>
                  </a:ext>
                </a:extLst>
              </a:tr>
              <a:tr h="46541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zh-CN" altLang="en-US" sz="12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1200" b="1" dirty="0" smtClean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有效管理的使用生物制剂治疗的患者数量</a:t>
                      </a:r>
                      <a:endParaRPr kumimoji="1" lang="zh-CN" altLang="en-US" sz="1200" b="1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&lt;5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人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月，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0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分；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5-10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人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月，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20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分；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11-15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人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月，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40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分；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16-20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人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月，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60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分；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21-30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人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月，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80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分；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≥30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人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月，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100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7983620"/>
                  </a:ext>
                </a:extLst>
              </a:tr>
              <a:tr h="465413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100" kern="1200" dirty="0">
                        <a:solidFill>
                          <a:schemeClr val="dk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1" kern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银屑病患者</a:t>
                      </a:r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4</a:t>
                      </a:r>
                      <a:r>
                        <a:rPr lang="zh-CN" altLang="en-US" sz="1200" b="1" kern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周达到</a:t>
                      </a:r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PASI75</a:t>
                      </a:r>
                      <a:r>
                        <a:rPr lang="zh-CN" altLang="en-US" sz="1200" b="1" kern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比例</a:t>
                      </a:r>
                      <a:endParaRPr lang="en-US" altLang="zh-CN" sz="1200" b="1" kern="120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＜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20%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，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0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分；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20%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（含）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-30%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，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40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分，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30%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（含）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-40%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，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60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分；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40%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（含）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-45%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，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80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分；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≥45%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，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100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1703617"/>
                  </a:ext>
                </a:extLst>
              </a:tr>
              <a:tr h="465413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100" kern="1200" dirty="0">
                        <a:solidFill>
                          <a:schemeClr val="dk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1" kern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银屑病患者</a:t>
                      </a:r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12</a:t>
                      </a:r>
                      <a:r>
                        <a:rPr lang="zh-CN" altLang="en-US" sz="1200" b="1" kern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周达到</a:t>
                      </a:r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PASI90</a:t>
                      </a:r>
                      <a:r>
                        <a:rPr lang="zh-CN" altLang="en-US" sz="1200" b="1" kern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比例</a:t>
                      </a:r>
                      <a:endParaRPr lang="en-US" altLang="zh-CN" sz="1200" b="1" kern="120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＜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40%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，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0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分；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40%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（含）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-60%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，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40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分，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60%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（含）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-80%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，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60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分；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80%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（含）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-90%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，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80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分；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≥90%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，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100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7429692"/>
                  </a:ext>
                </a:extLst>
              </a:tr>
              <a:tr h="27377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100" kern="1200" dirty="0">
                        <a:solidFill>
                          <a:schemeClr val="dk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1" kern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完整不良事件报告</a:t>
                      </a:r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                                        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无，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0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分；有，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100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0852850"/>
                  </a:ext>
                </a:extLst>
              </a:tr>
              <a:tr h="4654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zh-CN" altLang="en-US" sz="1200" b="1" dirty="0" smtClean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患者</a:t>
                      </a:r>
                      <a:r>
                        <a:rPr kumimoji="1" lang="zh-CN" altLang="en-US" sz="1200" b="1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严重感染，结核</a:t>
                      </a:r>
                      <a:r>
                        <a:rPr kumimoji="1" lang="en-US" altLang="zh-CN" sz="1200" b="1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/HBV</a:t>
                      </a:r>
                      <a:r>
                        <a:rPr kumimoji="1" lang="zh-CN" altLang="en-US" sz="1200" b="1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再激活完整上报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有完整上报，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20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分，如回溯时发现使用前未按照规范化治疗进行筛查导致发生严重感染，</a:t>
                      </a:r>
                      <a:r>
                        <a:rPr kumimoji="1"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结核</a:t>
                      </a:r>
                      <a:r>
                        <a:rPr kumimoji="1"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/HBV</a:t>
                      </a:r>
                      <a:r>
                        <a:rPr kumimoji="1"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再激活，则倒扣</a:t>
                      </a:r>
                      <a:r>
                        <a:rPr kumimoji="1"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100</a:t>
                      </a:r>
                      <a:r>
                        <a:rPr kumimoji="1"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1096782"/>
                  </a:ext>
                </a:extLst>
              </a:tr>
              <a:tr h="465413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1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疑似关节型银屑病患者关节</a:t>
                      </a:r>
                      <a:r>
                        <a:rPr lang="en-US" altLang="zh-CN" sz="1200" b="1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X</a:t>
                      </a:r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光、超声检查率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＜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40%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，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0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分；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40%~50%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，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5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分；＞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50%~60%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，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15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分；＞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60%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，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25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2914376"/>
                  </a:ext>
                </a:extLst>
              </a:tr>
              <a:tr h="367263">
                <a:tc vMerge="1">
                  <a:txBody>
                    <a:bodyPr/>
                    <a:lstStyle/>
                    <a:p>
                      <a:endParaRPr lang="zh-CN" altLang="en-US" sz="11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银屑病患者生活质量评估率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＜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40%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，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0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分；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40%~50%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，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5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分；＞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50%~60%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，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15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分；＞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60%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，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25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9825948"/>
                  </a:ext>
                </a:extLst>
              </a:tr>
              <a:tr h="367263">
                <a:tc vMerge="1">
                  <a:txBody>
                    <a:bodyPr/>
                    <a:lstStyle/>
                    <a:p>
                      <a:endParaRPr lang="zh-CN" altLang="en-US" sz="11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银屑病患者</a:t>
                      </a:r>
                      <a:r>
                        <a:rPr lang="en-US" altLang="zh-CN" sz="1200" b="1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3</a:t>
                      </a:r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个月随访率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＜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40%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，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0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分；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40%~50%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，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5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分；＞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50%~60%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，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10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分；＞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60%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，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25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1048169"/>
                  </a:ext>
                </a:extLst>
              </a:tr>
              <a:tr h="36726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zh-CN" altLang="en-US" sz="7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银屑病患者</a:t>
                      </a:r>
                      <a:r>
                        <a:rPr lang="en-US" altLang="zh-CN" sz="1200" b="1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6</a:t>
                      </a:r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个月随访率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＜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20%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，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0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分；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20%~30%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，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10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分；＞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30%~40%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，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25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分；＞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40%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，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35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7338787"/>
                  </a:ext>
                </a:extLst>
              </a:tr>
              <a:tr h="46541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zh-CN" altLang="en-US" sz="7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1200" b="1" kern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银屑病患者</a:t>
                      </a:r>
                      <a:r>
                        <a:rPr kumimoji="1" lang="en-US" altLang="zh-CN" sz="1200" b="1" kern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6</a:t>
                      </a:r>
                      <a:r>
                        <a:rPr kumimoji="1" lang="zh-CN" altLang="en-US" sz="1200" b="1" kern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个月持续达到</a:t>
                      </a:r>
                      <a:r>
                        <a:rPr kumimoji="1" lang="en-US" altLang="zh-CN" sz="1200" b="1" kern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PASI90</a:t>
                      </a:r>
                      <a:r>
                        <a:rPr kumimoji="1" lang="zh-CN" altLang="en-US" sz="1200" b="1" kern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比例</a:t>
                      </a:r>
                      <a:endParaRPr kumimoji="1" lang="en-US" altLang="zh-CN" sz="1200" b="1" kern="120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＜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40%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，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0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分；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40%~50%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，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15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分；＞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50%~60%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，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30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分；＞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60%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，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40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6640341"/>
                  </a:ext>
                </a:extLst>
              </a:tr>
              <a:tr h="27377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8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1200" b="1" dirty="0" smtClean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满分</a:t>
                      </a:r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670</a:t>
                      </a:r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</a:t>
                      </a:r>
                      <a:r>
                        <a:rPr lang="zh-CN" altLang="en-US" sz="1200" b="1" dirty="0" smtClean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，</a:t>
                      </a:r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450-550</a:t>
                      </a:r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分为普通（</a:t>
                      </a:r>
                      <a:r>
                        <a:rPr lang="en-US" altLang="zh-CN" sz="1200" b="1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M</a:t>
                      </a:r>
                      <a:r>
                        <a:rPr lang="zh-CN" altLang="en-US" sz="1200" b="1" dirty="0" smtClean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），</a:t>
                      </a:r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550</a:t>
                      </a:r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分（含）以上为优秀（</a:t>
                      </a:r>
                      <a:r>
                        <a:rPr lang="en-US" altLang="zh-CN" sz="1200" b="1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H</a:t>
                      </a:r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4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7584920"/>
                  </a:ext>
                </a:extLst>
              </a:tr>
            </a:tbl>
          </a:graphicData>
        </a:graphic>
      </p:graphicFrame>
      <p:sp>
        <p:nvSpPr>
          <p:cNvPr id="5" name="圆角矩形 8">
            <a:extLst>
              <a:ext uri="{FF2B5EF4-FFF2-40B4-BE49-F238E27FC236}">
                <a16:creationId xmlns:a16="http://schemas.microsoft.com/office/drawing/2014/main" id="{5EF9AFBF-AFED-43E8-8D35-9D47AB38B4A1}"/>
              </a:ext>
            </a:extLst>
          </p:cNvPr>
          <p:cNvSpPr/>
          <p:nvPr/>
        </p:nvSpPr>
        <p:spPr>
          <a:xfrm>
            <a:off x="6907326" y="13516"/>
            <a:ext cx="2160000" cy="319408"/>
          </a:xfrm>
          <a:prstGeom prst="roundRect">
            <a:avLst/>
          </a:prstGeom>
          <a:solidFill>
            <a:srgbClr val="A9232D"/>
          </a:solidFill>
          <a:ln w="57150">
            <a:solidFill>
              <a:srgbClr val="A923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defTabSz="457200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1" lang="zh-CN" altLang="en-US" sz="16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维持认证</a:t>
            </a:r>
          </a:p>
        </p:txBody>
      </p:sp>
    </p:spTree>
    <p:extLst>
      <p:ext uri="{BB962C8B-B14F-4D97-AF65-F5344CB8AC3E}">
        <p14:creationId xmlns:p14="http://schemas.microsoft.com/office/powerpoint/2010/main" val="405301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B8BB037-07AA-4E3A-AF20-0E5E9498B4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8" r="10064"/>
          <a:stretch/>
        </p:blipFill>
        <p:spPr>
          <a:xfrm>
            <a:off x="-115503" y="0"/>
            <a:ext cx="934613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B29752A-0797-47A4-9079-A226D16402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97" y="226476"/>
            <a:ext cx="2525574" cy="526858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7503F325-7D09-4857-8D52-17D00157497A}"/>
              </a:ext>
            </a:extLst>
          </p:cNvPr>
          <p:cNvSpPr txBox="1"/>
          <p:nvPr/>
        </p:nvSpPr>
        <p:spPr>
          <a:xfrm>
            <a:off x="0" y="2975542"/>
            <a:ext cx="9144000" cy="906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940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7">
            <a:extLst>
              <a:ext uri="{FF2B5EF4-FFF2-40B4-BE49-F238E27FC236}">
                <a16:creationId xmlns:a16="http://schemas.microsoft.com/office/drawing/2014/main" id="{0AC2704D-0F70-440F-A41E-92C23390EBD5}"/>
              </a:ext>
            </a:extLst>
          </p:cNvPr>
          <p:cNvSpPr/>
          <p:nvPr/>
        </p:nvSpPr>
        <p:spPr>
          <a:xfrm>
            <a:off x="6718852" y="1132404"/>
            <a:ext cx="1630005" cy="465844"/>
          </a:xfrm>
          <a:prstGeom prst="roundRect">
            <a:avLst/>
          </a:prstGeom>
          <a:solidFill>
            <a:srgbClr val="8F1D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1" name="矩形 170">
            <a:extLst>
              <a:ext uri="{FF2B5EF4-FFF2-40B4-BE49-F238E27FC236}">
                <a16:creationId xmlns:a16="http://schemas.microsoft.com/office/drawing/2014/main" id="{D3FDF3F5-36F1-464C-8A14-8FF3D77551A8}"/>
              </a:ext>
            </a:extLst>
          </p:cNvPr>
          <p:cNvSpPr/>
          <p:nvPr/>
        </p:nvSpPr>
        <p:spPr>
          <a:xfrm>
            <a:off x="723025" y="5943600"/>
            <a:ext cx="4646353" cy="834569"/>
          </a:xfrm>
          <a:prstGeom prst="rect">
            <a:avLst/>
          </a:prstGeom>
          <a:noFill/>
          <a:ln>
            <a:solidFill>
              <a:srgbClr val="A9232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2" name="think-cell 幻灯片" r:id="rId4" imgW="5715" imgH="5715" progId="TCLayout.ActiveDocument.1">
                  <p:embed/>
                </p:oleObj>
              </mc:Choice>
              <mc:Fallback>
                <p:oleObj name="think-cell 幻灯片" r:id="rId4" imgW="5715" imgH="5715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24249" y="412936"/>
            <a:ext cx="8233088" cy="534567"/>
          </a:xfrm>
        </p:spPr>
        <p:txBody>
          <a:bodyPr vert="horz" lIns="36000" tIns="36000" rIns="36000" bIns="36000" rtlCol="0" anchor="t" anchorCtr="0">
            <a:noAutofit/>
          </a:bodyPr>
          <a:lstStyle/>
          <a:p>
            <a:r>
              <a:rPr kumimoji="1"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银屑病规范化诊疗中心申请流程</a:t>
            </a:r>
            <a:endParaRPr kumimoji="1"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7" name="直线箭头连接符 16"/>
          <p:cNvCxnSpPr>
            <a:cxnSpLocks/>
            <a:stCxn id="4" idx="2"/>
            <a:endCxn id="45" idx="0"/>
          </p:cNvCxnSpPr>
          <p:nvPr/>
        </p:nvCxnSpPr>
        <p:spPr>
          <a:xfrm>
            <a:off x="3046211" y="1451811"/>
            <a:ext cx="0" cy="215708"/>
          </a:xfrm>
          <a:prstGeom prst="straightConnector1">
            <a:avLst/>
          </a:prstGeom>
          <a:ln>
            <a:solidFill>
              <a:srgbClr val="A9232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圆角矩形 3"/>
          <p:cNvSpPr/>
          <p:nvPr/>
        </p:nvSpPr>
        <p:spPr>
          <a:xfrm>
            <a:off x="723026" y="983811"/>
            <a:ext cx="4646369" cy="468000"/>
          </a:xfrm>
          <a:prstGeom prst="roundRect">
            <a:avLst/>
          </a:prstGeom>
          <a:solidFill>
            <a:schemeClr val="bg1"/>
          </a:solidFill>
          <a:ln>
            <a:solidFill>
              <a:srgbClr val="8F1D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kumimoji="1"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与国家皮肤与免疫临床医学研究中心签订</a:t>
            </a:r>
            <a:r>
              <a:rPr kumimoji="1"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伦理联盟协议</a:t>
            </a:r>
            <a:r>
              <a:rPr kumimoji="1"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且医院承诺全力支持</a:t>
            </a:r>
          </a:p>
        </p:txBody>
      </p:sp>
      <p:sp>
        <p:nvSpPr>
          <p:cNvPr id="45" name="圆角矩形 3">
            <a:extLst>
              <a:ext uri="{FF2B5EF4-FFF2-40B4-BE49-F238E27FC236}">
                <a16:creationId xmlns:a16="http://schemas.microsoft.com/office/drawing/2014/main" id="{2693D0D8-C0BF-49ED-8105-25784F257C53}"/>
              </a:ext>
            </a:extLst>
          </p:cNvPr>
          <p:cNvSpPr/>
          <p:nvPr/>
        </p:nvSpPr>
        <p:spPr>
          <a:xfrm>
            <a:off x="723026" y="1667519"/>
            <a:ext cx="4646369" cy="468000"/>
          </a:xfrm>
          <a:prstGeom prst="roundRect">
            <a:avLst/>
          </a:prstGeom>
          <a:solidFill>
            <a:schemeClr val="bg1"/>
          </a:solidFill>
          <a:ln>
            <a:solidFill>
              <a:srgbClr val="8F1D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kumimoji="1"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中心申报</a:t>
            </a:r>
          </a:p>
          <a:p>
            <a:pPr algn="ctr">
              <a:lnSpc>
                <a:spcPts val="1800"/>
              </a:lnSpc>
            </a:pPr>
            <a:r>
              <a:rPr kumimoji="1"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（在官网注册，并填写中心建设申请）</a:t>
            </a:r>
          </a:p>
        </p:txBody>
      </p:sp>
      <p:cxnSp>
        <p:nvCxnSpPr>
          <p:cNvPr id="47" name="直线箭头连接符 16">
            <a:extLst>
              <a:ext uri="{FF2B5EF4-FFF2-40B4-BE49-F238E27FC236}">
                <a16:creationId xmlns:a16="http://schemas.microsoft.com/office/drawing/2014/main" id="{C127B851-88DB-44B5-AE0F-03CE6EEA80AE}"/>
              </a:ext>
            </a:extLst>
          </p:cNvPr>
          <p:cNvCxnSpPr>
            <a:cxnSpLocks/>
            <a:stCxn id="45" idx="2"/>
            <a:endCxn id="24" idx="0"/>
          </p:cNvCxnSpPr>
          <p:nvPr/>
        </p:nvCxnSpPr>
        <p:spPr>
          <a:xfrm>
            <a:off x="3046211" y="2135519"/>
            <a:ext cx="0" cy="156183"/>
          </a:xfrm>
          <a:prstGeom prst="straightConnector1">
            <a:avLst/>
          </a:prstGeom>
          <a:ln>
            <a:solidFill>
              <a:srgbClr val="A9232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菱形 23">
            <a:extLst>
              <a:ext uri="{FF2B5EF4-FFF2-40B4-BE49-F238E27FC236}">
                <a16:creationId xmlns:a16="http://schemas.microsoft.com/office/drawing/2014/main" id="{40A83DAD-E001-487E-8A6E-1043A2FA8BFE}"/>
              </a:ext>
            </a:extLst>
          </p:cNvPr>
          <p:cNvSpPr/>
          <p:nvPr/>
        </p:nvSpPr>
        <p:spPr>
          <a:xfrm>
            <a:off x="1415873" y="2291702"/>
            <a:ext cx="3260675" cy="318817"/>
          </a:xfrm>
          <a:prstGeom prst="diamond">
            <a:avLst/>
          </a:prstGeom>
          <a:solidFill>
            <a:srgbClr val="A923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符合申报条件</a:t>
            </a: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2F0A4C52-5537-4564-9A73-4D62979D425D}"/>
              </a:ext>
            </a:extLst>
          </p:cNvPr>
          <p:cNvSpPr txBox="1"/>
          <p:nvPr/>
        </p:nvSpPr>
        <p:spPr>
          <a:xfrm>
            <a:off x="919875" y="1403667"/>
            <a:ext cx="6495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kumimoji="1" lang="zh-CN" altLang="en-US" sz="14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周内</a:t>
            </a: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ECA9AB9B-20C7-46BC-A820-7000C16F6DFA}"/>
              </a:ext>
            </a:extLst>
          </p:cNvPr>
          <p:cNvSpPr txBox="1"/>
          <p:nvPr/>
        </p:nvSpPr>
        <p:spPr>
          <a:xfrm>
            <a:off x="919875" y="2108567"/>
            <a:ext cx="6495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kumimoji="1" lang="zh-CN" altLang="en-US" sz="14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周内</a:t>
            </a:r>
          </a:p>
        </p:txBody>
      </p:sp>
      <p:sp>
        <p:nvSpPr>
          <p:cNvPr id="65" name="圆角矩形 5">
            <a:extLst>
              <a:ext uri="{FF2B5EF4-FFF2-40B4-BE49-F238E27FC236}">
                <a16:creationId xmlns:a16="http://schemas.microsoft.com/office/drawing/2014/main" id="{26EE9C84-AFC9-4E65-AB30-37F56166FA06}"/>
              </a:ext>
            </a:extLst>
          </p:cNvPr>
          <p:cNvSpPr/>
          <p:nvPr/>
        </p:nvSpPr>
        <p:spPr>
          <a:xfrm>
            <a:off x="723026" y="2754507"/>
            <a:ext cx="4646369" cy="468000"/>
          </a:xfrm>
          <a:prstGeom prst="roundRect">
            <a:avLst/>
          </a:prstGeom>
          <a:solidFill>
            <a:schemeClr val="bg1"/>
          </a:solidFill>
          <a:ln>
            <a:solidFill>
              <a:srgbClr val="8F1D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lnSpc>
                <a:spcPts val="1800"/>
              </a:lnSpc>
              <a:buClrTx/>
              <a:buSzTx/>
              <a:buFontTx/>
            </a:pPr>
            <a:r>
              <a:rPr kumimoji="1"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中心建设启动</a:t>
            </a:r>
          </a:p>
          <a:p>
            <a:pPr lvl="0" algn="ctr">
              <a:lnSpc>
                <a:spcPts val="1800"/>
              </a:lnSpc>
              <a:buClrTx/>
              <a:buSzTx/>
              <a:buFontTx/>
            </a:pPr>
            <a:r>
              <a:rPr kumimoji="1"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（数据库安装及培训，医院启动会，数据库录入）</a:t>
            </a:r>
          </a:p>
        </p:txBody>
      </p:sp>
      <p:cxnSp>
        <p:nvCxnSpPr>
          <p:cNvPr id="74" name="直线箭头连接符 16">
            <a:extLst>
              <a:ext uri="{FF2B5EF4-FFF2-40B4-BE49-F238E27FC236}">
                <a16:creationId xmlns:a16="http://schemas.microsoft.com/office/drawing/2014/main" id="{3D2309C6-419F-49E2-8203-5CFD1FEB8BE4}"/>
              </a:ext>
            </a:extLst>
          </p:cNvPr>
          <p:cNvCxnSpPr>
            <a:cxnSpLocks/>
            <a:stCxn id="24" idx="2"/>
            <a:endCxn id="65" idx="0"/>
          </p:cNvCxnSpPr>
          <p:nvPr/>
        </p:nvCxnSpPr>
        <p:spPr>
          <a:xfrm>
            <a:off x="3046211" y="2610519"/>
            <a:ext cx="0" cy="143988"/>
          </a:xfrm>
          <a:prstGeom prst="straightConnector1">
            <a:avLst/>
          </a:prstGeom>
          <a:ln>
            <a:solidFill>
              <a:srgbClr val="A9232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文本框 76">
            <a:extLst>
              <a:ext uri="{FF2B5EF4-FFF2-40B4-BE49-F238E27FC236}">
                <a16:creationId xmlns:a16="http://schemas.microsoft.com/office/drawing/2014/main" id="{01AEB008-FD6C-4A96-8CE3-BBFA8953CFB9}"/>
              </a:ext>
            </a:extLst>
          </p:cNvPr>
          <p:cNvSpPr txBox="1"/>
          <p:nvPr/>
        </p:nvSpPr>
        <p:spPr>
          <a:xfrm>
            <a:off x="919875" y="2478265"/>
            <a:ext cx="663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2-3</a:t>
            </a:r>
            <a:r>
              <a:rPr kumimoji="1" lang="zh-CN" altLang="en-US" sz="14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周</a:t>
            </a:r>
          </a:p>
        </p:txBody>
      </p:sp>
      <p:sp>
        <p:nvSpPr>
          <p:cNvPr id="79" name="圆角矩形 43">
            <a:extLst>
              <a:ext uri="{FF2B5EF4-FFF2-40B4-BE49-F238E27FC236}">
                <a16:creationId xmlns:a16="http://schemas.microsoft.com/office/drawing/2014/main" id="{825EDB4D-0E8C-4FF9-95FD-728E901827F7}"/>
              </a:ext>
            </a:extLst>
          </p:cNvPr>
          <p:cNvSpPr/>
          <p:nvPr/>
        </p:nvSpPr>
        <p:spPr>
          <a:xfrm>
            <a:off x="723026" y="3432936"/>
            <a:ext cx="4646369" cy="468000"/>
          </a:xfrm>
          <a:prstGeom prst="roundRect">
            <a:avLst/>
          </a:prstGeom>
          <a:solidFill>
            <a:schemeClr val="bg1"/>
          </a:solidFill>
          <a:ln>
            <a:solidFill>
              <a:srgbClr val="8F1D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kumimoji="1"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中心认证申报（登陆官网，填写认证申请）</a:t>
            </a:r>
          </a:p>
        </p:txBody>
      </p:sp>
      <p:cxnSp>
        <p:nvCxnSpPr>
          <p:cNvPr id="80" name="直线箭头连接符 16">
            <a:extLst>
              <a:ext uri="{FF2B5EF4-FFF2-40B4-BE49-F238E27FC236}">
                <a16:creationId xmlns:a16="http://schemas.microsoft.com/office/drawing/2014/main" id="{FE8DEBF8-7166-44B6-BC22-46A87762B63F}"/>
              </a:ext>
            </a:extLst>
          </p:cNvPr>
          <p:cNvCxnSpPr>
            <a:cxnSpLocks/>
            <a:stCxn id="65" idx="2"/>
            <a:endCxn id="79" idx="0"/>
          </p:cNvCxnSpPr>
          <p:nvPr/>
        </p:nvCxnSpPr>
        <p:spPr>
          <a:xfrm>
            <a:off x="3046211" y="3222507"/>
            <a:ext cx="0" cy="210429"/>
          </a:xfrm>
          <a:prstGeom prst="straightConnector1">
            <a:avLst/>
          </a:prstGeom>
          <a:ln>
            <a:solidFill>
              <a:srgbClr val="A9232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文本框 82">
            <a:extLst>
              <a:ext uri="{FF2B5EF4-FFF2-40B4-BE49-F238E27FC236}">
                <a16:creationId xmlns:a16="http://schemas.microsoft.com/office/drawing/2014/main" id="{E6D7EE18-EACF-4835-9437-E769341E8943}"/>
              </a:ext>
            </a:extLst>
          </p:cNvPr>
          <p:cNvSpPr txBox="1"/>
          <p:nvPr/>
        </p:nvSpPr>
        <p:spPr>
          <a:xfrm>
            <a:off x="919875" y="3176154"/>
            <a:ext cx="1547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数据填报满</a:t>
            </a:r>
            <a:r>
              <a:rPr kumimoji="1"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kumimoji="1"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个月</a:t>
            </a:r>
          </a:p>
        </p:txBody>
      </p:sp>
      <p:sp>
        <p:nvSpPr>
          <p:cNvPr id="87" name="圆角矩形 7">
            <a:extLst>
              <a:ext uri="{FF2B5EF4-FFF2-40B4-BE49-F238E27FC236}">
                <a16:creationId xmlns:a16="http://schemas.microsoft.com/office/drawing/2014/main" id="{83F975C9-DB53-4066-AABF-3EAB87E774FB}"/>
              </a:ext>
            </a:extLst>
          </p:cNvPr>
          <p:cNvSpPr/>
          <p:nvPr/>
        </p:nvSpPr>
        <p:spPr>
          <a:xfrm>
            <a:off x="723026" y="4151351"/>
            <a:ext cx="2160000" cy="319408"/>
          </a:xfrm>
          <a:prstGeom prst="roundRect">
            <a:avLst/>
          </a:prstGeom>
          <a:solidFill>
            <a:srgbClr val="A9232D"/>
          </a:solidFill>
          <a:ln w="57150">
            <a:solidFill>
              <a:srgbClr val="A923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defTabSz="457200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1" lang="zh-CN" altLang="en-US" sz="16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中心建设考核</a:t>
            </a:r>
          </a:p>
        </p:txBody>
      </p:sp>
      <p:sp>
        <p:nvSpPr>
          <p:cNvPr id="88" name="圆角矩形 8">
            <a:extLst>
              <a:ext uri="{FF2B5EF4-FFF2-40B4-BE49-F238E27FC236}">
                <a16:creationId xmlns:a16="http://schemas.microsoft.com/office/drawing/2014/main" id="{5EF9AFBF-AFED-43E8-8D35-9D47AB38B4A1}"/>
              </a:ext>
            </a:extLst>
          </p:cNvPr>
          <p:cNvSpPr/>
          <p:nvPr/>
        </p:nvSpPr>
        <p:spPr>
          <a:xfrm>
            <a:off x="3209395" y="4147003"/>
            <a:ext cx="2160000" cy="319408"/>
          </a:xfrm>
          <a:prstGeom prst="roundRect">
            <a:avLst/>
          </a:prstGeom>
          <a:solidFill>
            <a:srgbClr val="A9232D"/>
          </a:solidFill>
          <a:ln w="57150">
            <a:solidFill>
              <a:srgbClr val="A923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defTabSz="457200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1" lang="zh-CN" altLang="en-US" sz="16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诊疗能力考核</a:t>
            </a:r>
          </a:p>
        </p:txBody>
      </p:sp>
      <p:cxnSp>
        <p:nvCxnSpPr>
          <p:cNvPr id="90" name="连接符: 肘形 89">
            <a:extLst>
              <a:ext uri="{FF2B5EF4-FFF2-40B4-BE49-F238E27FC236}">
                <a16:creationId xmlns:a16="http://schemas.microsoft.com/office/drawing/2014/main" id="{A3B0CC9C-117D-4A7F-A8C6-0CFFB5579463}"/>
              </a:ext>
            </a:extLst>
          </p:cNvPr>
          <p:cNvCxnSpPr>
            <a:stCxn id="79" idx="2"/>
            <a:endCxn id="87" idx="0"/>
          </p:cNvCxnSpPr>
          <p:nvPr/>
        </p:nvCxnSpPr>
        <p:spPr>
          <a:xfrm rot="5400000">
            <a:off x="2299412" y="3404551"/>
            <a:ext cx="250415" cy="1243185"/>
          </a:xfrm>
          <a:prstGeom prst="bentConnector3">
            <a:avLst/>
          </a:prstGeom>
          <a:ln>
            <a:solidFill>
              <a:srgbClr val="8F1D2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连接符: 肘形 90">
            <a:extLst>
              <a:ext uri="{FF2B5EF4-FFF2-40B4-BE49-F238E27FC236}">
                <a16:creationId xmlns:a16="http://schemas.microsoft.com/office/drawing/2014/main" id="{7D55CADE-A4E6-439C-9472-2AA7E200A81B}"/>
              </a:ext>
            </a:extLst>
          </p:cNvPr>
          <p:cNvCxnSpPr>
            <a:cxnSpLocks/>
            <a:stCxn id="79" idx="2"/>
            <a:endCxn id="88" idx="0"/>
          </p:cNvCxnSpPr>
          <p:nvPr/>
        </p:nvCxnSpPr>
        <p:spPr>
          <a:xfrm rot="16200000" flipH="1">
            <a:off x="3544770" y="3402377"/>
            <a:ext cx="246067" cy="1243184"/>
          </a:xfrm>
          <a:prstGeom prst="bentConnector3">
            <a:avLst>
              <a:gd name="adj1" fmla="val 50000"/>
            </a:avLst>
          </a:prstGeom>
          <a:ln>
            <a:solidFill>
              <a:srgbClr val="8F1D2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文本框 95">
            <a:extLst>
              <a:ext uri="{FF2B5EF4-FFF2-40B4-BE49-F238E27FC236}">
                <a16:creationId xmlns:a16="http://schemas.microsoft.com/office/drawing/2014/main" id="{B886E1D2-0599-451A-9CF9-1AD81E33E570}"/>
              </a:ext>
            </a:extLst>
          </p:cNvPr>
          <p:cNvSpPr txBox="1"/>
          <p:nvPr/>
        </p:nvSpPr>
        <p:spPr>
          <a:xfrm>
            <a:off x="919875" y="3876954"/>
            <a:ext cx="6495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kumimoji="1" lang="zh-CN" altLang="en-US" sz="14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周内</a:t>
            </a:r>
          </a:p>
        </p:txBody>
      </p:sp>
      <p:sp>
        <p:nvSpPr>
          <p:cNvPr id="99" name="菱形 98">
            <a:extLst>
              <a:ext uri="{FF2B5EF4-FFF2-40B4-BE49-F238E27FC236}">
                <a16:creationId xmlns:a16="http://schemas.microsoft.com/office/drawing/2014/main" id="{A0603E82-787C-45AD-96EE-BFC23A30F78A}"/>
              </a:ext>
            </a:extLst>
          </p:cNvPr>
          <p:cNvSpPr/>
          <p:nvPr/>
        </p:nvSpPr>
        <p:spPr>
          <a:xfrm>
            <a:off x="1415873" y="4685830"/>
            <a:ext cx="3260675" cy="318817"/>
          </a:xfrm>
          <a:prstGeom prst="diamond">
            <a:avLst/>
          </a:prstGeom>
          <a:solidFill>
            <a:srgbClr val="A923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均合格</a:t>
            </a:r>
          </a:p>
        </p:txBody>
      </p:sp>
      <p:cxnSp>
        <p:nvCxnSpPr>
          <p:cNvPr id="100" name="连接符: 肘形 99">
            <a:extLst>
              <a:ext uri="{FF2B5EF4-FFF2-40B4-BE49-F238E27FC236}">
                <a16:creationId xmlns:a16="http://schemas.microsoft.com/office/drawing/2014/main" id="{65403FE3-CB81-43FA-8ED9-E602B4BE441B}"/>
              </a:ext>
            </a:extLst>
          </p:cNvPr>
          <p:cNvCxnSpPr>
            <a:cxnSpLocks/>
            <a:stCxn id="88" idx="2"/>
            <a:endCxn id="99" idx="0"/>
          </p:cNvCxnSpPr>
          <p:nvPr/>
        </p:nvCxnSpPr>
        <p:spPr>
          <a:xfrm rot="5400000">
            <a:off x="3558094" y="3954528"/>
            <a:ext cx="219419" cy="1243184"/>
          </a:xfrm>
          <a:prstGeom prst="bentConnector3">
            <a:avLst>
              <a:gd name="adj1" fmla="val 50000"/>
            </a:avLst>
          </a:prstGeom>
          <a:ln>
            <a:solidFill>
              <a:srgbClr val="8F1D2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连接符: 肘形 102">
            <a:extLst>
              <a:ext uri="{FF2B5EF4-FFF2-40B4-BE49-F238E27FC236}">
                <a16:creationId xmlns:a16="http://schemas.microsoft.com/office/drawing/2014/main" id="{E20A0EB7-0BF3-4A18-AB35-3513006ECAC1}"/>
              </a:ext>
            </a:extLst>
          </p:cNvPr>
          <p:cNvCxnSpPr>
            <a:cxnSpLocks/>
            <a:stCxn id="87" idx="2"/>
            <a:endCxn id="99" idx="0"/>
          </p:cNvCxnSpPr>
          <p:nvPr/>
        </p:nvCxnSpPr>
        <p:spPr>
          <a:xfrm rot="16200000" flipH="1">
            <a:off x="2317083" y="3956701"/>
            <a:ext cx="215071" cy="1243185"/>
          </a:xfrm>
          <a:prstGeom prst="bentConnector3">
            <a:avLst>
              <a:gd name="adj1" fmla="val 50000"/>
            </a:avLst>
          </a:prstGeom>
          <a:ln>
            <a:solidFill>
              <a:srgbClr val="8F1D2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圆角矩形 10">
            <a:extLst>
              <a:ext uri="{FF2B5EF4-FFF2-40B4-BE49-F238E27FC236}">
                <a16:creationId xmlns:a16="http://schemas.microsoft.com/office/drawing/2014/main" id="{38EFC761-938C-47A5-A2E3-A31CB355F90C}"/>
              </a:ext>
            </a:extLst>
          </p:cNvPr>
          <p:cNvSpPr/>
          <p:nvPr/>
        </p:nvSpPr>
        <p:spPr>
          <a:xfrm>
            <a:off x="723026" y="5134554"/>
            <a:ext cx="4646369" cy="468000"/>
          </a:xfrm>
          <a:prstGeom prst="roundRect">
            <a:avLst/>
          </a:prstGeom>
          <a:solidFill>
            <a:schemeClr val="bg1"/>
          </a:solidFill>
          <a:ln>
            <a:solidFill>
              <a:srgbClr val="8F1D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kumimoji="1" lang="zh-CN" altLang="en-US" sz="1600" b="1" dirty="0">
                <a:solidFill>
                  <a:srgbClr val="A9232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认证为银屑病规范化诊疗中心（有效期3年）</a:t>
            </a:r>
          </a:p>
        </p:txBody>
      </p:sp>
      <p:sp>
        <p:nvSpPr>
          <p:cNvPr id="115" name="圆角矩形 11">
            <a:extLst>
              <a:ext uri="{FF2B5EF4-FFF2-40B4-BE49-F238E27FC236}">
                <a16:creationId xmlns:a16="http://schemas.microsoft.com/office/drawing/2014/main" id="{F0BB30C4-1B6B-49BE-AF02-C112549FFE39}"/>
              </a:ext>
            </a:extLst>
          </p:cNvPr>
          <p:cNvSpPr/>
          <p:nvPr/>
        </p:nvSpPr>
        <p:spPr>
          <a:xfrm>
            <a:off x="1763510" y="5790849"/>
            <a:ext cx="2565400" cy="296346"/>
          </a:xfrm>
          <a:prstGeom prst="roundRect">
            <a:avLst/>
          </a:prstGeom>
          <a:solidFill>
            <a:srgbClr val="A9232D"/>
          </a:solidFill>
          <a:ln w="57150">
            <a:solidFill>
              <a:srgbClr val="A923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维持认证质控考核</a:t>
            </a:r>
          </a:p>
        </p:txBody>
      </p:sp>
      <p:sp>
        <p:nvSpPr>
          <p:cNvPr id="132" name="圆角矩形 12">
            <a:extLst>
              <a:ext uri="{FF2B5EF4-FFF2-40B4-BE49-F238E27FC236}">
                <a16:creationId xmlns:a16="http://schemas.microsoft.com/office/drawing/2014/main" id="{5E7545AC-4AB8-423B-AED4-D858B4E009E9}"/>
              </a:ext>
            </a:extLst>
          </p:cNvPr>
          <p:cNvSpPr/>
          <p:nvPr/>
        </p:nvSpPr>
        <p:spPr>
          <a:xfrm>
            <a:off x="3248910" y="6442135"/>
            <a:ext cx="1080000" cy="288000"/>
          </a:xfrm>
          <a:prstGeom prst="roundRect">
            <a:avLst/>
          </a:prstGeom>
          <a:solidFill>
            <a:srgbClr val="A9232D"/>
          </a:solidFill>
          <a:ln>
            <a:solidFill>
              <a:srgbClr val="A923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维持认证</a:t>
            </a:r>
          </a:p>
        </p:txBody>
      </p:sp>
      <p:sp>
        <p:nvSpPr>
          <p:cNvPr id="133" name="圆角矩形 13">
            <a:extLst>
              <a:ext uri="{FF2B5EF4-FFF2-40B4-BE49-F238E27FC236}">
                <a16:creationId xmlns:a16="http://schemas.microsoft.com/office/drawing/2014/main" id="{0212BCFF-EE24-4195-AAFE-1C361B7712E6}"/>
              </a:ext>
            </a:extLst>
          </p:cNvPr>
          <p:cNvSpPr/>
          <p:nvPr/>
        </p:nvSpPr>
        <p:spPr>
          <a:xfrm>
            <a:off x="1763510" y="6442135"/>
            <a:ext cx="1080000" cy="2880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整改</a:t>
            </a:r>
          </a:p>
        </p:txBody>
      </p:sp>
      <p:cxnSp>
        <p:nvCxnSpPr>
          <p:cNvPr id="135" name="直线箭头连接符 34">
            <a:extLst>
              <a:ext uri="{FF2B5EF4-FFF2-40B4-BE49-F238E27FC236}">
                <a16:creationId xmlns:a16="http://schemas.microsoft.com/office/drawing/2014/main" id="{A5C0B383-A77E-4055-A7C0-B85F8000A2F2}"/>
              </a:ext>
            </a:extLst>
          </p:cNvPr>
          <p:cNvCxnSpPr>
            <a:cxnSpLocks/>
          </p:cNvCxnSpPr>
          <p:nvPr/>
        </p:nvCxnSpPr>
        <p:spPr>
          <a:xfrm>
            <a:off x="2108367" y="6188467"/>
            <a:ext cx="0" cy="220054"/>
          </a:xfrm>
          <a:prstGeom prst="straightConnector1">
            <a:avLst/>
          </a:prstGeom>
          <a:ln>
            <a:solidFill>
              <a:srgbClr val="A9232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线箭头连接符 36">
            <a:extLst>
              <a:ext uri="{FF2B5EF4-FFF2-40B4-BE49-F238E27FC236}">
                <a16:creationId xmlns:a16="http://schemas.microsoft.com/office/drawing/2014/main" id="{734C0741-BEF6-4E02-B603-665BBEF2AB8F}"/>
              </a:ext>
            </a:extLst>
          </p:cNvPr>
          <p:cNvCxnSpPr/>
          <p:nvPr/>
        </p:nvCxnSpPr>
        <p:spPr>
          <a:xfrm flipV="1">
            <a:off x="1929860" y="6135109"/>
            <a:ext cx="3175" cy="215900"/>
          </a:xfrm>
          <a:prstGeom prst="straightConnector1">
            <a:avLst/>
          </a:prstGeom>
          <a:ln>
            <a:solidFill>
              <a:srgbClr val="A9232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文本框 136">
            <a:extLst>
              <a:ext uri="{FF2B5EF4-FFF2-40B4-BE49-F238E27FC236}">
                <a16:creationId xmlns:a16="http://schemas.microsoft.com/office/drawing/2014/main" id="{CDC6C64C-CEC8-4645-A340-FFAA73CA04D3}"/>
              </a:ext>
            </a:extLst>
          </p:cNvPr>
          <p:cNvSpPr txBox="1"/>
          <p:nvPr/>
        </p:nvSpPr>
        <p:spPr>
          <a:xfrm>
            <a:off x="2121651" y="6121475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不合格</a:t>
            </a:r>
          </a:p>
        </p:txBody>
      </p:sp>
      <p:cxnSp>
        <p:nvCxnSpPr>
          <p:cNvPr id="159" name="直线箭头连接符 16">
            <a:extLst>
              <a:ext uri="{FF2B5EF4-FFF2-40B4-BE49-F238E27FC236}">
                <a16:creationId xmlns:a16="http://schemas.microsoft.com/office/drawing/2014/main" id="{B1D21937-A9AE-49A4-8E08-F2871AEADDB5}"/>
              </a:ext>
            </a:extLst>
          </p:cNvPr>
          <p:cNvCxnSpPr>
            <a:cxnSpLocks/>
            <a:stCxn id="99" idx="2"/>
            <a:endCxn id="114" idx="0"/>
          </p:cNvCxnSpPr>
          <p:nvPr/>
        </p:nvCxnSpPr>
        <p:spPr>
          <a:xfrm>
            <a:off x="3046211" y="5004647"/>
            <a:ext cx="0" cy="129907"/>
          </a:xfrm>
          <a:prstGeom prst="straightConnector1">
            <a:avLst/>
          </a:prstGeom>
          <a:ln>
            <a:solidFill>
              <a:srgbClr val="A9232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文本框 162">
            <a:extLst>
              <a:ext uri="{FF2B5EF4-FFF2-40B4-BE49-F238E27FC236}">
                <a16:creationId xmlns:a16="http://schemas.microsoft.com/office/drawing/2014/main" id="{68F0C42E-3684-46B1-9112-D7DB089CD81E}"/>
              </a:ext>
            </a:extLst>
          </p:cNvPr>
          <p:cNvSpPr txBox="1"/>
          <p:nvPr/>
        </p:nvSpPr>
        <p:spPr>
          <a:xfrm>
            <a:off x="919875" y="4834012"/>
            <a:ext cx="6543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kumimoji="1" lang="zh-CN" altLang="en-US" sz="14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周内</a:t>
            </a:r>
          </a:p>
        </p:txBody>
      </p:sp>
      <p:sp>
        <p:nvSpPr>
          <p:cNvPr id="169" name="文本框 168">
            <a:extLst>
              <a:ext uri="{FF2B5EF4-FFF2-40B4-BE49-F238E27FC236}">
                <a16:creationId xmlns:a16="http://schemas.microsoft.com/office/drawing/2014/main" id="{5A321366-65BD-4D42-BB51-33D7DB7B0B8C}"/>
              </a:ext>
            </a:extLst>
          </p:cNvPr>
          <p:cNvSpPr txBox="1"/>
          <p:nvPr/>
        </p:nvSpPr>
        <p:spPr>
          <a:xfrm>
            <a:off x="919875" y="5613393"/>
            <a:ext cx="8290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</a:t>
            </a:r>
            <a:r>
              <a:rPr kumimoji="1"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kumimoji="1"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个月</a:t>
            </a:r>
          </a:p>
        </p:txBody>
      </p:sp>
      <p:sp>
        <p:nvSpPr>
          <p:cNvPr id="170" name="文本框 169">
            <a:extLst>
              <a:ext uri="{FF2B5EF4-FFF2-40B4-BE49-F238E27FC236}">
                <a16:creationId xmlns:a16="http://schemas.microsoft.com/office/drawing/2014/main" id="{9A5DFF88-C50C-4D78-8825-4B28028D836C}"/>
              </a:ext>
            </a:extLst>
          </p:cNvPr>
          <p:cNvSpPr txBox="1"/>
          <p:nvPr/>
        </p:nvSpPr>
        <p:spPr>
          <a:xfrm>
            <a:off x="3446569" y="6121475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合格</a:t>
            </a:r>
          </a:p>
        </p:txBody>
      </p:sp>
      <p:cxnSp>
        <p:nvCxnSpPr>
          <p:cNvPr id="172" name="直线箭头连接符 16">
            <a:extLst>
              <a:ext uri="{FF2B5EF4-FFF2-40B4-BE49-F238E27FC236}">
                <a16:creationId xmlns:a16="http://schemas.microsoft.com/office/drawing/2014/main" id="{AE25D98E-5DA4-41CF-A7D3-98B6F182F6E0}"/>
              </a:ext>
            </a:extLst>
          </p:cNvPr>
          <p:cNvCxnSpPr>
            <a:cxnSpLocks/>
            <a:stCxn id="114" idx="2"/>
            <a:endCxn id="115" idx="0"/>
          </p:cNvCxnSpPr>
          <p:nvPr/>
        </p:nvCxnSpPr>
        <p:spPr>
          <a:xfrm flipH="1">
            <a:off x="3046210" y="5602554"/>
            <a:ext cx="1" cy="188295"/>
          </a:xfrm>
          <a:prstGeom prst="straightConnector1">
            <a:avLst/>
          </a:prstGeom>
          <a:ln>
            <a:solidFill>
              <a:srgbClr val="A9232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直线箭头连接符 34">
            <a:extLst>
              <a:ext uri="{FF2B5EF4-FFF2-40B4-BE49-F238E27FC236}">
                <a16:creationId xmlns:a16="http://schemas.microsoft.com/office/drawing/2014/main" id="{55689132-458F-47F8-A197-AA52C3239860}"/>
              </a:ext>
            </a:extLst>
          </p:cNvPr>
          <p:cNvCxnSpPr>
            <a:cxnSpLocks/>
          </p:cNvCxnSpPr>
          <p:nvPr/>
        </p:nvCxnSpPr>
        <p:spPr>
          <a:xfrm>
            <a:off x="4076867" y="6188467"/>
            <a:ext cx="0" cy="220054"/>
          </a:xfrm>
          <a:prstGeom prst="straightConnector1">
            <a:avLst/>
          </a:prstGeom>
          <a:ln>
            <a:solidFill>
              <a:srgbClr val="A9232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文本框 180">
            <a:extLst>
              <a:ext uri="{FF2B5EF4-FFF2-40B4-BE49-F238E27FC236}">
                <a16:creationId xmlns:a16="http://schemas.microsoft.com/office/drawing/2014/main" id="{2550245D-6446-4CD8-A83B-39EEAC790385}"/>
              </a:ext>
            </a:extLst>
          </p:cNvPr>
          <p:cNvSpPr txBox="1"/>
          <p:nvPr/>
        </p:nvSpPr>
        <p:spPr>
          <a:xfrm>
            <a:off x="919875" y="6100744"/>
            <a:ext cx="8338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kumimoji="1" lang="zh-CN" altLang="en-US" sz="14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个月内</a:t>
            </a:r>
          </a:p>
        </p:txBody>
      </p:sp>
      <p:sp>
        <p:nvSpPr>
          <p:cNvPr id="183" name="文本框 182">
            <a:extLst>
              <a:ext uri="{FF2B5EF4-FFF2-40B4-BE49-F238E27FC236}">
                <a16:creationId xmlns:a16="http://schemas.microsoft.com/office/drawing/2014/main" id="{E94586F4-CDBC-4A47-8B4A-774D0FBA4370}"/>
              </a:ext>
            </a:extLst>
          </p:cNvPr>
          <p:cNvSpPr txBox="1"/>
          <p:nvPr/>
        </p:nvSpPr>
        <p:spPr>
          <a:xfrm>
            <a:off x="6359922" y="5154192"/>
            <a:ext cx="2344808" cy="1569660"/>
          </a:xfrm>
          <a:prstGeom prst="rect">
            <a:avLst/>
          </a:prstGeom>
          <a:noFill/>
          <a:ln>
            <a:solidFill>
              <a:srgbClr val="A9232D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连续两次认证不合格暂停中心挂牌</a:t>
            </a:r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复牌条件：</a:t>
            </a:r>
            <a:r>
              <a:rPr kumimoji="1"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个月内完成整改，且重新完成“银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屑病规范化诊疗中心</a:t>
            </a: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”认证</a:t>
            </a:r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9" name="文本框 198">
            <a:extLst>
              <a:ext uri="{FF2B5EF4-FFF2-40B4-BE49-F238E27FC236}">
                <a16:creationId xmlns:a16="http://schemas.microsoft.com/office/drawing/2014/main" id="{EC79B1C5-F578-4D3D-AF80-366560760792}"/>
              </a:ext>
            </a:extLst>
          </p:cNvPr>
          <p:cNvSpPr txBox="1"/>
          <p:nvPr/>
        </p:nvSpPr>
        <p:spPr>
          <a:xfrm>
            <a:off x="6359922" y="2869947"/>
            <a:ext cx="2386338" cy="1815882"/>
          </a:xfrm>
          <a:prstGeom prst="rect">
            <a:avLst/>
          </a:prstGeom>
          <a:noFill/>
          <a:ln>
            <a:solidFill>
              <a:srgbClr val="A9232D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认证到期，如连续</a:t>
            </a:r>
            <a:r>
              <a:rPr kumimoji="1"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年维持认证合格，则自动续期</a:t>
            </a:r>
            <a:r>
              <a:rPr kumimoji="1"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年；</a:t>
            </a:r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如期间存在维持认证不合格，需重新完成“</a:t>
            </a:r>
            <a:r>
              <a:rPr kumimoji="1"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银屑病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规范</a:t>
            </a:r>
            <a:r>
              <a:rPr kumimoji="1"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化诊疗中心认证</a:t>
            </a: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”考核</a:t>
            </a:r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04" name="连接符: 肘形 203">
            <a:extLst>
              <a:ext uri="{FF2B5EF4-FFF2-40B4-BE49-F238E27FC236}">
                <a16:creationId xmlns:a16="http://schemas.microsoft.com/office/drawing/2014/main" id="{D9BCC6A6-E72E-4EB7-9040-8248CE3B001A}"/>
              </a:ext>
            </a:extLst>
          </p:cNvPr>
          <p:cNvCxnSpPr>
            <a:cxnSpLocks/>
            <a:stCxn id="171" idx="3"/>
            <a:endCxn id="183" idx="1"/>
          </p:cNvCxnSpPr>
          <p:nvPr/>
        </p:nvCxnSpPr>
        <p:spPr>
          <a:xfrm flipV="1">
            <a:off x="5369378" y="5939022"/>
            <a:ext cx="990544" cy="421863"/>
          </a:xfrm>
          <a:prstGeom prst="bentConnector3">
            <a:avLst>
              <a:gd name="adj1" fmla="val 50000"/>
            </a:avLst>
          </a:prstGeom>
          <a:ln>
            <a:solidFill>
              <a:srgbClr val="A9232D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连接符: 肘形 212">
            <a:extLst>
              <a:ext uri="{FF2B5EF4-FFF2-40B4-BE49-F238E27FC236}">
                <a16:creationId xmlns:a16="http://schemas.microsoft.com/office/drawing/2014/main" id="{0CC88118-E4CA-4854-B5C2-3B3D34D8EA74}"/>
              </a:ext>
            </a:extLst>
          </p:cNvPr>
          <p:cNvCxnSpPr>
            <a:cxnSpLocks/>
            <a:stCxn id="114" idx="3"/>
            <a:endCxn id="199" idx="1"/>
          </p:cNvCxnSpPr>
          <p:nvPr/>
        </p:nvCxnSpPr>
        <p:spPr>
          <a:xfrm flipV="1">
            <a:off x="5369395" y="3777888"/>
            <a:ext cx="990527" cy="1590666"/>
          </a:xfrm>
          <a:prstGeom prst="bentConnector3">
            <a:avLst>
              <a:gd name="adj1" fmla="val 50000"/>
            </a:avLst>
          </a:prstGeom>
          <a:ln>
            <a:solidFill>
              <a:srgbClr val="A9232D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>
            <a:extLst>
              <a:ext uri="{FF2B5EF4-FFF2-40B4-BE49-F238E27FC236}">
                <a16:creationId xmlns:a16="http://schemas.microsoft.com/office/drawing/2014/main" id="{28544F92-F95B-4E77-8678-A4EEE0DB7C49}"/>
              </a:ext>
            </a:extLst>
          </p:cNvPr>
          <p:cNvSpPr txBox="1"/>
          <p:nvPr/>
        </p:nvSpPr>
        <p:spPr>
          <a:xfrm>
            <a:off x="6359922" y="1192118"/>
            <a:ext cx="2344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实时工作评估</a:t>
            </a:r>
          </a:p>
        </p:txBody>
      </p:sp>
    </p:spTree>
    <p:extLst>
      <p:ext uri="{BB962C8B-B14F-4D97-AF65-F5344CB8AC3E}">
        <p14:creationId xmlns:p14="http://schemas.microsoft.com/office/powerpoint/2010/main" val="388120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对象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5" name="think-cell 幻灯片" r:id="rId4" imgW="338" imgH="338" progId="TCLayout.ActiveDocument.1">
                  <p:embed/>
                </p:oleObj>
              </mc:Choice>
              <mc:Fallback>
                <p:oleObj name="think-cell 幻灯片" r:id="rId4" imgW="338" imgH="338" progId="TCLayout.ActiveDocument.1">
                  <p:embed/>
                  <p:pic>
                    <p:nvPicPr>
                      <p:cNvPr id="7" name="对象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折角形 5"/>
          <p:cNvSpPr/>
          <p:nvPr/>
        </p:nvSpPr>
        <p:spPr>
          <a:xfrm>
            <a:off x="849855" y="1731981"/>
            <a:ext cx="7842325" cy="4978162"/>
          </a:xfrm>
          <a:prstGeom prst="foldedCorner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kumimoji="1"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与国家皮肤与免疫临床医学研究中心签订伦理联盟协议</a:t>
            </a:r>
            <a:endParaRPr lang="en-US" altLang="zh-CN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kumimoji="1"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医院承诺全力支持（签订承诺函）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）三级公立医院（含皮肤专科医院）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）独立的皮肤科门诊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）有</a:t>
            </a:r>
            <a:r>
              <a:rPr kumimoji="1"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银屑病规范化诊疗团队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）银屑病患者月均门诊量大于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）有生物制剂治疗银屑病使用经验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）能够提供数据库传输的网络及硬件设备</a:t>
            </a:r>
            <a:endParaRPr lang="en-US" altLang="zh-CN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itle 1"/>
          <p:cNvSpPr txBox="1"/>
          <p:nvPr/>
        </p:nvSpPr>
        <p:spPr bwMode="gray">
          <a:xfrm>
            <a:off x="89962" y="580941"/>
            <a:ext cx="8784976" cy="498475"/>
          </a:xfrm>
          <a:prstGeom prst="rect">
            <a:avLst/>
          </a:prstGeom>
        </p:spPr>
        <p:txBody>
          <a:bodyPr vert="horz" lIns="36000" tIns="36000" rIns="36000" bIns="36000" rtlCol="0" anchor="t" anchorCtr="0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kumimoji="1" lang="zh-CN" altLang="en-US" sz="2400" b="1" smtClean="0">
                <a:solidFill>
                  <a:srgbClr val="A9232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zh-CN" altLang="en-US" dirty="0"/>
              <a:t>中心申报条件</a:t>
            </a:r>
            <a:endParaRPr lang="en-US" dirty="0"/>
          </a:p>
        </p:txBody>
      </p:sp>
      <p:sp>
        <p:nvSpPr>
          <p:cNvPr id="3" name="矩形 2"/>
          <p:cNvSpPr/>
          <p:nvPr/>
        </p:nvSpPr>
        <p:spPr>
          <a:xfrm>
            <a:off x="3132607" y="1361745"/>
            <a:ext cx="2871814" cy="370236"/>
          </a:xfrm>
          <a:prstGeom prst="rect">
            <a:avLst/>
          </a:prstGeom>
          <a:solidFill>
            <a:srgbClr val="A9232D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中心申报条件</a:t>
            </a:r>
            <a:endParaRPr lang="en-US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33E9D28F-15BA-9744-9608-D5A5B9498369}"/>
              </a:ext>
            </a:extLst>
          </p:cNvPr>
          <p:cNvSpPr txBox="1">
            <a:spLocks/>
          </p:cNvSpPr>
          <p:nvPr/>
        </p:nvSpPr>
        <p:spPr>
          <a:xfrm>
            <a:off x="1112744" y="1551730"/>
            <a:ext cx="7886700" cy="257920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zh-CN" altLang="en-US" sz="21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5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35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35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7483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对象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5" name="think-cell 幻灯片" r:id="rId4" imgW="338" imgH="338" progId="TCLayout.ActiveDocument.1">
                  <p:embed/>
                </p:oleObj>
              </mc:Choice>
              <mc:Fallback>
                <p:oleObj name="think-cell 幻灯片" r:id="rId4" imgW="338" imgH="338" progId="TCLayout.ActiveDocument.1">
                  <p:embed/>
                  <p:pic>
                    <p:nvPicPr>
                      <p:cNvPr id="7" name="对象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折角形 8"/>
          <p:cNvSpPr/>
          <p:nvPr/>
        </p:nvSpPr>
        <p:spPr>
          <a:xfrm>
            <a:off x="849855" y="1731981"/>
            <a:ext cx="7842325" cy="4978162"/>
          </a:xfrm>
          <a:prstGeom prst="foldedCorner">
            <a:avLst>
              <a:gd name="adj" fmla="val 582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itle 1"/>
          <p:cNvSpPr txBox="1"/>
          <p:nvPr/>
        </p:nvSpPr>
        <p:spPr bwMode="gray">
          <a:xfrm>
            <a:off x="89962" y="580941"/>
            <a:ext cx="8784976" cy="498475"/>
          </a:xfrm>
          <a:prstGeom prst="rect">
            <a:avLst/>
          </a:prstGeom>
        </p:spPr>
        <p:txBody>
          <a:bodyPr vert="horz" lIns="36000" tIns="36000" rIns="36000" bIns="36000" rtlCol="0" anchor="t" anchorCtr="0">
            <a:noAutofit/>
          </a:bodyPr>
          <a:lstStyle>
            <a:lvl1pPr defTabSz="685800">
              <a:spcBef>
                <a:spcPct val="0"/>
              </a:spcBef>
              <a:buNone/>
              <a:defRPr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rgbClr val="A9232D"/>
                </a:solidFill>
              </a:rPr>
              <a:t>中心认证要求</a:t>
            </a:r>
            <a:r>
              <a:rPr lang="zh-CN" altLang="en-US" u="sng" dirty="0">
                <a:solidFill>
                  <a:srgbClr val="A9232D"/>
                </a:solidFill>
              </a:rPr>
              <a:t>（试用版）</a:t>
            </a:r>
            <a:endParaRPr lang="en-US" altLang="zh-CN" u="sng" dirty="0">
              <a:solidFill>
                <a:srgbClr val="A9232D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227530" y="1361745"/>
            <a:ext cx="2871814" cy="370236"/>
          </a:xfrm>
          <a:prstGeom prst="rect">
            <a:avLst/>
          </a:prstGeom>
          <a:solidFill>
            <a:srgbClr val="A9232D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认证考核条件</a:t>
            </a:r>
            <a:endParaRPr lang="en-US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圆角矩形 7">
            <a:extLst>
              <a:ext uri="{FF2B5EF4-FFF2-40B4-BE49-F238E27FC236}">
                <a16:creationId xmlns:a16="http://schemas.microsoft.com/office/drawing/2014/main" id="{83F975C9-DB53-4066-AABF-3EAB87E774FB}"/>
              </a:ext>
            </a:extLst>
          </p:cNvPr>
          <p:cNvSpPr/>
          <p:nvPr/>
        </p:nvSpPr>
        <p:spPr>
          <a:xfrm>
            <a:off x="1813807" y="2089173"/>
            <a:ext cx="2160000" cy="319408"/>
          </a:xfrm>
          <a:prstGeom prst="roundRect">
            <a:avLst/>
          </a:prstGeom>
          <a:solidFill>
            <a:srgbClr val="A9232D"/>
          </a:solidFill>
          <a:ln w="57150">
            <a:solidFill>
              <a:srgbClr val="A923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defTabSz="457200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1" lang="zh-CN" altLang="en-US" sz="16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中心建设考核</a:t>
            </a:r>
          </a:p>
        </p:txBody>
      </p:sp>
      <p:sp>
        <p:nvSpPr>
          <p:cNvPr id="11" name="圆角矩形 8">
            <a:extLst>
              <a:ext uri="{FF2B5EF4-FFF2-40B4-BE49-F238E27FC236}">
                <a16:creationId xmlns:a16="http://schemas.microsoft.com/office/drawing/2014/main" id="{5EF9AFBF-AFED-43E8-8D35-9D47AB38B4A1}"/>
              </a:ext>
            </a:extLst>
          </p:cNvPr>
          <p:cNvSpPr/>
          <p:nvPr/>
        </p:nvSpPr>
        <p:spPr>
          <a:xfrm>
            <a:off x="5434660" y="2089173"/>
            <a:ext cx="2160000" cy="319408"/>
          </a:xfrm>
          <a:prstGeom prst="roundRect">
            <a:avLst/>
          </a:prstGeom>
          <a:solidFill>
            <a:srgbClr val="A9232D"/>
          </a:solidFill>
          <a:ln w="57150">
            <a:solidFill>
              <a:srgbClr val="A923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defTabSz="457200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1" lang="zh-CN" altLang="en-US" sz="16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诊疗能力考核</a:t>
            </a:r>
          </a:p>
        </p:txBody>
      </p:sp>
      <p:sp>
        <p:nvSpPr>
          <p:cNvPr id="12" name="圆角矩形 11"/>
          <p:cNvSpPr/>
          <p:nvPr/>
        </p:nvSpPr>
        <p:spPr>
          <a:xfrm>
            <a:off x="1290914" y="2682928"/>
            <a:ext cx="3221011" cy="2893806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42900" indent="-342900">
              <a:buAutoNum type="arabicPeriod"/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基本条件与资质</a:t>
            </a:r>
            <a:endParaRPr lang="en-US" altLang="zh-CN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AutoNum type="arabicPeriod"/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银屑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病规范化治疗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与管理</a:t>
            </a:r>
            <a:endParaRPr lang="en-US" altLang="zh-CN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AutoNum type="arabicPeriod"/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培训与教育</a:t>
            </a:r>
            <a:endParaRPr lang="en-US" altLang="zh-CN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4911767" y="2682928"/>
            <a:ext cx="3221011" cy="2893806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42900" indent="-342900">
              <a:buAutoNum type="arabicPeriod"/>
            </a:pP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系统治疗患者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录入</a:t>
            </a:r>
            <a:endParaRPr lang="en-US" altLang="zh-CN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AutoNum type="arabicPeriod"/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诊疗结局考核</a:t>
            </a:r>
            <a:endParaRPr lang="en-US" altLang="zh-CN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AutoNum type="arabicPeriod"/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不良反应记录</a:t>
            </a:r>
            <a:endParaRPr lang="en-US" altLang="zh-CN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AutoNum type="arabicPeriod"/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患者随访率</a:t>
            </a:r>
            <a:endParaRPr lang="en-US" altLang="zh-CN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AutoNum type="arabicPeriod"/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生活质量评估率</a:t>
            </a:r>
            <a:endParaRPr 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092439" y="5715208"/>
            <a:ext cx="3678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满分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600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分，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450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分以上且所有必须项合格，认定为合格</a:t>
            </a:r>
            <a:endParaRPr 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911767" y="5715208"/>
            <a:ext cx="36102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满分</a:t>
            </a:r>
            <a:r>
              <a:rPr lang="en-US" altLang="zh-CN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600</a:t>
            </a:r>
            <a:r>
              <a:rPr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分，</a:t>
            </a:r>
            <a:r>
              <a:rPr lang="en-US" altLang="zh-CN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400-500</a:t>
            </a:r>
            <a:r>
              <a:rPr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分为普通（</a:t>
            </a:r>
            <a:r>
              <a:rPr lang="en-US" altLang="zh-CN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M</a:t>
            </a:r>
            <a:r>
              <a:rPr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），</a:t>
            </a:r>
            <a:r>
              <a:rPr lang="en-US" altLang="zh-CN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500</a:t>
            </a:r>
            <a:r>
              <a:rPr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分（含）以上为优秀（</a:t>
            </a:r>
            <a:r>
              <a:rPr lang="en-US" altLang="zh-CN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H</a:t>
            </a:r>
            <a:r>
              <a:rPr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191216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780216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0" name="think-cell 幻灯片" r:id="rId4" imgW="225" imgH="225" progId="TCLayout.ActiveDocument.1">
                  <p:embed/>
                </p:oleObj>
              </mc:Choice>
              <mc:Fallback>
                <p:oleObj name="think-cell 幻灯片" r:id="rId4" imgW="225" imgH="225" progId="TCLayout.ActiveDocument.1">
                  <p:embed/>
                  <p:pic>
                    <p:nvPicPr>
                      <p:cNvPr id="3" name="对象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>
            <a:extLst>
              <a:ext uri="{FF2B5EF4-FFF2-40B4-BE49-F238E27FC236}">
                <a16:creationId xmlns:a16="http://schemas.microsoft.com/office/drawing/2014/main" id="{4AD8D145-26F3-5745-8C29-2A8529426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457" y="528536"/>
            <a:ext cx="7886700" cy="738188"/>
          </a:xfrm>
        </p:spPr>
        <p:txBody>
          <a:bodyPr>
            <a:normAutofit/>
          </a:bodyPr>
          <a:lstStyle/>
          <a:p>
            <a:pPr algn="ctr"/>
            <a:r>
              <a:rPr kumimoji="1" lang="zh-CN" altLang="en-US" dirty="0">
                <a:sym typeface="+mn-ea"/>
              </a:rPr>
              <a:t>中心建设考核</a:t>
            </a:r>
            <a:r>
              <a:rPr kumimoji="1" lang="zh-CN" altLang="en-US" dirty="0"/>
              <a:t>三大核心要素</a:t>
            </a:r>
          </a:p>
        </p:txBody>
      </p:sp>
      <p:sp>
        <p:nvSpPr>
          <p:cNvPr id="10" name="Oval 6">
            <a:extLst>
              <a:ext uri="{FF2B5EF4-FFF2-40B4-BE49-F238E27FC236}">
                <a16:creationId xmlns:a16="http://schemas.microsoft.com/office/drawing/2014/main" id="{CA49B4F2-D4E8-9B42-A71E-2A7FD1B9FA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7260" y="5324356"/>
            <a:ext cx="2112433" cy="143933"/>
          </a:xfrm>
          <a:prstGeom prst="ellipse">
            <a:avLst/>
          </a:prstGeom>
          <a:gradFill rotWithShape="1">
            <a:gsLst>
              <a:gs pos="0">
                <a:srgbClr val="000000">
                  <a:alpha val="20000"/>
                </a:srgb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endParaRPr lang="zh-CN" altLang="en-US" sz="1800"/>
          </a:p>
        </p:txBody>
      </p:sp>
      <p:sp>
        <p:nvSpPr>
          <p:cNvPr id="19" name="Text Box 20">
            <a:extLst>
              <a:ext uri="{FF2B5EF4-FFF2-40B4-BE49-F238E27FC236}">
                <a16:creationId xmlns:a16="http://schemas.microsoft.com/office/drawing/2014/main" id="{811A24FA-B754-CA4E-8139-53AEA4A7AE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194" y="1581192"/>
            <a:ext cx="320151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zh-CN" altLang="en-US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基本条件与资质（</a:t>
            </a:r>
            <a:r>
              <a:rPr lang="en-US" altLang="zh-CN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400</a:t>
            </a:r>
            <a:r>
              <a:rPr lang="zh-CN" altLang="en-US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分）</a:t>
            </a:r>
          </a:p>
        </p:txBody>
      </p:sp>
      <p:sp>
        <p:nvSpPr>
          <p:cNvPr id="20" name="Rectangle 21">
            <a:extLst>
              <a:ext uri="{FF2B5EF4-FFF2-40B4-BE49-F238E27FC236}">
                <a16:creationId xmlns:a16="http://schemas.microsoft.com/office/drawing/2014/main" id="{9E7727CC-0B93-5C47-B871-636EFC98E6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225" y="2002273"/>
            <a:ext cx="4323620" cy="124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20000"/>
              </a:lnSpc>
              <a:buClrTx/>
              <a:buFontTx/>
              <a:buNone/>
            </a:pPr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银屑病规范化诊疗管理团队（</a:t>
            </a:r>
            <a:r>
              <a:rPr lang="en-US" altLang="zh-CN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</a:t>
            </a:r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分）</a:t>
            </a:r>
          </a:p>
          <a:p>
            <a:pPr eaLnBrk="1" hangingPunct="1">
              <a:lnSpc>
                <a:spcPct val="120000"/>
              </a:lnSpc>
              <a:buClrTx/>
              <a:buFontTx/>
              <a:buNone/>
            </a:pPr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医院对银屑病规范化诊疗中心的支持（</a:t>
            </a:r>
            <a:r>
              <a:rPr lang="en-US" altLang="zh-CN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35</a:t>
            </a:r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分）</a:t>
            </a:r>
            <a:endParaRPr lang="en-US" altLang="zh-CN" sz="16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20000"/>
              </a:lnSpc>
              <a:buClrTx/>
              <a:buFontTx/>
              <a:buNone/>
            </a:pPr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银屑病专业门诊（</a:t>
            </a:r>
            <a:r>
              <a:rPr lang="en-US" altLang="zh-CN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110</a:t>
            </a:r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分）</a:t>
            </a:r>
            <a:endParaRPr lang="en-US" altLang="zh-CN" sz="16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20000"/>
              </a:lnSpc>
              <a:buClrTx/>
              <a:buFontTx/>
              <a:buNone/>
            </a:pPr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随访数据的填报与管理（</a:t>
            </a:r>
            <a:r>
              <a:rPr lang="en-US" altLang="zh-CN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215</a:t>
            </a:r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分）</a:t>
            </a:r>
          </a:p>
        </p:txBody>
      </p:sp>
      <p:sp>
        <p:nvSpPr>
          <p:cNvPr id="22" name="Text Box 23">
            <a:extLst>
              <a:ext uri="{FF2B5EF4-FFF2-40B4-BE49-F238E27FC236}">
                <a16:creationId xmlns:a16="http://schemas.microsoft.com/office/drawing/2014/main" id="{0C62301B-51A8-7847-8FE2-299A30A847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660" y="4586617"/>
            <a:ext cx="25378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培训与教育（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分）</a:t>
            </a:r>
          </a:p>
        </p:txBody>
      </p:sp>
      <p:sp>
        <p:nvSpPr>
          <p:cNvPr id="23" name="Rectangle 24">
            <a:extLst>
              <a:ext uri="{FF2B5EF4-FFF2-40B4-BE49-F238E27FC236}">
                <a16:creationId xmlns:a16="http://schemas.microsoft.com/office/drawing/2014/main" id="{E433212E-74E0-D443-ADF5-E3F46684F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441" y="4995558"/>
            <a:ext cx="3708066" cy="97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医院交流及培训（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分）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参与国家中心发起的会议活动（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分）</a:t>
            </a:r>
          </a:p>
          <a:p>
            <a:pPr eaLnBrk="1" hangingPunct="1">
              <a:lnSpc>
                <a:spcPct val="120000"/>
              </a:lnSpc>
              <a:buClrTx/>
              <a:buFontTx/>
              <a:buNone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银屑病患者及家属的健康教育（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分）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5" name="Text Box 26">
            <a:extLst>
              <a:ext uri="{FF2B5EF4-FFF2-40B4-BE49-F238E27FC236}">
                <a16:creationId xmlns:a16="http://schemas.microsoft.com/office/drawing/2014/main" id="{2386BEB5-62FA-AE4C-A1BA-A0A2290A51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2246" y="1543516"/>
            <a:ext cx="422744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银屑病规范化</a:t>
            </a:r>
            <a:r>
              <a:rPr lang="zh-CN" altLang="en-US" sz="2000" dirty="0" smtClean="0">
                <a:solidFill>
                  <a:srgbClr val="2A323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治疗</a:t>
            </a:r>
            <a:r>
              <a:rPr lang="zh-CN" altLang="en-US" sz="2000" dirty="0">
                <a:solidFill>
                  <a:srgbClr val="2A323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与管理（</a:t>
            </a:r>
            <a:r>
              <a:rPr lang="en-US" altLang="zh-CN" sz="2000" dirty="0">
                <a:solidFill>
                  <a:srgbClr val="2A323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150</a:t>
            </a:r>
            <a:r>
              <a:rPr lang="zh-CN" altLang="en-US" sz="2000" dirty="0">
                <a:solidFill>
                  <a:srgbClr val="2A323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分）</a:t>
            </a:r>
          </a:p>
        </p:txBody>
      </p: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2381F215-C349-A749-8DCC-20ECE8110996}"/>
              </a:ext>
            </a:extLst>
          </p:cNvPr>
          <p:cNvGrpSpPr/>
          <p:nvPr/>
        </p:nvGrpSpPr>
        <p:grpSpPr>
          <a:xfrm>
            <a:off x="3493783" y="2839533"/>
            <a:ext cx="2237317" cy="2279637"/>
            <a:chOff x="3109385" y="1827744"/>
            <a:chExt cx="3357032" cy="3420532"/>
          </a:xfrm>
        </p:grpSpPr>
        <p:grpSp>
          <p:nvGrpSpPr>
            <p:cNvPr id="11" name="Group 31">
              <a:extLst>
                <a:ext uri="{FF2B5EF4-FFF2-40B4-BE49-F238E27FC236}">
                  <a16:creationId xmlns:a16="http://schemas.microsoft.com/office/drawing/2014/main" id="{31B86122-5113-154E-A77F-30B1538765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28533" y="1827744"/>
              <a:ext cx="1746251" cy="1746249"/>
              <a:chOff x="2468" y="965"/>
              <a:chExt cx="825" cy="825"/>
            </a:xfrm>
          </p:grpSpPr>
          <p:sp>
            <p:nvSpPr>
              <p:cNvPr id="12" name="Freeform 13">
                <a:extLst>
                  <a:ext uri="{FF2B5EF4-FFF2-40B4-BE49-F238E27FC236}">
                    <a16:creationId xmlns:a16="http://schemas.microsoft.com/office/drawing/2014/main" id="{4079C31B-4AC7-5C4E-9653-EBB24950BB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7" y="984"/>
                <a:ext cx="805" cy="804"/>
              </a:xfrm>
              <a:custGeom>
                <a:avLst/>
                <a:gdLst>
                  <a:gd name="T0" fmla="*/ 108 w 401"/>
                  <a:gd name="T1" fmla="*/ 245 h 401"/>
                  <a:gd name="T2" fmla="*/ 139 w 401"/>
                  <a:gd name="T3" fmla="*/ 265 h 401"/>
                  <a:gd name="T4" fmla="*/ 0 w 401"/>
                  <a:gd name="T5" fmla="*/ 401 h 401"/>
                  <a:gd name="T6" fmla="*/ 149 w 401"/>
                  <a:gd name="T7" fmla="*/ 551 h 401"/>
                  <a:gd name="T8" fmla="*/ 177 w 401"/>
                  <a:gd name="T9" fmla="*/ 499 h 401"/>
                  <a:gd name="T10" fmla="*/ 313 w 401"/>
                  <a:gd name="T11" fmla="*/ 499 h 401"/>
                  <a:gd name="T12" fmla="*/ 313 w 401"/>
                  <a:gd name="T13" fmla="*/ 636 h 401"/>
                  <a:gd name="T14" fmla="*/ 261 w 401"/>
                  <a:gd name="T15" fmla="*/ 662 h 401"/>
                  <a:gd name="T16" fmla="*/ 404 w 401"/>
                  <a:gd name="T17" fmla="*/ 804 h 401"/>
                  <a:gd name="T18" fmla="*/ 540 w 401"/>
                  <a:gd name="T19" fmla="*/ 666 h 401"/>
                  <a:gd name="T20" fmla="*/ 560 w 401"/>
                  <a:gd name="T21" fmla="*/ 696 h 401"/>
                  <a:gd name="T22" fmla="*/ 697 w 401"/>
                  <a:gd name="T23" fmla="*/ 696 h 401"/>
                  <a:gd name="T24" fmla="*/ 697 w 401"/>
                  <a:gd name="T25" fmla="*/ 559 h 401"/>
                  <a:gd name="T26" fmla="*/ 666 w 401"/>
                  <a:gd name="T27" fmla="*/ 539 h 401"/>
                  <a:gd name="T28" fmla="*/ 805 w 401"/>
                  <a:gd name="T29" fmla="*/ 401 h 401"/>
                  <a:gd name="T30" fmla="*/ 668 w 401"/>
                  <a:gd name="T31" fmla="*/ 265 h 401"/>
                  <a:gd name="T32" fmla="*/ 642 w 401"/>
                  <a:gd name="T33" fmla="*/ 305 h 401"/>
                  <a:gd name="T34" fmla="*/ 506 w 401"/>
                  <a:gd name="T35" fmla="*/ 305 h 401"/>
                  <a:gd name="T36" fmla="*/ 506 w 401"/>
                  <a:gd name="T37" fmla="*/ 168 h 401"/>
                  <a:gd name="T38" fmla="*/ 548 w 401"/>
                  <a:gd name="T39" fmla="*/ 144 h 401"/>
                  <a:gd name="T40" fmla="*/ 404 w 401"/>
                  <a:gd name="T41" fmla="*/ 0 h 401"/>
                  <a:gd name="T42" fmla="*/ 265 w 401"/>
                  <a:gd name="T43" fmla="*/ 136 h 401"/>
                  <a:gd name="T44" fmla="*/ 245 w 401"/>
                  <a:gd name="T45" fmla="*/ 108 h 401"/>
                  <a:gd name="T46" fmla="*/ 108 w 401"/>
                  <a:gd name="T47" fmla="*/ 108 h 401"/>
                  <a:gd name="T48" fmla="*/ 108 w 401"/>
                  <a:gd name="T49" fmla="*/ 245 h 40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401" h="401">
                    <a:moveTo>
                      <a:pt x="54" y="122"/>
                    </a:moveTo>
                    <a:cubicBezTo>
                      <a:pt x="58" y="126"/>
                      <a:pt x="63" y="129"/>
                      <a:pt x="69" y="132"/>
                    </a:cubicBezTo>
                    <a:cubicBezTo>
                      <a:pt x="0" y="200"/>
                      <a:pt x="0" y="200"/>
                      <a:pt x="0" y="200"/>
                    </a:cubicBezTo>
                    <a:cubicBezTo>
                      <a:pt x="74" y="275"/>
                      <a:pt x="74" y="275"/>
                      <a:pt x="74" y="275"/>
                    </a:cubicBezTo>
                    <a:cubicBezTo>
                      <a:pt x="76" y="265"/>
                      <a:pt x="81" y="256"/>
                      <a:pt x="88" y="249"/>
                    </a:cubicBezTo>
                    <a:cubicBezTo>
                      <a:pt x="107" y="230"/>
                      <a:pt x="137" y="230"/>
                      <a:pt x="156" y="249"/>
                    </a:cubicBezTo>
                    <a:cubicBezTo>
                      <a:pt x="175" y="267"/>
                      <a:pt x="175" y="298"/>
                      <a:pt x="156" y="317"/>
                    </a:cubicBezTo>
                    <a:cubicBezTo>
                      <a:pt x="149" y="324"/>
                      <a:pt x="139" y="328"/>
                      <a:pt x="130" y="330"/>
                    </a:cubicBezTo>
                    <a:cubicBezTo>
                      <a:pt x="201" y="401"/>
                      <a:pt x="201" y="401"/>
                      <a:pt x="201" y="401"/>
                    </a:cubicBezTo>
                    <a:cubicBezTo>
                      <a:pt x="269" y="332"/>
                      <a:pt x="269" y="332"/>
                      <a:pt x="269" y="332"/>
                    </a:cubicBezTo>
                    <a:cubicBezTo>
                      <a:pt x="272" y="337"/>
                      <a:pt x="275" y="343"/>
                      <a:pt x="279" y="347"/>
                    </a:cubicBezTo>
                    <a:cubicBezTo>
                      <a:pt x="298" y="366"/>
                      <a:pt x="329" y="366"/>
                      <a:pt x="347" y="347"/>
                    </a:cubicBezTo>
                    <a:cubicBezTo>
                      <a:pt x="366" y="328"/>
                      <a:pt x="366" y="298"/>
                      <a:pt x="347" y="279"/>
                    </a:cubicBezTo>
                    <a:cubicBezTo>
                      <a:pt x="343" y="275"/>
                      <a:pt x="338" y="271"/>
                      <a:pt x="332" y="269"/>
                    </a:cubicBezTo>
                    <a:cubicBezTo>
                      <a:pt x="401" y="200"/>
                      <a:pt x="401" y="200"/>
                      <a:pt x="401" y="200"/>
                    </a:cubicBezTo>
                    <a:cubicBezTo>
                      <a:pt x="333" y="132"/>
                      <a:pt x="333" y="132"/>
                      <a:pt x="333" y="132"/>
                    </a:cubicBezTo>
                    <a:cubicBezTo>
                      <a:pt x="330" y="139"/>
                      <a:pt x="326" y="146"/>
                      <a:pt x="320" y="152"/>
                    </a:cubicBezTo>
                    <a:cubicBezTo>
                      <a:pt x="302" y="171"/>
                      <a:pt x="271" y="171"/>
                      <a:pt x="252" y="152"/>
                    </a:cubicBezTo>
                    <a:cubicBezTo>
                      <a:pt x="234" y="133"/>
                      <a:pt x="234" y="103"/>
                      <a:pt x="252" y="84"/>
                    </a:cubicBezTo>
                    <a:cubicBezTo>
                      <a:pt x="258" y="78"/>
                      <a:pt x="265" y="74"/>
                      <a:pt x="273" y="72"/>
                    </a:cubicBezTo>
                    <a:cubicBezTo>
                      <a:pt x="201" y="0"/>
                      <a:pt x="201" y="0"/>
                      <a:pt x="201" y="0"/>
                    </a:cubicBezTo>
                    <a:cubicBezTo>
                      <a:pt x="132" y="68"/>
                      <a:pt x="132" y="68"/>
                      <a:pt x="132" y="68"/>
                    </a:cubicBezTo>
                    <a:cubicBezTo>
                      <a:pt x="130" y="63"/>
                      <a:pt x="126" y="58"/>
                      <a:pt x="122" y="54"/>
                    </a:cubicBezTo>
                    <a:cubicBezTo>
                      <a:pt x="103" y="35"/>
                      <a:pt x="73" y="35"/>
                      <a:pt x="54" y="54"/>
                    </a:cubicBezTo>
                    <a:cubicBezTo>
                      <a:pt x="35" y="72"/>
                      <a:pt x="35" y="103"/>
                      <a:pt x="54" y="122"/>
                    </a:cubicBezTo>
                    <a:close/>
                  </a:path>
                </a:pathLst>
              </a:custGeom>
              <a:solidFill>
                <a:srgbClr val="26C6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800"/>
              </a:p>
            </p:txBody>
          </p:sp>
          <p:sp>
            <p:nvSpPr>
              <p:cNvPr id="13" name="Freeform 14">
                <a:extLst>
                  <a:ext uri="{FF2B5EF4-FFF2-40B4-BE49-F238E27FC236}">
                    <a16:creationId xmlns:a16="http://schemas.microsoft.com/office/drawing/2014/main" id="{E59A42A1-8A6A-6746-804A-CBABD8E636B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68" y="965"/>
                <a:ext cx="825" cy="825"/>
              </a:xfrm>
              <a:custGeom>
                <a:avLst/>
                <a:gdLst>
                  <a:gd name="T0" fmla="*/ 255 w 411"/>
                  <a:gd name="T1" fmla="*/ 668 h 411"/>
                  <a:gd name="T2" fmla="*/ 317 w 411"/>
                  <a:gd name="T3" fmla="*/ 640 h 411"/>
                  <a:gd name="T4" fmla="*/ 255 w 411"/>
                  <a:gd name="T5" fmla="*/ 488 h 411"/>
                  <a:gd name="T6" fmla="*/ 167 w 411"/>
                  <a:gd name="T7" fmla="*/ 562 h 411"/>
                  <a:gd name="T8" fmla="*/ 0 w 411"/>
                  <a:gd name="T9" fmla="*/ 411 h 411"/>
                  <a:gd name="T10" fmla="*/ 112 w 411"/>
                  <a:gd name="T11" fmla="*/ 259 h 411"/>
                  <a:gd name="T12" fmla="*/ 112 w 411"/>
                  <a:gd name="T13" fmla="*/ 112 h 411"/>
                  <a:gd name="T14" fmla="*/ 259 w 411"/>
                  <a:gd name="T15" fmla="*/ 112 h 411"/>
                  <a:gd name="T16" fmla="*/ 414 w 411"/>
                  <a:gd name="T17" fmla="*/ 0 h 411"/>
                  <a:gd name="T18" fmla="*/ 560 w 411"/>
                  <a:gd name="T19" fmla="*/ 161 h 411"/>
                  <a:gd name="T20" fmla="*/ 522 w 411"/>
                  <a:gd name="T21" fmla="*/ 309 h 411"/>
                  <a:gd name="T22" fmla="*/ 648 w 411"/>
                  <a:gd name="T23" fmla="*/ 309 h 411"/>
                  <a:gd name="T24" fmla="*/ 674 w 411"/>
                  <a:gd name="T25" fmla="*/ 261 h 411"/>
                  <a:gd name="T26" fmla="*/ 689 w 411"/>
                  <a:gd name="T27" fmla="*/ 548 h 411"/>
                  <a:gd name="T28" fmla="*/ 743 w 411"/>
                  <a:gd name="T29" fmla="*/ 638 h 411"/>
                  <a:gd name="T30" fmla="*/ 638 w 411"/>
                  <a:gd name="T31" fmla="*/ 743 h 411"/>
                  <a:gd name="T32" fmla="*/ 548 w 411"/>
                  <a:gd name="T33" fmla="*/ 689 h 411"/>
                  <a:gd name="T34" fmla="*/ 285 w 411"/>
                  <a:gd name="T35" fmla="*/ 676 h 411"/>
                  <a:gd name="T36" fmla="*/ 552 w 411"/>
                  <a:gd name="T37" fmla="*/ 664 h 411"/>
                  <a:gd name="T38" fmla="*/ 576 w 411"/>
                  <a:gd name="T39" fmla="*/ 701 h 411"/>
                  <a:gd name="T40" fmla="*/ 703 w 411"/>
                  <a:gd name="T41" fmla="*/ 701 h 411"/>
                  <a:gd name="T42" fmla="*/ 703 w 411"/>
                  <a:gd name="T43" fmla="*/ 576 h 411"/>
                  <a:gd name="T44" fmla="*/ 664 w 411"/>
                  <a:gd name="T45" fmla="*/ 552 h 411"/>
                  <a:gd name="T46" fmla="*/ 680 w 411"/>
                  <a:gd name="T47" fmla="*/ 287 h 411"/>
                  <a:gd name="T48" fmla="*/ 586 w 411"/>
                  <a:gd name="T49" fmla="*/ 351 h 411"/>
                  <a:gd name="T50" fmla="*/ 512 w 411"/>
                  <a:gd name="T51" fmla="*/ 173 h 411"/>
                  <a:gd name="T52" fmla="*/ 414 w 411"/>
                  <a:gd name="T53" fmla="*/ 20 h 411"/>
                  <a:gd name="T54" fmla="*/ 269 w 411"/>
                  <a:gd name="T55" fmla="*/ 151 h 411"/>
                  <a:gd name="T56" fmla="*/ 187 w 411"/>
                  <a:gd name="T57" fmla="*/ 96 h 411"/>
                  <a:gd name="T58" fmla="*/ 96 w 411"/>
                  <a:gd name="T59" fmla="*/ 187 h 411"/>
                  <a:gd name="T60" fmla="*/ 151 w 411"/>
                  <a:gd name="T61" fmla="*/ 267 h 411"/>
                  <a:gd name="T62" fmla="*/ 20 w 411"/>
                  <a:gd name="T63" fmla="*/ 411 h 411"/>
                  <a:gd name="T64" fmla="*/ 181 w 411"/>
                  <a:gd name="T65" fmla="*/ 504 h 411"/>
                  <a:gd name="T66" fmla="*/ 327 w 411"/>
                  <a:gd name="T67" fmla="*/ 504 h 411"/>
                  <a:gd name="T68" fmla="*/ 285 w 411"/>
                  <a:gd name="T69" fmla="*/ 676 h 41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411" h="411">
                    <a:moveTo>
                      <a:pt x="206" y="411"/>
                    </a:moveTo>
                    <a:cubicBezTo>
                      <a:pt x="127" y="333"/>
                      <a:pt x="127" y="333"/>
                      <a:pt x="127" y="333"/>
                    </a:cubicBezTo>
                    <a:cubicBezTo>
                      <a:pt x="134" y="331"/>
                      <a:pt x="134" y="331"/>
                      <a:pt x="134" y="331"/>
                    </a:cubicBezTo>
                    <a:cubicBezTo>
                      <a:pt x="143" y="330"/>
                      <a:pt x="152" y="326"/>
                      <a:pt x="158" y="319"/>
                    </a:cubicBezTo>
                    <a:cubicBezTo>
                      <a:pt x="176" y="302"/>
                      <a:pt x="176" y="273"/>
                      <a:pt x="158" y="256"/>
                    </a:cubicBezTo>
                    <a:cubicBezTo>
                      <a:pt x="150" y="248"/>
                      <a:pt x="139" y="243"/>
                      <a:pt x="127" y="243"/>
                    </a:cubicBezTo>
                    <a:cubicBezTo>
                      <a:pt x="115" y="243"/>
                      <a:pt x="104" y="248"/>
                      <a:pt x="95" y="256"/>
                    </a:cubicBezTo>
                    <a:cubicBezTo>
                      <a:pt x="89" y="263"/>
                      <a:pt x="85" y="271"/>
                      <a:pt x="83" y="280"/>
                    </a:cubicBezTo>
                    <a:cubicBezTo>
                      <a:pt x="82" y="287"/>
                      <a:pt x="82" y="287"/>
                      <a:pt x="82" y="287"/>
                    </a:cubicBezTo>
                    <a:cubicBezTo>
                      <a:pt x="0" y="205"/>
                      <a:pt x="0" y="205"/>
                      <a:pt x="0" y="205"/>
                    </a:cubicBezTo>
                    <a:cubicBezTo>
                      <a:pt x="68" y="138"/>
                      <a:pt x="68" y="138"/>
                      <a:pt x="68" y="138"/>
                    </a:cubicBezTo>
                    <a:cubicBezTo>
                      <a:pt x="64" y="135"/>
                      <a:pt x="60" y="132"/>
                      <a:pt x="56" y="129"/>
                    </a:cubicBezTo>
                    <a:cubicBezTo>
                      <a:pt x="47" y="119"/>
                      <a:pt x="41" y="106"/>
                      <a:pt x="41" y="93"/>
                    </a:cubicBezTo>
                    <a:cubicBezTo>
                      <a:pt x="41" y="79"/>
                      <a:pt x="47" y="66"/>
                      <a:pt x="56" y="56"/>
                    </a:cubicBezTo>
                    <a:cubicBezTo>
                      <a:pt x="66" y="46"/>
                      <a:pt x="79" y="41"/>
                      <a:pt x="93" y="41"/>
                    </a:cubicBezTo>
                    <a:cubicBezTo>
                      <a:pt x="107" y="41"/>
                      <a:pt x="120" y="46"/>
                      <a:pt x="129" y="56"/>
                    </a:cubicBezTo>
                    <a:cubicBezTo>
                      <a:pt x="133" y="59"/>
                      <a:pt x="136" y="63"/>
                      <a:pt x="138" y="67"/>
                    </a:cubicBezTo>
                    <a:cubicBezTo>
                      <a:pt x="206" y="0"/>
                      <a:pt x="206" y="0"/>
                      <a:pt x="206" y="0"/>
                    </a:cubicBezTo>
                    <a:cubicBezTo>
                      <a:pt x="284" y="79"/>
                      <a:pt x="284" y="79"/>
                      <a:pt x="284" y="79"/>
                    </a:cubicBezTo>
                    <a:cubicBezTo>
                      <a:pt x="279" y="80"/>
                      <a:pt x="279" y="80"/>
                      <a:pt x="279" y="80"/>
                    </a:cubicBezTo>
                    <a:cubicBezTo>
                      <a:pt x="272" y="82"/>
                      <a:pt x="265" y="86"/>
                      <a:pt x="260" y="91"/>
                    </a:cubicBezTo>
                    <a:cubicBezTo>
                      <a:pt x="243" y="109"/>
                      <a:pt x="243" y="137"/>
                      <a:pt x="260" y="154"/>
                    </a:cubicBezTo>
                    <a:cubicBezTo>
                      <a:pt x="268" y="163"/>
                      <a:pt x="280" y="167"/>
                      <a:pt x="292" y="167"/>
                    </a:cubicBezTo>
                    <a:cubicBezTo>
                      <a:pt x="303" y="167"/>
                      <a:pt x="315" y="163"/>
                      <a:pt x="323" y="154"/>
                    </a:cubicBezTo>
                    <a:cubicBezTo>
                      <a:pt x="328" y="149"/>
                      <a:pt x="332" y="143"/>
                      <a:pt x="334" y="136"/>
                    </a:cubicBezTo>
                    <a:cubicBezTo>
                      <a:pt x="336" y="130"/>
                      <a:pt x="336" y="130"/>
                      <a:pt x="336" y="130"/>
                    </a:cubicBezTo>
                    <a:cubicBezTo>
                      <a:pt x="411" y="205"/>
                      <a:pt x="411" y="205"/>
                      <a:pt x="411" y="205"/>
                    </a:cubicBezTo>
                    <a:cubicBezTo>
                      <a:pt x="343" y="273"/>
                      <a:pt x="343" y="273"/>
                      <a:pt x="343" y="273"/>
                    </a:cubicBezTo>
                    <a:cubicBezTo>
                      <a:pt x="348" y="275"/>
                      <a:pt x="351" y="278"/>
                      <a:pt x="355" y="281"/>
                    </a:cubicBezTo>
                    <a:cubicBezTo>
                      <a:pt x="365" y="291"/>
                      <a:pt x="370" y="304"/>
                      <a:pt x="370" y="318"/>
                    </a:cubicBezTo>
                    <a:cubicBezTo>
                      <a:pt x="370" y="332"/>
                      <a:pt x="365" y="345"/>
                      <a:pt x="355" y="355"/>
                    </a:cubicBezTo>
                    <a:cubicBezTo>
                      <a:pt x="345" y="364"/>
                      <a:pt x="332" y="370"/>
                      <a:pt x="318" y="370"/>
                    </a:cubicBezTo>
                    <a:cubicBezTo>
                      <a:pt x="305" y="370"/>
                      <a:pt x="292" y="364"/>
                      <a:pt x="282" y="355"/>
                    </a:cubicBezTo>
                    <a:cubicBezTo>
                      <a:pt x="278" y="351"/>
                      <a:pt x="276" y="347"/>
                      <a:pt x="273" y="343"/>
                    </a:cubicBezTo>
                    <a:lnTo>
                      <a:pt x="206" y="411"/>
                    </a:lnTo>
                    <a:close/>
                    <a:moveTo>
                      <a:pt x="142" y="337"/>
                    </a:moveTo>
                    <a:cubicBezTo>
                      <a:pt x="206" y="401"/>
                      <a:pt x="206" y="401"/>
                      <a:pt x="206" y="401"/>
                    </a:cubicBezTo>
                    <a:cubicBezTo>
                      <a:pt x="275" y="331"/>
                      <a:pt x="275" y="331"/>
                      <a:pt x="275" y="331"/>
                    </a:cubicBezTo>
                    <a:cubicBezTo>
                      <a:pt x="278" y="336"/>
                      <a:pt x="278" y="336"/>
                      <a:pt x="278" y="336"/>
                    </a:cubicBezTo>
                    <a:cubicBezTo>
                      <a:pt x="280" y="341"/>
                      <a:pt x="283" y="345"/>
                      <a:pt x="287" y="349"/>
                    </a:cubicBezTo>
                    <a:cubicBezTo>
                      <a:pt x="295" y="358"/>
                      <a:pt x="306" y="362"/>
                      <a:pt x="318" y="362"/>
                    </a:cubicBezTo>
                    <a:cubicBezTo>
                      <a:pt x="330" y="362"/>
                      <a:pt x="341" y="358"/>
                      <a:pt x="350" y="349"/>
                    </a:cubicBezTo>
                    <a:cubicBezTo>
                      <a:pt x="358" y="341"/>
                      <a:pt x="363" y="330"/>
                      <a:pt x="363" y="318"/>
                    </a:cubicBezTo>
                    <a:cubicBezTo>
                      <a:pt x="363" y="306"/>
                      <a:pt x="358" y="295"/>
                      <a:pt x="350" y="287"/>
                    </a:cubicBezTo>
                    <a:cubicBezTo>
                      <a:pt x="346" y="283"/>
                      <a:pt x="341" y="279"/>
                      <a:pt x="336" y="277"/>
                    </a:cubicBezTo>
                    <a:cubicBezTo>
                      <a:pt x="331" y="275"/>
                      <a:pt x="331" y="275"/>
                      <a:pt x="331" y="275"/>
                    </a:cubicBezTo>
                    <a:cubicBezTo>
                      <a:pt x="401" y="205"/>
                      <a:pt x="401" y="205"/>
                      <a:pt x="401" y="205"/>
                    </a:cubicBezTo>
                    <a:cubicBezTo>
                      <a:pt x="339" y="143"/>
                      <a:pt x="339" y="143"/>
                      <a:pt x="339" y="143"/>
                    </a:cubicBezTo>
                    <a:cubicBezTo>
                      <a:pt x="336" y="149"/>
                      <a:pt x="333" y="155"/>
                      <a:pt x="328" y="159"/>
                    </a:cubicBezTo>
                    <a:cubicBezTo>
                      <a:pt x="318" y="169"/>
                      <a:pt x="305" y="175"/>
                      <a:pt x="292" y="175"/>
                    </a:cubicBezTo>
                    <a:cubicBezTo>
                      <a:pt x="278" y="175"/>
                      <a:pt x="265" y="169"/>
                      <a:pt x="255" y="159"/>
                    </a:cubicBezTo>
                    <a:cubicBezTo>
                      <a:pt x="235" y="139"/>
                      <a:pt x="235" y="107"/>
                      <a:pt x="255" y="86"/>
                    </a:cubicBezTo>
                    <a:cubicBezTo>
                      <a:pt x="260" y="82"/>
                      <a:pt x="265" y="78"/>
                      <a:pt x="271" y="75"/>
                    </a:cubicBezTo>
                    <a:cubicBezTo>
                      <a:pt x="206" y="10"/>
                      <a:pt x="206" y="10"/>
                      <a:pt x="206" y="10"/>
                    </a:cubicBezTo>
                    <a:cubicBezTo>
                      <a:pt x="136" y="80"/>
                      <a:pt x="136" y="80"/>
                      <a:pt x="136" y="80"/>
                    </a:cubicBezTo>
                    <a:cubicBezTo>
                      <a:pt x="134" y="75"/>
                      <a:pt x="134" y="75"/>
                      <a:pt x="134" y="75"/>
                    </a:cubicBezTo>
                    <a:cubicBezTo>
                      <a:pt x="131" y="70"/>
                      <a:pt x="128" y="65"/>
                      <a:pt x="124" y="61"/>
                    </a:cubicBezTo>
                    <a:cubicBezTo>
                      <a:pt x="116" y="53"/>
                      <a:pt x="105" y="48"/>
                      <a:pt x="93" y="48"/>
                    </a:cubicBezTo>
                    <a:cubicBezTo>
                      <a:pt x="81" y="48"/>
                      <a:pt x="70" y="53"/>
                      <a:pt x="61" y="61"/>
                    </a:cubicBezTo>
                    <a:cubicBezTo>
                      <a:pt x="53" y="69"/>
                      <a:pt x="48" y="81"/>
                      <a:pt x="48" y="93"/>
                    </a:cubicBezTo>
                    <a:cubicBezTo>
                      <a:pt x="48" y="104"/>
                      <a:pt x="53" y="116"/>
                      <a:pt x="61" y="124"/>
                    </a:cubicBezTo>
                    <a:cubicBezTo>
                      <a:pt x="65" y="128"/>
                      <a:pt x="70" y="131"/>
                      <a:pt x="75" y="133"/>
                    </a:cubicBezTo>
                    <a:cubicBezTo>
                      <a:pt x="80" y="135"/>
                      <a:pt x="80" y="135"/>
                      <a:pt x="80" y="135"/>
                    </a:cubicBezTo>
                    <a:cubicBezTo>
                      <a:pt x="10" y="205"/>
                      <a:pt x="10" y="205"/>
                      <a:pt x="10" y="205"/>
                    </a:cubicBezTo>
                    <a:cubicBezTo>
                      <a:pt x="77" y="272"/>
                      <a:pt x="77" y="272"/>
                      <a:pt x="77" y="272"/>
                    </a:cubicBezTo>
                    <a:cubicBezTo>
                      <a:pt x="80" y="264"/>
                      <a:pt x="84" y="257"/>
                      <a:pt x="90" y="251"/>
                    </a:cubicBezTo>
                    <a:cubicBezTo>
                      <a:pt x="100" y="241"/>
                      <a:pt x="113" y="236"/>
                      <a:pt x="127" y="236"/>
                    </a:cubicBezTo>
                    <a:cubicBezTo>
                      <a:pt x="141" y="236"/>
                      <a:pt x="154" y="241"/>
                      <a:pt x="163" y="251"/>
                    </a:cubicBezTo>
                    <a:cubicBezTo>
                      <a:pt x="184" y="271"/>
                      <a:pt x="184" y="304"/>
                      <a:pt x="163" y="324"/>
                    </a:cubicBezTo>
                    <a:cubicBezTo>
                      <a:pt x="157" y="330"/>
                      <a:pt x="150" y="335"/>
                      <a:pt x="142" y="33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800"/>
              </a:p>
            </p:txBody>
          </p:sp>
        </p:grpSp>
        <p:grpSp>
          <p:nvGrpSpPr>
            <p:cNvPr id="30" name="Group 34">
              <a:extLst>
                <a:ext uri="{FF2B5EF4-FFF2-40B4-BE49-F238E27FC236}">
                  <a16:creationId xmlns:a16="http://schemas.microsoft.com/office/drawing/2014/main" id="{D4858A4C-BA5D-EC48-B35F-0E289F9AD1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37000" y="3502025"/>
              <a:ext cx="1746251" cy="1746251"/>
              <a:chOff x="2472" y="1756"/>
              <a:chExt cx="825" cy="825"/>
            </a:xfrm>
          </p:grpSpPr>
          <p:sp>
            <p:nvSpPr>
              <p:cNvPr id="31" name="Freeform 9">
                <a:extLst>
                  <a:ext uri="{FF2B5EF4-FFF2-40B4-BE49-F238E27FC236}">
                    <a16:creationId xmlns:a16="http://schemas.microsoft.com/office/drawing/2014/main" id="{98B9F0CE-7779-6A43-88E0-8DBA3D2D1B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766"/>
                <a:ext cx="805" cy="805"/>
              </a:xfrm>
              <a:custGeom>
                <a:avLst/>
                <a:gdLst>
                  <a:gd name="T0" fmla="*/ 697 w 401"/>
                  <a:gd name="T1" fmla="*/ 560 h 401"/>
                  <a:gd name="T2" fmla="*/ 666 w 401"/>
                  <a:gd name="T3" fmla="*/ 540 h 401"/>
                  <a:gd name="T4" fmla="*/ 805 w 401"/>
                  <a:gd name="T5" fmla="*/ 404 h 401"/>
                  <a:gd name="T6" fmla="*/ 654 w 401"/>
                  <a:gd name="T7" fmla="*/ 253 h 401"/>
                  <a:gd name="T8" fmla="*/ 628 w 401"/>
                  <a:gd name="T9" fmla="*/ 305 h 401"/>
                  <a:gd name="T10" fmla="*/ 492 w 401"/>
                  <a:gd name="T11" fmla="*/ 305 h 401"/>
                  <a:gd name="T12" fmla="*/ 492 w 401"/>
                  <a:gd name="T13" fmla="*/ 169 h 401"/>
                  <a:gd name="T14" fmla="*/ 544 w 401"/>
                  <a:gd name="T15" fmla="*/ 143 h 401"/>
                  <a:gd name="T16" fmla="*/ 401 w 401"/>
                  <a:gd name="T17" fmla="*/ 0 h 401"/>
                  <a:gd name="T18" fmla="*/ 265 w 401"/>
                  <a:gd name="T19" fmla="*/ 139 h 401"/>
                  <a:gd name="T20" fmla="*/ 245 w 401"/>
                  <a:gd name="T21" fmla="*/ 108 h 401"/>
                  <a:gd name="T22" fmla="*/ 108 w 401"/>
                  <a:gd name="T23" fmla="*/ 108 h 401"/>
                  <a:gd name="T24" fmla="*/ 108 w 401"/>
                  <a:gd name="T25" fmla="*/ 245 h 401"/>
                  <a:gd name="T26" fmla="*/ 139 w 401"/>
                  <a:gd name="T27" fmla="*/ 265 h 401"/>
                  <a:gd name="T28" fmla="*/ 0 w 401"/>
                  <a:gd name="T29" fmla="*/ 404 h 401"/>
                  <a:gd name="T30" fmla="*/ 137 w 401"/>
                  <a:gd name="T31" fmla="*/ 540 h 401"/>
                  <a:gd name="T32" fmla="*/ 161 w 401"/>
                  <a:gd name="T33" fmla="*/ 500 h 401"/>
                  <a:gd name="T34" fmla="*/ 297 w 401"/>
                  <a:gd name="T35" fmla="*/ 500 h 401"/>
                  <a:gd name="T36" fmla="*/ 297 w 401"/>
                  <a:gd name="T37" fmla="*/ 636 h 401"/>
                  <a:gd name="T38" fmla="*/ 257 w 401"/>
                  <a:gd name="T39" fmla="*/ 660 h 401"/>
                  <a:gd name="T40" fmla="*/ 401 w 401"/>
                  <a:gd name="T41" fmla="*/ 805 h 401"/>
                  <a:gd name="T42" fmla="*/ 540 w 401"/>
                  <a:gd name="T43" fmla="*/ 666 h 401"/>
                  <a:gd name="T44" fmla="*/ 560 w 401"/>
                  <a:gd name="T45" fmla="*/ 697 h 401"/>
                  <a:gd name="T46" fmla="*/ 697 w 401"/>
                  <a:gd name="T47" fmla="*/ 697 h 401"/>
                  <a:gd name="T48" fmla="*/ 697 w 401"/>
                  <a:gd name="T49" fmla="*/ 560 h 40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401" h="401">
                    <a:moveTo>
                      <a:pt x="347" y="279"/>
                    </a:moveTo>
                    <a:cubicBezTo>
                      <a:pt x="343" y="275"/>
                      <a:pt x="338" y="272"/>
                      <a:pt x="332" y="269"/>
                    </a:cubicBezTo>
                    <a:cubicBezTo>
                      <a:pt x="401" y="201"/>
                      <a:pt x="401" y="201"/>
                      <a:pt x="401" y="201"/>
                    </a:cubicBezTo>
                    <a:cubicBezTo>
                      <a:pt x="326" y="126"/>
                      <a:pt x="326" y="126"/>
                      <a:pt x="326" y="126"/>
                    </a:cubicBezTo>
                    <a:cubicBezTo>
                      <a:pt x="325" y="136"/>
                      <a:pt x="320" y="145"/>
                      <a:pt x="313" y="152"/>
                    </a:cubicBezTo>
                    <a:cubicBezTo>
                      <a:pt x="294" y="171"/>
                      <a:pt x="264" y="171"/>
                      <a:pt x="245" y="152"/>
                    </a:cubicBezTo>
                    <a:cubicBezTo>
                      <a:pt x="226" y="134"/>
                      <a:pt x="226" y="103"/>
                      <a:pt x="245" y="84"/>
                    </a:cubicBezTo>
                    <a:cubicBezTo>
                      <a:pt x="252" y="77"/>
                      <a:pt x="262" y="73"/>
                      <a:pt x="271" y="71"/>
                    </a:cubicBezTo>
                    <a:cubicBezTo>
                      <a:pt x="200" y="0"/>
                      <a:pt x="200" y="0"/>
                      <a:pt x="200" y="0"/>
                    </a:cubicBezTo>
                    <a:cubicBezTo>
                      <a:pt x="132" y="69"/>
                      <a:pt x="132" y="69"/>
                      <a:pt x="132" y="69"/>
                    </a:cubicBezTo>
                    <a:cubicBezTo>
                      <a:pt x="129" y="63"/>
                      <a:pt x="126" y="58"/>
                      <a:pt x="122" y="54"/>
                    </a:cubicBezTo>
                    <a:cubicBezTo>
                      <a:pt x="103" y="35"/>
                      <a:pt x="72" y="35"/>
                      <a:pt x="54" y="54"/>
                    </a:cubicBezTo>
                    <a:cubicBezTo>
                      <a:pt x="35" y="73"/>
                      <a:pt x="35" y="103"/>
                      <a:pt x="54" y="122"/>
                    </a:cubicBezTo>
                    <a:cubicBezTo>
                      <a:pt x="58" y="126"/>
                      <a:pt x="63" y="130"/>
                      <a:pt x="69" y="132"/>
                    </a:cubicBezTo>
                    <a:cubicBezTo>
                      <a:pt x="0" y="201"/>
                      <a:pt x="0" y="201"/>
                      <a:pt x="0" y="201"/>
                    </a:cubicBezTo>
                    <a:cubicBezTo>
                      <a:pt x="68" y="269"/>
                      <a:pt x="68" y="269"/>
                      <a:pt x="68" y="269"/>
                    </a:cubicBezTo>
                    <a:cubicBezTo>
                      <a:pt x="71" y="262"/>
                      <a:pt x="75" y="255"/>
                      <a:pt x="80" y="249"/>
                    </a:cubicBezTo>
                    <a:cubicBezTo>
                      <a:pt x="99" y="230"/>
                      <a:pt x="130" y="230"/>
                      <a:pt x="148" y="249"/>
                    </a:cubicBezTo>
                    <a:cubicBezTo>
                      <a:pt x="167" y="268"/>
                      <a:pt x="167" y="298"/>
                      <a:pt x="148" y="317"/>
                    </a:cubicBezTo>
                    <a:cubicBezTo>
                      <a:pt x="143" y="323"/>
                      <a:pt x="136" y="327"/>
                      <a:pt x="128" y="329"/>
                    </a:cubicBezTo>
                    <a:cubicBezTo>
                      <a:pt x="200" y="401"/>
                      <a:pt x="200" y="401"/>
                      <a:pt x="200" y="401"/>
                    </a:cubicBezTo>
                    <a:cubicBezTo>
                      <a:pt x="269" y="332"/>
                      <a:pt x="269" y="332"/>
                      <a:pt x="269" y="332"/>
                    </a:cubicBezTo>
                    <a:cubicBezTo>
                      <a:pt x="271" y="338"/>
                      <a:pt x="275" y="343"/>
                      <a:pt x="279" y="347"/>
                    </a:cubicBezTo>
                    <a:cubicBezTo>
                      <a:pt x="298" y="366"/>
                      <a:pt x="328" y="366"/>
                      <a:pt x="347" y="347"/>
                    </a:cubicBezTo>
                    <a:cubicBezTo>
                      <a:pt x="366" y="329"/>
                      <a:pt x="366" y="298"/>
                      <a:pt x="347" y="279"/>
                    </a:cubicBezTo>
                    <a:close/>
                  </a:path>
                </a:pathLst>
              </a:custGeom>
              <a:solidFill>
                <a:srgbClr val="EF82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800"/>
              </a:p>
            </p:txBody>
          </p:sp>
          <p:sp>
            <p:nvSpPr>
              <p:cNvPr id="32" name="Freeform 10">
                <a:extLst>
                  <a:ext uri="{FF2B5EF4-FFF2-40B4-BE49-F238E27FC236}">
                    <a16:creationId xmlns:a16="http://schemas.microsoft.com/office/drawing/2014/main" id="{83BF915A-C4FC-654C-8473-C7CBFE2FE28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72" y="1756"/>
                <a:ext cx="825" cy="825"/>
              </a:xfrm>
              <a:custGeom>
                <a:avLst/>
                <a:gdLst>
                  <a:gd name="T0" fmla="*/ 255 w 411"/>
                  <a:gd name="T1" fmla="*/ 666 h 411"/>
                  <a:gd name="T2" fmla="*/ 303 w 411"/>
                  <a:gd name="T3" fmla="*/ 640 h 411"/>
                  <a:gd name="T4" fmla="*/ 239 w 411"/>
                  <a:gd name="T5" fmla="*/ 488 h 411"/>
                  <a:gd name="T6" fmla="*/ 155 w 411"/>
                  <a:gd name="T7" fmla="*/ 552 h 411"/>
                  <a:gd name="T8" fmla="*/ 0 w 411"/>
                  <a:gd name="T9" fmla="*/ 414 h 411"/>
                  <a:gd name="T10" fmla="*/ 112 w 411"/>
                  <a:gd name="T11" fmla="*/ 259 h 411"/>
                  <a:gd name="T12" fmla="*/ 112 w 411"/>
                  <a:gd name="T13" fmla="*/ 112 h 411"/>
                  <a:gd name="T14" fmla="*/ 259 w 411"/>
                  <a:gd name="T15" fmla="*/ 112 h 411"/>
                  <a:gd name="T16" fmla="*/ 411 w 411"/>
                  <a:gd name="T17" fmla="*/ 0 h 411"/>
                  <a:gd name="T18" fmla="*/ 556 w 411"/>
                  <a:gd name="T19" fmla="*/ 159 h 411"/>
                  <a:gd name="T20" fmla="*/ 508 w 411"/>
                  <a:gd name="T21" fmla="*/ 311 h 411"/>
                  <a:gd name="T22" fmla="*/ 634 w 411"/>
                  <a:gd name="T23" fmla="*/ 311 h 411"/>
                  <a:gd name="T24" fmla="*/ 660 w 411"/>
                  <a:gd name="T25" fmla="*/ 249 h 411"/>
                  <a:gd name="T26" fmla="*/ 689 w 411"/>
                  <a:gd name="T27" fmla="*/ 548 h 411"/>
                  <a:gd name="T28" fmla="*/ 743 w 411"/>
                  <a:gd name="T29" fmla="*/ 638 h 411"/>
                  <a:gd name="T30" fmla="*/ 638 w 411"/>
                  <a:gd name="T31" fmla="*/ 743 h 411"/>
                  <a:gd name="T32" fmla="*/ 548 w 411"/>
                  <a:gd name="T33" fmla="*/ 689 h 411"/>
                  <a:gd name="T34" fmla="*/ 281 w 411"/>
                  <a:gd name="T35" fmla="*/ 672 h 411"/>
                  <a:gd name="T36" fmla="*/ 552 w 411"/>
                  <a:gd name="T37" fmla="*/ 664 h 411"/>
                  <a:gd name="T38" fmla="*/ 576 w 411"/>
                  <a:gd name="T39" fmla="*/ 703 h 411"/>
                  <a:gd name="T40" fmla="*/ 703 w 411"/>
                  <a:gd name="T41" fmla="*/ 703 h 411"/>
                  <a:gd name="T42" fmla="*/ 703 w 411"/>
                  <a:gd name="T43" fmla="*/ 576 h 411"/>
                  <a:gd name="T44" fmla="*/ 664 w 411"/>
                  <a:gd name="T45" fmla="*/ 552 h 411"/>
                  <a:gd name="T46" fmla="*/ 670 w 411"/>
                  <a:gd name="T47" fmla="*/ 277 h 411"/>
                  <a:gd name="T48" fmla="*/ 570 w 411"/>
                  <a:gd name="T49" fmla="*/ 351 h 411"/>
                  <a:gd name="T50" fmla="*/ 498 w 411"/>
                  <a:gd name="T51" fmla="*/ 175 h 411"/>
                  <a:gd name="T52" fmla="*/ 411 w 411"/>
                  <a:gd name="T53" fmla="*/ 20 h 411"/>
                  <a:gd name="T54" fmla="*/ 267 w 411"/>
                  <a:gd name="T55" fmla="*/ 151 h 411"/>
                  <a:gd name="T56" fmla="*/ 187 w 411"/>
                  <a:gd name="T57" fmla="*/ 96 h 411"/>
                  <a:gd name="T58" fmla="*/ 96 w 411"/>
                  <a:gd name="T59" fmla="*/ 187 h 411"/>
                  <a:gd name="T60" fmla="*/ 151 w 411"/>
                  <a:gd name="T61" fmla="*/ 269 h 411"/>
                  <a:gd name="T62" fmla="*/ 20 w 411"/>
                  <a:gd name="T63" fmla="*/ 414 h 411"/>
                  <a:gd name="T64" fmla="*/ 167 w 411"/>
                  <a:gd name="T65" fmla="*/ 504 h 411"/>
                  <a:gd name="T66" fmla="*/ 313 w 411"/>
                  <a:gd name="T67" fmla="*/ 504 h 411"/>
                  <a:gd name="T68" fmla="*/ 281 w 411"/>
                  <a:gd name="T69" fmla="*/ 672 h 41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411" h="411">
                    <a:moveTo>
                      <a:pt x="205" y="411"/>
                    </a:moveTo>
                    <a:cubicBezTo>
                      <a:pt x="127" y="332"/>
                      <a:pt x="127" y="332"/>
                      <a:pt x="127" y="332"/>
                    </a:cubicBezTo>
                    <a:cubicBezTo>
                      <a:pt x="132" y="331"/>
                      <a:pt x="132" y="331"/>
                      <a:pt x="132" y="331"/>
                    </a:cubicBezTo>
                    <a:cubicBezTo>
                      <a:pt x="139" y="328"/>
                      <a:pt x="146" y="325"/>
                      <a:pt x="151" y="319"/>
                    </a:cubicBezTo>
                    <a:cubicBezTo>
                      <a:pt x="168" y="302"/>
                      <a:pt x="168" y="274"/>
                      <a:pt x="151" y="256"/>
                    </a:cubicBezTo>
                    <a:cubicBezTo>
                      <a:pt x="143" y="248"/>
                      <a:pt x="131" y="243"/>
                      <a:pt x="119" y="243"/>
                    </a:cubicBezTo>
                    <a:cubicBezTo>
                      <a:pt x="108" y="243"/>
                      <a:pt x="96" y="248"/>
                      <a:pt x="88" y="256"/>
                    </a:cubicBezTo>
                    <a:cubicBezTo>
                      <a:pt x="83" y="262"/>
                      <a:pt x="79" y="268"/>
                      <a:pt x="77" y="275"/>
                    </a:cubicBezTo>
                    <a:cubicBezTo>
                      <a:pt x="75" y="281"/>
                      <a:pt x="75" y="281"/>
                      <a:pt x="75" y="281"/>
                    </a:cubicBezTo>
                    <a:cubicBezTo>
                      <a:pt x="0" y="206"/>
                      <a:pt x="0" y="206"/>
                      <a:pt x="0" y="206"/>
                    </a:cubicBezTo>
                    <a:cubicBezTo>
                      <a:pt x="68" y="138"/>
                      <a:pt x="68" y="138"/>
                      <a:pt x="68" y="138"/>
                    </a:cubicBezTo>
                    <a:cubicBezTo>
                      <a:pt x="63" y="136"/>
                      <a:pt x="60" y="133"/>
                      <a:pt x="56" y="129"/>
                    </a:cubicBezTo>
                    <a:cubicBezTo>
                      <a:pt x="46" y="120"/>
                      <a:pt x="41" y="107"/>
                      <a:pt x="41" y="93"/>
                    </a:cubicBezTo>
                    <a:cubicBezTo>
                      <a:pt x="41" y="79"/>
                      <a:pt x="46" y="66"/>
                      <a:pt x="56" y="56"/>
                    </a:cubicBezTo>
                    <a:cubicBezTo>
                      <a:pt x="66" y="47"/>
                      <a:pt x="79" y="41"/>
                      <a:pt x="93" y="41"/>
                    </a:cubicBezTo>
                    <a:cubicBezTo>
                      <a:pt x="106" y="41"/>
                      <a:pt x="119" y="47"/>
                      <a:pt x="129" y="56"/>
                    </a:cubicBezTo>
                    <a:cubicBezTo>
                      <a:pt x="133" y="60"/>
                      <a:pt x="135" y="64"/>
                      <a:pt x="138" y="68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284" y="78"/>
                      <a:pt x="284" y="78"/>
                      <a:pt x="284" y="78"/>
                    </a:cubicBezTo>
                    <a:cubicBezTo>
                      <a:pt x="277" y="79"/>
                      <a:pt x="277" y="79"/>
                      <a:pt x="277" y="79"/>
                    </a:cubicBezTo>
                    <a:cubicBezTo>
                      <a:pt x="268" y="81"/>
                      <a:pt x="259" y="85"/>
                      <a:pt x="253" y="92"/>
                    </a:cubicBezTo>
                    <a:cubicBezTo>
                      <a:pt x="235" y="109"/>
                      <a:pt x="235" y="137"/>
                      <a:pt x="253" y="155"/>
                    </a:cubicBezTo>
                    <a:cubicBezTo>
                      <a:pt x="261" y="163"/>
                      <a:pt x="272" y="168"/>
                      <a:pt x="284" y="168"/>
                    </a:cubicBezTo>
                    <a:cubicBezTo>
                      <a:pt x="296" y="168"/>
                      <a:pt x="307" y="163"/>
                      <a:pt x="316" y="155"/>
                    </a:cubicBezTo>
                    <a:cubicBezTo>
                      <a:pt x="322" y="148"/>
                      <a:pt x="326" y="140"/>
                      <a:pt x="328" y="131"/>
                    </a:cubicBezTo>
                    <a:cubicBezTo>
                      <a:pt x="329" y="124"/>
                      <a:pt x="329" y="124"/>
                      <a:pt x="329" y="124"/>
                    </a:cubicBezTo>
                    <a:cubicBezTo>
                      <a:pt x="411" y="206"/>
                      <a:pt x="411" y="206"/>
                      <a:pt x="411" y="206"/>
                    </a:cubicBezTo>
                    <a:cubicBezTo>
                      <a:pt x="343" y="273"/>
                      <a:pt x="343" y="273"/>
                      <a:pt x="343" y="273"/>
                    </a:cubicBezTo>
                    <a:cubicBezTo>
                      <a:pt x="347" y="276"/>
                      <a:pt x="351" y="278"/>
                      <a:pt x="355" y="282"/>
                    </a:cubicBezTo>
                    <a:cubicBezTo>
                      <a:pt x="364" y="292"/>
                      <a:pt x="370" y="305"/>
                      <a:pt x="370" y="318"/>
                    </a:cubicBezTo>
                    <a:cubicBezTo>
                      <a:pt x="370" y="332"/>
                      <a:pt x="364" y="345"/>
                      <a:pt x="355" y="355"/>
                    </a:cubicBezTo>
                    <a:cubicBezTo>
                      <a:pt x="345" y="365"/>
                      <a:pt x="332" y="370"/>
                      <a:pt x="318" y="370"/>
                    </a:cubicBezTo>
                    <a:cubicBezTo>
                      <a:pt x="304" y="370"/>
                      <a:pt x="291" y="365"/>
                      <a:pt x="282" y="355"/>
                    </a:cubicBezTo>
                    <a:cubicBezTo>
                      <a:pt x="278" y="351"/>
                      <a:pt x="275" y="348"/>
                      <a:pt x="273" y="343"/>
                    </a:cubicBezTo>
                    <a:lnTo>
                      <a:pt x="205" y="411"/>
                    </a:lnTo>
                    <a:close/>
                    <a:moveTo>
                      <a:pt x="140" y="335"/>
                    </a:moveTo>
                    <a:cubicBezTo>
                      <a:pt x="205" y="401"/>
                      <a:pt x="205" y="401"/>
                      <a:pt x="205" y="401"/>
                    </a:cubicBezTo>
                    <a:cubicBezTo>
                      <a:pt x="275" y="331"/>
                      <a:pt x="275" y="331"/>
                      <a:pt x="275" y="331"/>
                    </a:cubicBezTo>
                    <a:cubicBezTo>
                      <a:pt x="277" y="336"/>
                      <a:pt x="277" y="336"/>
                      <a:pt x="277" y="336"/>
                    </a:cubicBezTo>
                    <a:cubicBezTo>
                      <a:pt x="280" y="341"/>
                      <a:pt x="283" y="346"/>
                      <a:pt x="287" y="350"/>
                    </a:cubicBezTo>
                    <a:cubicBezTo>
                      <a:pt x="295" y="358"/>
                      <a:pt x="306" y="363"/>
                      <a:pt x="318" y="363"/>
                    </a:cubicBezTo>
                    <a:cubicBezTo>
                      <a:pt x="330" y="363"/>
                      <a:pt x="341" y="358"/>
                      <a:pt x="350" y="350"/>
                    </a:cubicBezTo>
                    <a:cubicBezTo>
                      <a:pt x="358" y="341"/>
                      <a:pt x="363" y="330"/>
                      <a:pt x="363" y="318"/>
                    </a:cubicBezTo>
                    <a:cubicBezTo>
                      <a:pt x="363" y="306"/>
                      <a:pt x="358" y="295"/>
                      <a:pt x="350" y="287"/>
                    </a:cubicBezTo>
                    <a:cubicBezTo>
                      <a:pt x="346" y="283"/>
                      <a:pt x="341" y="280"/>
                      <a:pt x="336" y="278"/>
                    </a:cubicBezTo>
                    <a:cubicBezTo>
                      <a:pt x="331" y="275"/>
                      <a:pt x="331" y="275"/>
                      <a:pt x="331" y="275"/>
                    </a:cubicBezTo>
                    <a:cubicBezTo>
                      <a:pt x="401" y="206"/>
                      <a:pt x="401" y="206"/>
                      <a:pt x="401" y="206"/>
                    </a:cubicBezTo>
                    <a:cubicBezTo>
                      <a:pt x="334" y="138"/>
                      <a:pt x="334" y="138"/>
                      <a:pt x="334" y="138"/>
                    </a:cubicBezTo>
                    <a:cubicBezTo>
                      <a:pt x="331" y="146"/>
                      <a:pt x="327" y="154"/>
                      <a:pt x="321" y="160"/>
                    </a:cubicBezTo>
                    <a:cubicBezTo>
                      <a:pt x="311" y="170"/>
                      <a:pt x="298" y="175"/>
                      <a:pt x="284" y="175"/>
                    </a:cubicBezTo>
                    <a:cubicBezTo>
                      <a:pt x="270" y="175"/>
                      <a:pt x="257" y="170"/>
                      <a:pt x="248" y="160"/>
                    </a:cubicBezTo>
                    <a:cubicBezTo>
                      <a:pt x="227" y="140"/>
                      <a:pt x="227" y="107"/>
                      <a:pt x="248" y="87"/>
                    </a:cubicBezTo>
                    <a:cubicBezTo>
                      <a:pt x="254" y="81"/>
                      <a:pt x="261" y="76"/>
                      <a:pt x="269" y="74"/>
                    </a:cubicBezTo>
                    <a:cubicBezTo>
                      <a:pt x="205" y="10"/>
                      <a:pt x="205" y="10"/>
                      <a:pt x="205" y="10"/>
                    </a:cubicBezTo>
                    <a:cubicBezTo>
                      <a:pt x="136" y="80"/>
                      <a:pt x="136" y="80"/>
                      <a:pt x="136" y="80"/>
                    </a:cubicBezTo>
                    <a:cubicBezTo>
                      <a:pt x="133" y="75"/>
                      <a:pt x="133" y="75"/>
                      <a:pt x="133" y="75"/>
                    </a:cubicBezTo>
                    <a:cubicBezTo>
                      <a:pt x="131" y="70"/>
                      <a:pt x="128" y="65"/>
                      <a:pt x="124" y="61"/>
                    </a:cubicBezTo>
                    <a:cubicBezTo>
                      <a:pt x="116" y="53"/>
                      <a:pt x="105" y="48"/>
                      <a:pt x="93" y="48"/>
                    </a:cubicBezTo>
                    <a:cubicBezTo>
                      <a:pt x="81" y="48"/>
                      <a:pt x="70" y="53"/>
                      <a:pt x="61" y="61"/>
                    </a:cubicBezTo>
                    <a:cubicBezTo>
                      <a:pt x="53" y="70"/>
                      <a:pt x="48" y="81"/>
                      <a:pt x="48" y="93"/>
                    </a:cubicBezTo>
                    <a:cubicBezTo>
                      <a:pt x="48" y="105"/>
                      <a:pt x="53" y="116"/>
                      <a:pt x="61" y="124"/>
                    </a:cubicBezTo>
                    <a:cubicBezTo>
                      <a:pt x="65" y="128"/>
                      <a:pt x="70" y="131"/>
                      <a:pt x="75" y="134"/>
                    </a:cubicBezTo>
                    <a:cubicBezTo>
                      <a:pt x="80" y="136"/>
                      <a:pt x="80" y="136"/>
                      <a:pt x="80" y="136"/>
                    </a:cubicBezTo>
                    <a:cubicBezTo>
                      <a:pt x="10" y="206"/>
                      <a:pt x="10" y="206"/>
                      <a:pt x="10" y="206"/>
                    </a:cubicBezTo>
                    <a:cubicBezTo>
                      <a:pt x="72" y="268"/>
                      <a:pt x="72" y="268"/>
                      <a:pt x="72" y="268"/>
                    </a:cubicBezTo>
                    <a:cubicBezTo>
                      <a:pt x="75" y="262"/>
                      <a:pt x="78" y="256"/>
                      <a:pt x="83" y="251"/>
                    </a:cubicBezTo>
                    <a:cubicBezTo>
                      <a:pt x="93" y="242"/>
                      <a:pt x="106" y="236"/>
                      <a:pt x="119" y="236"/>
                    </a:cubicBezTo>
                    <a:cubicBezTo>
                      <a:pt x="133" y="236"/>
                      <a:pt x="146" y="242"/>
                      <a:pt x="156" y="251"/>
                    </a:cubicBezTo>
                    <a:cubicBezTo>
                      <a:pt x="176" y="272"/>
                      <a:pt x="176" y="304"/>
                      <a:pt x="156" y="324"/>
                    </a:cubicBezTo>
                    <a:cubicBezTo>
                      <a:pt x="151" y="329"/>
                      <a:pt x="146" y="333"/>
                      <a:pt x="140" y="33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800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3CF5337C-121B-714C-9BD1-2668CE9A4D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09385" y="2653244"/>
              <a:ext cx="1746249" cy="1746249"/>
              <a:chOff x="2081" y="1355"/>
              <a:chExt cx="825" cy="825"/>
            </a:xfrm>
          </p:grpSpPr>
          <p:sp>
            <p:nvSpPr>
              <p:cNvPr id="34" name="Freeform 7">
                <a:extLst>
                  <a:ext uri="{FF2B5EF4-FFF2-40B4-BE49-F238E27FC236}">
                    <a16:creationId xmlns:a16="http://schemas.microsoft.com/office/drawing/2014/main" id="{07B36241-7E44-2040-BCA7-2CACEAF4B2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1" y="1365"/>
                <a:ext cx="805" cy="805"/>
              </a:xfrm>
              <a:custGeom>
                <a:avLst/>
                <a:gdLst>
                  <a:gd name="T0" fmla="*/ 560 w 401"/>
                  <a:gd name="T1" fmla="*/ 106 h 401"/>
                  <a:gd name="T2" fmla="*/ 540 w 401"/>
                  <a:gd name="T3" fmla="*/ 137 h 401"/>
                  <a:gd name="T4" fmla="*/ 401 w 401"/>
                  <a:gd name="T5" fmla="*/ 0 h 401"/>
                  <a:gd name="T6" fmla="*/ 253 w 401"/>
                  <a:gd name="T7" fmla="*/ 149 h 401"/>
                  <a:gd name="T8" fmla="*/ 305 w 401"/>
                  <a:gd name="T9" fmla="*/ 175 h 401"/>
                  <a:gd name="T10" fmla="*/ 305 w 401"/>
                  <a:gd name="T11" fmla="*/ 311 h 401"/>
                  <a:gd name="T12" fmla="*/ 169 w 401"/>
                  <a:gd name="T13" fmla="*/ 311 h 401"/>
                  <a:gd name="T14" fmla="*/ 143 w 401"/>
                  <a:gd name="T15" fmla="*/ 259 h 401"/>
                  <a:gd name="T16" fmla="*/ 0 w 401"/>
                  <a:gd name="T17" fmla="*/ 401 h 401"/>
                  <a:gd name="T18" fmla="*/ 139 w 401"/>
                  <a:gd name="T19" fmla="*/ 540 h 401"/>
                  <a:gd name="T20" fmla="*/ 108 w 401"/>
                  <a:gd name="T21" fmla="*/ 560 h 401"/>
                  <a:gd name="T22" fmla="*/ 108 w 401"/>
                  <a:gd name="T23" fmla="*/ 697 h 401"/>
                  <a:gd name="T24" fmla="*/ 245 w 401"/>
                  <a:gd name="T25" fmla="*/ 697 h 401"/>
                  <a:gd name="T26" fmla="*/ 265 w 401"/>
                  <a:gd name="T27" fmla="*/ 666 h 401"/>
                  <a:gd name="T28" fmla="*/ 401 w 401"/>
                  <a:gd name="T29" fmla="*/ 805 h 401"/>
                  <a:gd name="T30" fmla="*/ 540 w 401"/>
                  <a:gd name="T31" fmla="*/ 666 h 401"/>
                  <a:gd name="T32" fmla="*/ 500 w 401"/>
                  <a:gd name="T33" fmla="*/ 642 h 401"/>
                  <a:gd name="T34" fmla="*/ 500 w 401"/>
                  <a:gd name="T35" fmla="*/ 506 h 401"/>
                  <a:gd name="T36" fmla="*/ 636 w 401"/>
                  <a:gd name="T37" fmla="*/ 506 h 401"/>
                  <a:gd name="T38" fmla="*/ 660 w 401"/>
                  <a:gd name="T39" fmla="*/ 546 h 401"/>
                  <a:gd name="T40" fmla="*/ 805 w 401"/>
                  <a:gd name="T41" fmla="*/ 401 h 401"/>
                  <a:gd name="T42" fmla="*/ 666 w 401"/>
                  <a:gd name="T43" fmla="*/ 265 h 401"/>
                  <a:gd name="T44" fmla="*/ 697 w 401"/>
                  <a:gd name="T45" fmla="*/ 243 h 401"/>
                  <a:gd name="T46" fmla="*/ 697 w 401"/>
                  <a:gd name="T47" fmla="*/ 106 h 401"/>
                  <a:gd name="T48" fmla="*/ 560 w 401"/>
                  <a:gd name="T49" fmla="*/ 106 h 40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401" h="401">
                    <a:moveTo>
                      <a:pt x="279" y="53"/>
                    </a:moveTo>
                    <a:cubicBezTo>
                      <a:pt x="275" y="58"/>
                      <a:pt x="271" y="63"/>
                      <a:pt x="269" y="68"/>
                    </a:cubicBezTo>
                    <a:cubicBezTo>
                      <a:pt x="200" y="0"/>
                      <a:pt x="200" y="0"/>
                      <a:pt x="200" y="0"/>
                    </a:cubicBezTo>
                    <a:cubicBezTo>
                      <a:pt x="126" y="74"/>
                      <a:pt x="126" y="74"/>
                      <a:pt x="126" y="74"/>
                    </a:cubicBezTo>
                    <a:cubicBezTo>
                      <a:pt x="136" y="76"/>
                      <a:pt x="145" y="80"/>
                      <a:pt x="152" y="87"/>
                    </a:cubicBezTo>
                    <a:cubicBezTo>
                      <a:pt x="171" y="106"/>
                      <a:pt x="171" y="137"/>
                      <a:pt x="152" y="155"/>
                    </a:cubicBezTo>
                    <a:cubicBezTo>
                      <a:pt x="133" y="174"/>
                      <a:pt x="103" y="174"/>
                      <a:pt x="84" y="155"/>
                    </a:cubicBezTo>
                    <a:cubicBezTo>
                      <a:pt x="77" y="148"/>
                      <a:pt x="72" y="139"/>
                      <a:pt x="71" y="129"/>
                    </a:cubicBezTo>
                    <a:cubicBezTo>
                      <a:pt x="0" y="200"/>
                      <a:pt x="0" y="200"/>
                      <a:pt x="0" y="200"/>
                    </a:cubicBezTo>
                    <a:cubicBezTo>
                      <a:pt x="69" y="269"/>
                      <a:pt x="69" y="269"/>
                      <a:pt x="69" y="269"/>
                    </a:cubicBezTo>
                    <a:cubicBezTo>
                      <a:pt x="63" y="271"/>
                      <a:pt x="58" y="275"/>
                      <a:pt x="54" y="279"/>
                    </a:cubicBezTo>
                    <a:cubicBezTo>
                      <a:pt x="35" y="298"/>
                      <a:pt x="35" y="328"/>
                      <a:pt x="54" y="347"/>
                    </a:cubicBezTo>
                    <a:cubicBezTo>
                      <a:pt x="72" y="366"/>
                      <a:pt x="103" y="366"/>
                      <a:pt x="122" y="347"/>
                    </a:cubicBezTo>
                    <a:cubicBezTo>
                      <a:pt x="126" y="343"/>
                      <a:pt x="129" y="337"/>
                      <a:pt x="132" y="332"/>
                    </a:cubicBezTo>
                    <a:cubicBezTo>
                      <a:pt x="200" y="401"/>
                      <a:pt x="200" y="401"/>
                      <a:pt x="200" y="401"/>
                    </a:cubicBezTo>
                    <a:cubicBezTo>
                      <a:pt x="269" y="332"/>
                      <a:pt x="269" y="332"/>
                      <a:pt x="269" y="332"/>
                    </a:cubicBezTo>
                    <a:cubicBezTo>
                      <a:pt x="261" y="330"/>
                      <a:pt x="254" y="326"/>
                      <a:pt x="249" y="320"/>
                    </a:cubicBezTo>
                    <a:cubicBezTo>
                      <a:pt x="230" y="301"/>
                      <a:pt x="230" y="271"/>
                      <a:pt x="249" y="252"/>
                    </a:cubicBezTo>
                    <a:cubicBezTo>
                      <a:pt x="267" y="233"/>
                      <a:pt x="298" y="233"/>
                      <a:pt x="317" y="252"/>
                    </a:cubicBezTo>
                    <a:cubicBezTo>
                      <a:pt x="322" y="258"/>
                      <a:pt x="327" y="265"/>
                      <a:pt x="329" y="272"/>
                    </a:cubicBezTo>
                    <a:cubicBezTo>
                      <a:pt x="401" y="200"/>
                      <a:pt x="401" y="200"/>
                      <a:pt x="401" y="200"/>
                    </a:cubicBezTo>
                    <a:cubicBezTo>
                      <a:pt x="332" y="132"/>
                      <a:pt x="332" y="132"/>
                      <a:pt x="332" y="132"/>
                    </a:cubicBezTo>
                    <a:cubicBezTo>
                      <a:pt x="338" y="129"/>
                      <a:pt x="343" y="126"/>
                      <a:pt x="347" y="121"/>
                    </a:cubicBezTo>
                    <a:cubicBezTo>
                      <a:pt x="366" y="103"/>
                      <a:pt x="366" y="72"/>
                      <a:pt x="347" y="53"/>
                    </a:cubicBezTo>
                    <a:cubicBezTo>
                      <a:pt x="328" y="35"/>
                      <a:pt x="298" y="35"/>
                      <a:pt x="279" y="53"/>
                    </a:cubicBezTo>
                    <a:close/>
                  </a:path>
                </a:pathLst>
              </a:custGeom>
              <a:solidFill>
                <a:srgbClr val="B8CA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800"/>
              </a:p>
            </p:txBody>
          </p:sp>
          <p:sp>
            <p:nvSpPr>
              <p:cNvPr id="35" name="Freeform 8">
                <a:extLst>
                  <a:ext uri="{FF2B5EF4-FFF2-40B4-BE49-F238E27FC236}">
                    <a16:creationId xmlns:a16="http://schemas.microsoft.com/office/drawing/2014/main" id="{C5A58EC6-1914-C94A-B822-DD4698FDBBF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81" y="1355"/>
                <a:ext cx="825" cy="825"/>
              </a:xfrm>
              <a:custGeom>
                <a:avLst/>
                <a:gdLst>
                  <a:gd name="T0" fmla="*/ 277 w 411"/>
                  <a:gd name="T1" fmla="*/ 689 h 411"/>
                  <a:gd name="T2" fmla="*/ 187 w 411"/>
                  <a:gd name="T3" fmla="*/ 743 h 411"/>
                  <a:gd name="T4" fmla="*/ 112 w 411"/>
                  <a:gd name="T5" fmla="*/ 564 h 411"/>
                  <a:gd name="T6" fmla="*/ 0 w 411"/>
                  <a:gd name="T7" fmla="*/ 411 h 411"/>
                  <a:gd name="T8" fmla="*/ 159 w 411"/>
                  <a:gd name="T9" fmla="*/ 269 h 411"/>
                  <a:gd name="T10" fmla="*/ 247 w 411"/>
                  <a:gd name="T11" fmla="*/ 343 h 411"/>
                  <a:gd name="T12" fmla="*/ 311 w 411"/>
                  <a:gd name="T13" fmla="*/ 191 h 411"/>
                  <a:gd name="T14" fmla="*/ 249 w 411"/>
                  <a:gd name="T15" fmla="*/ 163 h 411"/>
                  <a:gd name="T16" fmla="*/ 548 w 411"/>
                  <a:gd name="T17" fmla="*/ 134 h 411"/>
                  <a:gd name="T18" fmla="*/ 638 w 411"/>
                  <a:gd name="T19" fmla="*/ 82 h 411"/>
                  <a:gd name="T20" fmla="*/ 713 w 411"/>
                  <a:gd name="T21" fmla="*/ 259 h 411"/>
                  <a:gd name="T22" fmla="*/ 825 w 411"/>
                  <a:gd name="T23" fmla="*/ 411 h 411"/>
                  <a:gd name="T24" fmla="*/ 662 w 411"/>
                  <a:gd name="T25" fmla="*/ 558 h 411"/>
                  <a:gd name="T26" fmla="*/ 578 w 411"/>
                  <a:gd name="T27" fmla="*/ 496 h 411"/>
                  <a:gd name="T28" fmla="*/ 514 w 411"/>
                  <a:gd name="T29" fmla="*/ 648 h 411"/>
                  <a:gd name="T30" fmla="*/ 564 w 411"/>
                  <a:gd name="T31" fmla="*/ 672 h 411"/>
                  <a:gd name="T32" fmla="*/ 273 w 411"/>
                  <a:gd name="T33" fmla="*/ 664 h 411"/>
                  <a:gd name="T34" fmla="*/ 536 w 411"/>
                  <a:gd name="T35" fmla="*/ 680 h 411"/>
                  <a:gd name="T36" fmla="*/ 504 w 411"/>
                  <a:gd name="T37" fmla="*/ 512 h 411"/>
                  <a:gd name="T38" fmla="*/ 650 w 411"/>
                  <a:gd name="T39" fmla="*/ 512 h 411"/>
                  <a:gd name="T40" fmla="*/ 805 w 411"/>
                  <a:gd name="T41" fmla="*/ 411 h 411"/>
                  <a:gd name="T42" fmla="*/ 674 w 411"/>
                  <a:gd name="T43" fmla="*/ 267 h 411"/>
                  <a:gd name="T44" fmla="*/ 703 w 411"/>
                  <a:gd name="T45" fmla="*/ 122 h 411"/>
                  <a:gd name="T46" fmla="*/ 576 w 411"/>
                  <a:gd name="T47" fmla="*/ 122 h 411"/>
                  <a:gd name="T48" fmla="*/ 552 w 411"/>
                  <a:gd name="T49" fmla="*/ 161 h 411"/>
                  <a:gd name="T50" fmla="*/ 277 w 411"/>
                  <a:gd name="T51" fmla="*/ 155 h 411"/>
                  <a:gd name="T52" fmla="*/ 321 w 411"/>
                  <a:gd name="T53" fmla="*/ 327 h 411"/>
                  <a:gd name="T54" fmla="*/ 175 w 411"/>
                  <a:gd name="T55" fmla="*/ 327 h 411"/>
                  <a:gd name="T56" fmla="*/ 20 w 411"/>
                  <a:gd name="T57" fmla="*/ 411 h 411"/>
                  <a:gd name="T58" fmla="*/ 151 w 411"/>
                  <a:gd name="T59" fmla="*/ 556 h 411"/>
                  <a:gd name="T60" fmla="*/ 122 w 411"/>
                  <a:gd name="T61" fmla="*/ 701 h 411"/>
                  <a:gd name="T62" fmla="*/ 249 w 411"/>
                  <a:gd name="T63" fmla="*/ 701 h 411"/>
                  <a:gd name="T64" fmla="*/ 273 w 411"/>
                  <a:gd name="T65" fmla="*/ 664 h 4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411" h="411">
                    <a:moveTo>
                      <a:pt x="205" y="411"/>
                    </a:moveTo>
                    <a:cubicBezTo>
                      <a:pt x="138" y="343"/>
                      <a:pt x="138" y="343"/>
                      <a:pt x="138" y="343"/>
                    </a:cubicBezTo>
                    <a:cubicBezTo>
                      <a:pt x="135" y="347"/>
                      <a:pt x="133" y="351"/>
                      <a:pt x="129" y="354"/>
                    </a:cubicBezTo>
                    <a:cubicBezTo>
                      <a:pt x="119" y="364"/>
                      <a:pt x="106" y="370"/>
                      <a:pt x="93" y="370"/>
                    </a:cubicBezTo>
                    <a:cubicBezTo>
                      <a:pt x="79" y="370"/>
                      <a:pt x="66" y="364"/>
                      <a:pt x="56" y="354"/>
                    </a:cubicBezTo>
                    <a:cubicBezTo>
                      <a:pt x="36" y="334"/>
                      <a:pt x="36" y="302"/>
                      <a:pt x="56" y="281"/>
                    </a:cubicBezTo>
                    <a:cubicBezTo>
                      <a:pt x="59" y="278"/>
                      <a:pt x="63" y="275"/>
                      <a:pt x="68" y="273"/>
                    </a:cubicBezTo>
                    <a:cubicBezTo>
                      <a:pt x="0" y="205"/>
                      <a:pt x="0" y="205"/>
                      <a:pt x="0" y="205"/>
                    </a:cubicBezTo>
                    <a:cubicBezTo>
                      <a:pt x="78" y="127"/>
                      <a:pt x="78" y="127"/>
                      <a:pt x="78" y="127"/>
                    </a:cubicBezTo>
                    <a:cubicBezTo>
                      <a:pt x="79" y="134"/>
                      <a:pt x="79" y="134"/>
                      <a:pt x="79" y="134"/>
                    </a:cubicBezTo>
                    <a:cubicBezTo>
                      <a:pt x="81" y="143"/>
                      <a:pt x="85" y="151"/>
                      <a:pt x="92" y="158"/>
                    </a:cubicBezTo>
                    <a:cubicBezTo>
                      <a:pt x="100" y="166"/>
                      <a:pt x="111" y="171"/>
                      <a:pt x="123" y="171"/>
                    </a:cubicBezTo>
                    <a:cubicBezTo>
                      <a:pt x="135" y="171"/>
                      <a:pt x="146" y="166"/>
                      <a:pt x="155" y="158"/>
                    </a:cubicBezTo>
                    <a:cubicBezTo>
                      <a:pt x="172" y="141"/>
                      <a:pt x="172" y="112"/>
                      <a:pt x="155" y="95"/>
                    </a:cubicBezTo>
                    <a:cubicBezTo>
                      <a:pt x="148" y="88"/>
                      <a:pt x="140" y="84"/>
                      <a:pt x="130" y="83"/>
                    </a:cubicBezTo>
                    <a:cubicBezTo>
                      <a:pt x="124" y="81"/>
                      <a:pt x="124" y="81"/>
                      <a:pt x="124" y="81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273" y="67"/>
                      <a:pt x="273" y="67"/>
                      <a:pt x="273" y="67"/>
                    </a:cubicBezTo>
                    <a:cubicBezTo>
                      <a:pt x="275" y="63"/>
                      <a:pt x="278" y="59"/>
                      <a:pt x="282" y="56"/>
                    </a:cubicBezTo>
                    <a:cubicBezTo>
                      <a:pt x="291" y="46"/>
                      <a:pt x="304" y="41"/>
                      <a:pt x="318" y="41"/>
                    </a:cubicBezTo>
                    <a:cubicBezTo>
                      <a:pt x="332" y="41"/>
                      <a:pt x="345" y="46"/>
                      <a:pt x="355" y="56"/>
                    </a:cubicBezTo>
                    <a:cubicBezTo>
                      <a:pt x="375" y="76"/>
                      <a:pt x="375" y="109"/>
                      <a:pt x="355" y="129"/>
                    </a:cubicBezTo>
                    <a:cubicBezTo>
                      <a:pt x="351" y="132"/>
                      <a:pt x="347" y="135"/>
                      <a:pt x="343" y="138"/>
                    </a:cubicBezTo>
                    <a:cubicBezTo>
                      <a:pt x="411" y="205"/>
                      <a:pt x="411" y="205"/>
                      <a:pt x="411" y="205"/>
                    </a:cubicBezTo>
                    <a:cubicBezTo>
                      <a:pt x="332" y="284"/>
                      <a:pt x="332" y="284"/>
                      <a:pt x="332" y="284"/>
                    </a:cubicBezTo>
                    <a:cubicBezTo>
                      <a:pt x="330" y="278"/>
                      <a:pt x="330" y="278"/>
                      <a:pt x="330" y="278"/>
                    </a:cubicBezTo>
                    <a:cubicBezTo>
                      <a:pt x="328" y="271"/>
                      <a:pt x="324" y="265"/>
                      <a:pt x="319" y="260"/>
                    </a:cubicBezTo>
                    <a:cubicBezTo>
                      <a:pt x="311" y="251"/>
                      <a:pt x="300" y="247"/>
                      <a:pt x="288" y="247"/>
                    </a:cubicBezTo>
                    <a:cubicBezTo>
                      <a:pt x="276" y="247"/>
                      <a:pt x="265" y="251"/>
                      <a:pt x="256" y="260"/>
                    </a:cubicBezTo>
                    <a:cubicBezTo>
                      <a:pt x="239" y="277"/>
                      <a:pt x="239" y="305"/>
                      <a:pt x="256" y="323"/>
                    </a:cubicBezTo>
                    <a:cubicBezTo>
                      <a:pt x="261" y="328"/>
                      <a:pt x="268" y="332"/>
                      <a:pt x="275" y="334"/>
                    </a:cubicBezTo>
                    <a:cubicBezTo>
                      <a:pt x="281" y="335"/>
                      <a:pt x="281" y="335"/>
                      <a:pt x="281" y="335"/>
                    </a:cubicBezTo>
                    <a:lnTo>
                      <a:pt x="205" y="411"/>
                    </a:lnTo>
                    <a:close/>
                    <a:moveTo>
                      <a:pt x="136" y="331"/>
                    </a:moveTo>
                    <a:cubicBezTo>
                      <a:pt x="205" y="401"/>
                      <a:pt x="205" y="401"/>
                      <a:pt x="205" y="401"/>
                    </a:cubicBezTo>
                    <a:cubicBezTo>
                      <a:pt x="267" y="339"/>
                      <a:pt x="267" y="339"/>
                      <a:pt x="267" y="339"/>
                    </a:cubicBezTo>
                    <a:cubicBezTo>
                      <a:pt x="261" y="336"/>
                      <a:pt x="256" y="332"/>
                      <a:pt x="251" y="328"/>
                    </a:cubicBezTo>
                    <a:cubicBezTo>
                      <a:pt x="231" y="308"/>
                      <a:pt x="231" y="275"/>
                      <a:pt x="251" y="255"/>
                    </a:cubicBezTo>
                    <a:cubicBezTo>
                      <a:pt x="261" y="245"/>
                      <a:pt x="274" y="239"/>
                      <a:pt x="288" y="239"/>
                    </a:cubicBezTo>
                    <a:cubicBezTo>
                      <a:pt x="301" y="239"/>
                      <a:pt x="314" y="245"/>
                      <a:pt x="324" y="255"/>
                    </a:cubicBezTo>
                    <a:cubicBezTo>
                      <a:pt x="329" y="259"/>
                      <a:pt x="333" y="265"/>
                      <a:pt x="335" y="271"/>
                    </a:cubicBezTo>
                    <a:cubicBezTo>
                      <a:pt x="401" y="205"/>
                      <a:pt x="401" y="205"/>
                      <a:pt x="401" y="205"/>
                    </a:cubicBezTo>
                    <a:cubicBezTo>
                      <a:pt x="331" y="135"/>
                      <a:pt x="331" y="135"/>
                      <a:pt x="331" y="135"/>
                    </a:cubicBezTo>
                    <a:cubicBezTo>
                      <a:pt x="336" y="133"/>
                      <a:pt x="336" y="133"/>
                      <a:pt x="336" y="133"/>
                    </a:cubicBezTo>
                    <a:cubicBezTo>
                      <a:pt x="341" y="131"/>
                      <a:pt x="346" y="128"/>
                      <a:pt x="350" y="124"/>
                    </a:cubicBezTo>
                    <a:cubicBezTo>
                      <a:pt x="367" y="107"/>
                      <a:pt x="367" y="78"/>
                      <a:pt x="350" y="61"/>
                    </a:cubicBezTo>
                    <a:cubicBezTo>
                      <a:pt x="341" y="53"/>
                      <a:pt x="330" y="48"/>
                      <a:pt x="318" y="48"/>
                    </a:cubicBezTo>
                    <a:cubicBezTo>
                      <a:pt x="306" y="48"/>
                      <a:pt x="295" y="53"/>
                      <a:pt x="287" y="61"/>
                    </a:cubicBezTo>
                    <a:cubicBezTo>
                      <a:pt x="283" y="65"/>
                      <a:pt x="280" y="70"/>
                      <a:pt x="277" y="75"/>
                    </a:cubicBezTo>
                    <a:cubicBezTo>
                      <a:pt x="275" y="80"/>
                      <a:pt x="275" y="80"/>
                      <a:pt x="275" y="80"/>
                    </a:cubicBezTo>
                    <a:cubicBezTo>
                      <a:pt x="205" y="10"/>
                      <a:pt x="205" y="10"/>
                      <a:pt x="205" y="10"/>
                    </a:cubicBezTo>
                    <a:cubicBezTo>
                      <a:pt x="138" y="77"/>
                      <a:pt x="138" y="77"/>
                      <a:pt x="138" y="77"/>
                    </a:cubicBezTo>
                    <a:cubicBezTo>
                      <a:pt x="146" y="80"/>
                      <a:pt x="154" y="84"/>
                      <a:pt x="160" y="90"/>
                    </a:cubicBezTo>
                    <a:cubicBezTo>
                      <a:pt x="180" y="110"/>
                      <a:pt x="180" y="143"/>
                      <a:pt x="160" y="163"/>
                    </a:cubicBezTo>
                    <a:cubicBezTo>
                      <a:pt x="150" y="173"/>
                      <a:pt x="137" y="178"/>
                      <a:pt x="123" y="178"/>
                    </a:cubicBezTo>
                    <a:cubicBezTo>
                      <a:pt x="109" y="178"/>
                      <a:pt x="96" y="173"/>
                      <a:pt x="87" y="163"/>
                    </a:cubicBezTo>
                    <a:cubicBezTo>
                      <a:pt x="80" y="157"/>
                      <a:pt x="76" y="150"/>
                      <a:pt x="74" y="142"/>
                    </a:cubicBezTo>
                    <a:cubicBezTo>
                      <a:pt x="10" y="205"/>
                      <a:pt x="10" y="205"/>
                      <a:pt x="10" y="205"/>
                    </a:cubicBezTo>
                    <a:cubicBezTo>
                      <a:pt x="80" y="275"/>
                      <a:pt x="80" y="275"/>
                      <a:pt x="80" y="275"/>
                    </a:cubicBezTo>
                    <a:cubicBezTo>
                      <a:pt x="75" y="277"/>
                      <a:pt x="75" y="277"/>
                      <a:pt x="75" y="277"/>
                    </a:cubicBezTo>
                    <a:cubicBezTo>
                      <a:pt x="70" y="279"/>
                      <a:pt x="65" y="283"/>
                      <a:pt x="61" y="286"/>
                    </a:cubicBezTo>
                    <a:cubicBezTo>
                      <a:pt x="44" y="304"/>
                      <a:pt x="44" y="332"/>
                      <a:pt x="61" y="349"/>
                    </a:cubicBezTo>
                    <a:cubicBezTo>
                      <a:pt x="70" y="358"/>
                      <a:pt x="81" y="362"/>
                      <a:pt x="93" y="362"/>
                    </a:cubicBezTo>
                    <a:cubicBezTo>
                      <a:pt x="105" y="362"/>
                      <a:pt x="116" y="358"/>
                      <a:pt x="124" y="349"/>
                    </a:cubicBezTo>
                    <a:cubicBezTo>
                      <a:pt x="128" y="345"/>
                      <a:pt x="131" y="341"/>
                      <a:pt x="133" y="336"/>
                    </a:cubicBezTo>
                    <a:lnTo>
                      <a:pt x="136" y="3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800"/>
              </a:p>
            </p:txBody>
          </p:sp>
        </p:grpSp>
        <p:grpSp>
          <p:nvGrpSpPr>
            <p:cNvPr id="36" name="Group 33">
              <a:extLst>
                <a:ext uri="{FF2B5EF4-FFF2-40B4-BE49-F238E27FC236}">
                  <a16:creationId xmlns:a16="http://schemas.microsoft.com/office/drawing/2014/main" id="{50AD0B7F-CDF5-744E-9A3C-A0C3A40684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62500" y="2672292"/>
              <a:ext cx="1703917" cy="1746251"/>
              <a:chOff x="2860" y="1367"/>
              <a:chExt cx="825" cy="825"/>
            </a:xfrm>
          </p:grpSpPr>
          <p:sp>
            <p:nvSpPr>
              <p:cNvPr id="37" name="Freeform 11">
                <a:extLst>
                  <a:ext uri="{FF2B5EF4-FFF2-40B4-BE49-F238E27FC236}">
                    <a16:creationId xmlns:a16="http://schemas.microsoft.com/office/drawing/2014/main" id="{67354491-17AA-8F46-9C1C-CF4782386C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0" y="1377"/>
                <a:ext cx="805" cy="805"/>
              </a:xfrm>
              <a:custGeom>
                <a:avLst/>
                <a:gdLst>
                  <a:gd name="T0" fmla="*/ 245 w 401"/>
                  <a:gd name="T1" fmla="*/ 697 h 401"/>
                  <a:gd name="T2" fmla="*/ 265 w 401"/>
                  <a:gd name="T3" fmla="*/ 666 h 401"/>
                  <a:gd name="T4" fmla="*/ 404 w 401"/>
                  <a:gd name="T5" fmla="*/ 805 h 401"/>
                  <a:gd name="T6" fmla="*/ 552 w 401"/>
                  <a:gd name="T7" fmla="*/ 656 h 401"/>
                  <a:gd name="T8" fmla="*/ 500 w 401"/>
                  <a:gd name="T9" fmla="*/ 628 h 401"/>
                  <a:gd name="T10" fmla="*/ 500 w 401"/>
                  <a:gd name="T11" fmla="*/ 492 h 401"/>
                  <a:gd name="T12" fmla="*/ 636 w 401"/>
                  <a:gd name="T13" fmla="*/ 492 h 401"/>
                  <a:gd name="T14" fmla="*/ 662 w 401"/>
                  <a:gd name="T15" fmla="*/ 544 h 401"/>
                  <a:gd name="T16" fmla="*/ 805 w 401"/>
                  <a:gd name="T17" fmla="*/ 404 h 401"/>
                  <a:gd name="T18" fmla="*/ 666 w 401"/>
                  <a:gd name="T19" fmla="*/ 265 h 401"/>
                  <a:gd name="T20" fmla="*/ 697 w 401"/>
                  <a:gd name="T21" fmla="*/ 245 h 401"/>
                  <a:gd name="T22" fmla="*/ 697 w 401"/>
                  <a:gd name="T23" fmla="*/ 108 h 401"/>
                  <a:gd name="T24" fmla="*/ 560 w 401"/>
                  <a:gd name="T25" fmla="*/ 108 h 401"/>
                  <a:gd name="T26" fmla="*/ 540 w 401"/>
                  <a:gd name="T27" fmla="*/ 139 h 401"/>
                  <a:gd name="T28" fmla="*/ 404 w 401"/>
                  <a:gd name="T29" fmla="*/ 0 h 401"/>
                  <a:gd name="T30" fmla="*/ 265 w 401"/>
                  <a:gd name="T31" fmla="*/ 139 h 401"/>
                  <a:gd name="T32" fmla="*/ 305 w 401"/>
                  <a:gd name="T33" fmla="*/ 163 h 401"/>
                  <a:gd name="T34" fmla="*/ 305 w 401"/>
                  <a:gd name="T35" fmla="*/ 299 h 401"/>
                  <a:gd name="T36" fmla="*/ 169 w 401"/>
                  <a:gd name="T37" fmla="*/ 299 h 401"/>
                  <a:gd name="T38" fmla="*/ 145 w 401"/>
                  <a:gd name="T39" fmla="*/ 259 h 401"/>
                  <a:gd name="T40" fmla="*/ 0 w 401"/>
                  <a:gd name="T41" fmla="*/ 404 h 401"/>
                  <a:gd name="T42" fmla="*/ 139 w 401"/>
                  <a:gd name="T43" fmla="*/ 540 h 401"/>
                  <a:gd name="T44" fmla="*/ 108 w 401"/>
                  <a:gd name="T45" fmla="*/ 560 h 401"/>
                  <a:gd name="T46" fmla="*/ 108 w 401"/>
                  <a:gd name="T47" fmla="*/ 697 h 401"/>
                  <a:gd name="T48" fmla="*/ 245 w 401"/>
                  <a:gd name="T49" fmla="*/ 697 h 40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401" h="401">
                    <a:moveTo>
                      <a:pt x="122" y="347"/>
                    </a:moveTo>
                    <a:cubicBezTo>
                      <a:pt x="126" y="343"/>
                      <a:pt x="130" y="338"/>
                      <a:pt x="132" y="332"/>
                    </a:cubicBezTo>
                    <a:cubicBezTo>
                      <a:pt x="201" y="401"/>
                      <a:pt x="201" y="401"/>
                      <a:pt x="201" y="401"/>
                    </a:cubicBezTo>
                    <a:cubicBezTo>
                      <a:pt x="275" y="327"/>
                      <a:pt x="275" y="327"/>
                      <a:pt x="275" y="327"/>
                    </a:cubicBezTo>
                    <a:cubicBezTo>
                      <a:pt x="265" y="325"/>
                      <a:pt x="256" y="321"/>
                      <a:pt x="249" y="313"/>
                    </a:cubicBezTo>
                    <a:cubicBezTo>
                      <a:pt x="230" y="295"/>
                      <a:pt x="230" y="264"/>
                      <a:pt x="249" y="245"/>
                    </a:cubicBezTo>
                    <a:cubicBezTo>
                      <a:pt x="268" y="227"/>
                      <a:pt x="298" y="227"/>
                      <a:pt x="317" y="245"/>
                    </a:cubicBezTo>
                    <a:cubicBezTo>
                      <a:pt x="324" y="253"/>
                      <a:pt x="329" y="262"/>
                      <a:pt x="330" y="271"/>
                    </a:cubicBezTo>
                    <a:cubicBezTo>
                      <a:pt x="401" y="201"/>
                      <a:pt x="401" y="201"/>
                      <a:pt x="401" y="201"/>
                    </a:cubicBezTo>
                    <a:cubicBezTo>
                      <a:pt x="332" y="132"/>
                      <a:pt x="332" y="132"/>
                      <a:pt x="332" y="132"/>
                    </a:cubicBezTo>
                    <a:cubicBezTo>
                      <a:pt x="338" y="130"/>
                      <a:pt x="343" y="126"/>
                      <a:pt x="347" y="122"/>
                    </a:cubicBezTo>
                    <a:cubicBezTo>
                      <a:pt x="366" y="103"/>
                      <a:pt x="366" y="73"/>
                      <a:pt x="347" y="54"/>
                    </a:cubicBezTo>
                    <a:cubicBezTo>
                      <a:pt x="329" y="35"/>
                      <a:pt x="298" y="35"/>
                      <a:pt x="279" y="54"/>
                    </a:cubicBezTo>
                    <a:cubicBezTo>
                      <a:pt x="275" y="58"/>
                      <a:pt x="272" y="63"/>
                      <a:pt x="269" y="69"/>
                    </a:cubicBezTo>
                    <a:cubicBezTo>
                      <a:pt x="201" y="0"/>
                      <a:pt x="201" y="0"/>
                      <a:pt x="201" y="0"/>
                    </a:cubicBezTo>
                    <a:cubicBezTo>
                      <a:pt x="132" y="69"/>
                      <a:pt x="132" y="69"/>
                      <a:pt x="132" y="69"/>
                    </a:cubicBezTo>
                    <a:cubicBezTo>
                      <a:pt x="140" y="71"/>
                      <a:pt x="146" y="75"/>
                      <a:pt x="152" y="81"/>
                    </a:cubicBezTo>
                    <a:cubicBezTo>
                      <a:pt x="171" y="100"/>
                      <a:pt x="171" y="130"/>
                      <a:pt x="152" y="149"/>
                    </a:cubicBezTo>
                    <a:cubicBezTo>
                      <a:pt x="134" y="168"/>
                      <a:pt x="103" y="168"/>
                      <a:pt x="84" y="149"/>
                    </a:cubicBezTo>
                    <a:cubicBezTo>
                      <a:pt x="79" y="143"/>
                      <a:pt x="74" y="136"/>
                      <a:pt x="72" y="129"/>
                    </a:cubicBezTo>
                    <a:cubicBezTo>
                      <a:pt x="0" y="201"/>
                      <a:pt x="0" y="201"/>
                      <a:pt x="0" y="201"/>
                    </a:cubicBezTo>
                    <a:cubicBezTo>
                      <a:pt x="69" y="269"/>
                      <a:pt x="69" y="269"/>
                      <a:pt x="69" y="269"/>
                    </a:cubicBezTo>
                    <a:cubicBezTo>
                      <a:pt x="63" y="272"/>
                      <a:pt x="58" y="275"/>
                      <a:pt x="54" y="279"/>
                    </a:cubicBezTo>
                    <a:cubicBezTo>
                      <a:pt x="35" y="298"/>
                      <a:pt x="35" y="329"/>
                      <a:pt x="54" y="347"/>
                    </a:cubicBezTo>
                    <a:cubicBezTo>
                      <a:pt x="73" y="366"/>
                      <a:pt x="103" y="366"/>
                      <a:pt x="122" y="347"/>
                    </a:cubicBezTo>
                    <a:close/>
                  </a:path>
                </a:pathLst>
              </a:custGeom>
              <a:solidFill>
                <a:srgbClr val="2A32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800"/>
              </a:p>
            </p:txBody>
          </p:sp>
          <p:sp>
            <p:nvSpPr>
              <p:cNvPr id="38" name="Freeform 12">
                <a:extLst>
                  <a:ext uri="{FF2B5EF4-FFF2-40B4-BE49-F238E27FC236}">
                    <a16:creationId xmlns:a16="http://schemas.microsoft.com/office/drawing/2014/main" id="{1BDFBFAA-8AB9-554E-8DFB-D9416688803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60" y="1367"/>
                <a:ext cx="825" cy="825"/>
              </a:xfrm>
              <a:custGeom>
                <a:avLst/>
                <a:gdLst>
                  <a:gd name="T0" fmla="*/ 277 w 411"/>
                  <a:gd name="T1" fmla="*/ 691 h 411"/>
                  <a:gd name="T2" fmla="*/ 187 w 411"/>
                  <a:gd name="T3" fmla="*/ 743 h 411"/>
                  <a:gd name="T4" fmla="*/ 112 w 411"/>
                  <a:gd name="T5" fmla="*/ 566 h 411"/>
                  <a:gd name="T6" fmla="*/ 0 w 411"/>
                  <a:gd name="T7" fmla="*/ 414 h 411"/>
                  <a:gd name="T8" fmla="*/ 163 w 411"/>
                  <a:gd name="T9" fmla="*/ 267 h 411"/>
                  <a:gd name="T10" fmla="*/ 247 w 411"/>
                  <a:gd name="T11" fmla="*/ 329 h 411"/>
                  <a:gd name="T12" fmla="*/ 311 w 411"/>
                  <a:gd name="T13" fmla="*/ 177 h 411"/>
                  <a:gd name="T14" fmla="*/ 261 w 411"/>
                  <a:gd name="T15" fmla="*/ 151 h 411"/>
                  <a:gd name="T16" fmla="*/ 548 w 411"/>
                  <a:gd name="T17" fmla="*/ 136 h 411"/>
                  <a:gd name="T18" fmla="*/ 638 w 411"/>
                  <a:gd name="T19" fmla="*/ 82 h 411"/>
                  <a:gd name="T20" fmla="*/ 713 w 411"/>
                  <a:gd name="T21" fmla="*/ 259 h 411"/>
                  <a:gd name="T22" fmla="*/ 825 w 411"/>
                  <a:gd name="T23" fmla="*/ 414 h 411"/>
                  <a:gd name="T24" fmla="*/ 666 w 411"/>
                  <a:gd name="T25" fmla="*/ 556 h 411"/>
                  <a:gd name="T26" fmla="*/ 578 w 411"/>
                  <a:gd name="T27" fmla="*/ 482 h 411"/>
                  <a:gd name="T28" fmla="*/ 514 w 411"/>
                  <a:gd name="T29" fmla="*/ 634 h 411"/>
                  <a:gd name="T30" fmla="*/ 576 w 411"/>
                  <a:gd name="T31" fmla="*/ 660 h 411"/>
                  <a:gd name="T32" fmla="*/ 273 w 411"/>
                  <a:gd name="T33" fmla="*/ 664 h 411"/>
                  <a:gd name="T34" fmla="*/ 548 w 411"/>
                  <a:gd name="T35" fmla="*/ 670 h 411"/>
                  <a:gd name="T36" fmla="*/ 504 w 411"/>
                  <a:gd name="T37" fmla="*/ 498 h 411"/>
                  <a:gd name="T38" fmla="*/ 650 w 411"/>
                  <a:gd name="T39" fmla="*/ 498 h 411"/>
                  <a:gd name="T40" fmla="*/ 805 w 411"/>
                  <a:gd name="T41" fmla="*/ 414 h 411"/>
                  <a:gd name="T42" fmla="*/ 674 w 411"/>
                  <a:gd name="T43" fmla="*/ 269 h 411"/>
                  <a:gd name="T44" fmla="*/ 703 w 411"/>
                  <a:gd name="T45" fmla="*/ 122 h 411"/>
                  <a:gd name="T46" fmla="*/ 576 w 411"/>
                  <a:gd name="T47" fmla="*/ 122 h 411"/>
                  <a:gd name="T48" fmla="*/ 552 w 411"/>
                  <a:gd name="T49" fmla="*/ 161 h 411"/>
                  <a:gd name="T50" fmla="*/ 289 w 411"/>
                  <a:gd name="T51" fmla="*/ 145 h 411"/>
                  <a:gd name="T52" fmla="*/ 321 w 411"/>
                  <a:gd name="T53" fmla="*/ 313 h 411"/>
                  <a:gd name="T54" fmla="*/ 175 w 411"/>
                  <a:gd name="T55" fmla="*/ 313 h 411"/>
                  <a:gd name="T56" fmla="*/ 20 w 411"/>
                  <a:gd name="T57" fmla="*/ 414 h 411"/>
                  <a:gd name="T58" fmla="*/ 151 w 411"/>
                  <a:gd name="T59" fmla="*/ 558 h 411"/>
                  <a:gd name="T60" fmla="*/ 122 w 411"/>
                  <a:gd name="T61" fmla="*/ 703 h 411"/>
                  <a:gd name="T62" fmla="*/ 249 w 411"/>
                  <a:gd name="T63" fmla="*/ 703 h 411"/>
                  <a:gd name="T64" fmla="*/ 273 w 411"/>
                  <a:gd name="T65" fmla="*/ 664 h 4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411" h="411">
                    <a:moveTo>
                      <a:pt x="206" y="411"/>
                    </a:moveTo>
                    <a:cubicBezTo>
                      <a:pt x="138" y="344"/>
                      <a:pt x="138" y="344"/>
                      <a:pt x="138" y="344"/>
                    </a:cubicBezTo>
                    <a:cubicBezTo>
                      <a:pt x="136" y="348"/>
                      <a:pt x="133" y="352"/>
                      <a:pt x="129" y="355"/>
                    </a:cubicBezTo>
                    <a:cubicBezTo>
                      <a:pt x="120" y="365"/>
                      <a:pt x="107" y="370"/>
                      <a:pt x="93" y="370"/>
                    </a:cubicBezTo>
                    <a:cubicBezTo>
                      <a:pt x="79" y="370"/>
                      <a:pt x="66" y="365"/>
                      <a:pt x="56" y="355"/>
                    </a:cubicBezTo>
                    <a:cubicBezTo>
                      <a:pt x="36" y="335"/>
                      <a:pt x="36" y="302"/>
                      <a:pt x="56" y="282"/>
                    </a:cubicBezTo>
                    <a:cubicBezTo>
                      <a:pt x="60" y="278"/>
                      <a:pt x="64" y="276"/>
                      <a:pt x="68" y="273"/>
                    </a:cubicBezTo>
                    <a:cubicBezTo>
                      <a:pt x="0" y="206"/>
                      <a:pt x="0" y="206"/>
                      <a:pt x="0" y="206"/>
                    </a:cubicBezTo>
                    <a:cubicBezTo>
                      <a:pt x="79" y="127"/>
                      <a:pt x="79" y="127"/>
                      <a:pt x="79" y="127"/>
                    </a:cubicBezTo>
                    <a:cubicBezTo>
                      <a:pt x="81" y="133"/>
                      <a:pt x="81" y="133"/>
                      <a:pt x="81" y="133"/>
                    </a:cubicBezTo>
                    <a:cubicBezTo>
                      <a:pt x="83" y="140"/>
                      <a:pt x="87" y="146"/>
                      <a:pt x="92" y="151"/>
                    </a:cubicBezTo>
                    <a:cubicBezTo>
                      <a:pt x="100" y="160"/>
                      <a:pt x="111" y="164"/>
                      <a:pt x="123" y="164"/>
                    </a:cubicBezTo>
                    <a:cubicBezTo>
                      <a:pt x="135" y="164"/>
                      <a:pt x="146" y="160"/>
                      <a:pt x="155" y="151"/>
                    </a:cubicBezTo>
                    <a:cubicBezTo>
                      <a:pt x="172" y="134"/>
                      <a:pt x="172" y="106"/>
                      <a:pt x="155" y="88"/>
                    </a:cubicBezTo>
                    <a:cubicBezTo>
                      <a:pt x="150" y="83"/>
                      <a:pt x="143" y="79"/>
                      <a:pt x="136" y="77"/>
                    </a:cubicBezTo>
                    <a:cubicBezTo>
                      <a:pt x="130" y="75"/>
                      <a:pt x="130" y="75"/>
                      <a:pt x="130" y="75"/>
                    </a:cubicBezTo>
                    <a:cubicBezTo>
                      <a:pt x="206" y="0"/>
                      <a:pt x="206" y="0"/>
                      <a:pt x="206" y="0"/>
                    </a:cubicBezTo>
                    <a:cubicBezTo>
                      <a:pt x="273" y="68"/>
                      <a:pt x="273" y="68"/>
                      <a:pt x="273" y="68"/>
                    </a:cubicBezTo>
                    <a:cubicBezTo>
                      <a:pt x="276" y="64"/>
                      <a:pt x="278" y="60"/>
                      <a:pt x="282" y="56"/>
                    </a:cubicBezTo>
                    <a:cubicBezTo>
                      <a:pt x="292" y="47"/>
                      <a:pt x="305" y="41"/>
                      <a:pt x="318" y="41"/>
                    </a:cubicBezTo>
                    <a:cubicBezTo>
                      <a:pt x="332" y="41"/>
                      <a:pt x="345" y="47"/>
                      <a:pt x="355" y="56"/>
                    </a:cubicBezTo>
                    <a:cubicBezTo>
                      <a:pt x="375" y="77"/>
                      <a:pt x="375" y="109"/>
                      <a:pt x="355" y="129"/>
                    </a:cubicBezTo>
                    <a:cubicBezTo>
                      <a:pt x="352" y="133"/>
                      <a:pt x="348" y="136"/>
                      <a:pt x="343" y="138"/>
                    </a:cubicBezTo>
                    <a:cubicBezTo>
                      <a:pt x="411" y="206"/>
                      <a:pt x="411" y="206"/>
                      <a:pt x="411" y="206"/>
                    </a:cubicBezTo>
                    <a:cubicBezTo>
                      <a:pt x="333" y="284"/>
                      <a:pt x="333" y="284"/>
                      <a:pt x="333" y="284"/>
                    </a:cubicBezTo>
                    <a:cubicBezTo>
                      <a:pt x="332" y="277"/>
                      <a:pt x="332" y="277"/>
                      <a:pt x="332" y="277"/>
                    </a:cubicBezTo>
                    <a:cubicBezTo>
                      <a:pt x="330" y="268"/>
                      <a:pt x="326" y="259"/>
                      <a:pt x="319" y="253"/>
                    </a:cubicBezTo>
                    <a:cubicBezTo>
                      <a:pt x="311" y="245"/>
                      <a:pt x="300" y="240"/>
                      <a:pt x="288" y="240"/>
                    </a:cubicBezTo>
                    <a:cubicBezTo>
                      <a:pt x="276" y="240"/>
                      <a:pt x="265" y="245"/>
                      <a:pt x="256" y="253"/>
                    </a:cubicBezTo>
                    <a:cubicBezTo>
                      <a:pt x="239" y="270"/>
                      <a:pt x="239" y="299"/>
                      <a:pt x="256" y="316"/>
                    </a:cubicBezTo>
                    <a:cubicBezTo>
                      <a:pt x="263" y="322"/>
                      <a:pt x="271" y="327"/>
                      <a:pt x="281" y="328"/>
                    </a:cubicBezTo>
                    <a:cubicBezTo>
                      <a:pt x="287" y="329"/>
                      <a:pt x="287" y="329"/>
                      <a:pt x="287" y="329"/>
                    </a:cubicBezTo>
                    <a:lnTo>
                      <a:pt x="206" y="411"/>
                    </a:lnTo>
                    <a:close/>
                    <a:moveTo>
                      <a:pt x="136" y="331"/>
                    </a:moveTo>
                    <a:cubicBezTo>
                      <a:pt x="206" y="401"/>
                      <a:pt x="206" y="401"/>
                      <a:pt x="206" y="401"/>
                    </a:cubicBezTo>
                    <a:cubicBezTo>
                      <a:pt x="273" y="334"/>
                      <a:pt x="273" y="334"/>
                      <a:pt x="273" y="334"/>
                    </a:cubicBezTo>
                    <a:cubicBezTo>
                      <a:pt x="265" y="331"/>
                      <a:pt x="257" y="327"/>
                      <a:pt x="251" y="321"/>
                    </a:cubicBezTo>
                    <a:cubicBezTo>
                      <a:pt x="231" y="301"/>
                      <a:pt x="231" y="268"/>
                      <a:pt x="251" y="248"/>
                    </a:cubicBezTo>
                    <a:cubicBezTo>
                      <a:pt x="261" y="238"/>
                      <a:pt x="274" y="233"/>
                      <a:pt x="288" y="233"/>
                    </a:cubicBezTo>
                    <a:cubicBezTo>
                      <a:pt x="302" y="233"/>
                      <a:pt x="315" y="238"/>
                      <a:pt x="324" y="248"/>
                    </a:cubicBezTo>
                    <a:cubicBezTo>
                      <a:pt x="331" y="254"/>
                      <a:pt x="335" y="261"/>
                      <a:pt x="337" y="269"/>
                    </a:cubicBezTo>
                    <a:cubicBezTo>
                      <a:pt x="401" y="206"/>
                      <a:pt x="401" y="206"/>
                      <a:pt x="401" y="206"/>
                    </a:cubicBezTo>
                    <a:cubicBezTo>
                      <a:pt x="331" y="136"/>
                      <a:pt x="331" y="136"/>
                      <a:pt x="331" y="136"/>
                    </a:cubicBezTo>
                    <a:cubicBezTo>
                      <a:pt x="336" y="134"/>
                      <a:pt x="336" y="134"/>
                      <a:pt x="336" y="134"/>
                    </a:cubicBezTo>
                    <a:cubicBezTo>
                      <a:pt x="341" y="131"/>
                      <a:pt x="346" y="128"/>
                      <a:pt x="350" y="124"/>
                    </a:cubicBezTo>
                    <a:cubicBezTo>
                      <a:pt x="367" y="107"/>
                      <a:pt x="367" y="79"/>
                      <a:pt x="350" y="61"/>
                    </a:cubicBezTo>
                    <a:cubicBezTo>
                      <a:pt x="341" y="53"/>
                      <a:pt x="330" y="48"/>
                      <a:pt x="318" y="48"/>
                    </a:cubicBezTo>
                    <a:cubicBezTo>
                      <a:pt x="306" y="48"/>
                      <a:pt x="295" y="53"/>
                      <a:pt x="287" y="61"/>
                    </a:cubicBezTo>
                    <a:cubicBezTo>
                      <a:pt x="283" y="65"/>
                      <a:pt x="280" y="70"/>
                      <a:pt x="278" y="75"/>
                    </a:cubicBezTo>
                    <a:cubicBezTo>
                      <a:pt x="275" y="80"/>
                      <a:pt x="275" y="80"/>
                      <a:pt x="275" y="80"/>
                    </a:cubicBezTo>
                    <a:cubicBezTo>
                      <a:pt x="206" y="10"/>
                      <a:pt x="206" y="10"/>
                      <a:pt x="206" y="10"/>
                    </a:cubicBezTo>
                    <a:cubicBezTo>
                      <a:pt x="144" y="72"/>
                      <a:pt x="144" y="72"/>
                      <a:pt x="144" y="72"/>
                    </a:cubicBezTo>
                    <a:cubicBezTo>
                      <a:pt x="150" y="75"/>
                      <a:pt x="155" y="79"/>
                      <a:pt x="160" y="83"/>
                    </a:cubicBezTo>
                    <a:cubicBezTo>
                      <a:pt x="180" y="103"/>
                      <a:pt x="180" y="136"/>
                      <a:pt x="160" y="156"/>
                    </a:cubicBezTo>
                    <a:cubicBezTo>
                      <a:pt x="150" y="166"/>
                      <a:pt x="137" y="171"/>
                      <a:pt x="123" y="171"/>
                    </a:cubicBezTo>
                    <a:cubicBezTo>
                      <a:pt x="110" y="171"/>
                      <a:pt x="97" y="166"/>
                      <a:pt x="87" y="156"/>
                    </a:cubicBezTo>
                    <a:cubicBezTo>
                      <a:pt x="82" y="152"/>
                      <a:pt x="78" y="146"/>
                      <a:pt x="76" y="140"/>
                    </a:cubicBezTo>
                    <a:cubicBezTo>
                      <a:pt x="10" y="206"/>
                      <a:pt x="10" y="206"/>
                      <a:pt x="10" y="206"/>
                    </a:cubicBezTo>
                    <a:cubicBezTo>
                      <a:pt x="80" y="275"/>
                      <a:pt x="80" y="275"/>
                      <a:pt x="80" y="275"/>
                    </a:cubicBezTo>
                    <a:cubicBezTo>
                      <a:pt x="75" y="278"/>
                      <a:pt x="75" y="278"/>
                      <a:pt x="75" y="278"/>
                    </a:cubicBezTo>
                    <a:cubicBezTo>
                      <a:pt x="70" y="280"/>
                      <a:pt x="65" y="283"/>
                      <a:pt x="61" y="287"/>
                    </a:cubicBezTo>
                    <a:cubicBezTo>
                      <a:pt x="44" y="304"/>
                      <a:pt x="44" y="333"/>
                      <a:pt x="61" y="350"/>
                    </a:cubicBezTo>
                    <a:cubicBezTo>
                      <a:pt x="70" y="358"/>
                      <a:pt x="81" y="363"/>
                      <a:pt x="93" y="363"/>
                    </a:cubicBezTo>
                    <a:cubicBezTo>
                      <a:pt x="105" y="363"/>
                      <a:pt x="116" y="358"/>
                      <a:pt x="124" y="350"/>
                    </a:cubicBezTo>
                    <a:cubicBezTo>
                      <a:pt x="128" y="346"/>
                      <a:pt x="131" y="341"/>
                      <a:pt x="134" y="336"/>
                    </a:cubicBezTo>
                    <a:lnTo>
                      <a:pt x="136" y="3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800"/>
              </a:p>
            </p:txBody>
          </p:sp>
        </p:grpSp>
      </p:grpSp>
      <p:cxnSp>
        <p:nvCxnSpPr>
          <p:cNvPr id="40" name="直线连接符 39">
            <a:extLst>
              <a:ext uri="{FF2B5EF4-FFF2-40B4-BE49-F238E27FC236}">
                <a16:creationId xmlns:a16="http://schemas.microsoft.com/office/drawing/2014/main" id="{FC2FE4D6-EBA8-5B44-BA39-E557AA43D7D9}"/>
              </a:ext>
            </a:extLst>
          </p:cNvPr>
          <p:cNvCxnSpPr>
            <a:cxnSpLocks/>
          </p:cNvCxnSpPr>
          <p:nvPr/>
        </p:nvCxnSpPr>
        <p:spPr>
          <a:xfrm>
            <a:off x="435624" y="1916260"/>
            <a:ext cx="2971800" cy="0"/>
          </a:xfrm>
          <a:prstGeom prst="line">
            <a:avLst/>
          </a:prstGeom>
          <a:ln>
            <a:solidFill>
              <a:srgbClr val="00C9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线连接符 43">
            <a:extLst>
              <a:ext uri="{FF2B5EF4-FFF2-40B4-BE49-F238E27FC236}">
                <a16:creationId xmlns:a16="http://schemas.microsoft.com/office/drawing/2014/main" id="{84D887D8-4C3C-AE48-915C-7A9CDDC0A190}"/>
              </a:ext>
            </a:extLst>
          </p:cNvPr>
          <p:cNvCxnSpPr/>
          <p:nvPr/>
        </p:nvCxnSpPr>
        <p:spPr>
          <a:xfrm>
            <a:off x="5456900" y="1882333"/>
            <a:ext cx="3456000" cy="0"/>
          </a:xfrm>
          <a:prstGeom prst="line">
            <a:avLst/>
          </a:prstGeom>
          <a:ln>
            <a:solidFill>
              <a:srgbClr val="2932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内容占位符 2">
            <a:extLst>
              <a:ext uri="{FF2B5EF4-FFF2-40B4-BE49-F238E27FC236}">
                <a16:creationId xmlns:a16="http://schemas.microsoft.com/office/drawing/2014/main" id="{50FE8544-0B2C-0C46-AAF1-B9DDA21C8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5586" y="2052255"/>
            <a:ext cx="3563796" cy="66377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zh-CN" altLang="en-US" sz="1600" dirty="0" smtClean="0"/>
              <a:t>银屑病规范化诊疗</a:t>
            </a:r>
            <a:r>
              <a:rPr lang="zh-CN" altLang="en-US" sz="1600" dirty="0"/>
              <a:t>内部培训 （</a:t>
            </a:r>
            <a:r>
              <a:rPr lang="en-US" altLang="zh-CN" sz="1600" dirty="0"/>
              <a:t>50</a:t>
            </a:r>
            <a:r>
              <a:rPr lang="zh-CN" altLang="en-US" sz="1600" dirty="0"/>
              <a:t>分）</a:t>
            </a:r>
            <a:endParaRPr lang="en-US" altLang="zh-CN" sz="1600" dirty="0"/>
          </a:p>
          <a:p>
            <a:pPr marL="0" indent="0">
              <a:buNone/>
            </a:pPr>
            <a:r>
              <a:rPr lang="zh-CN" altLang="en-US" sz="1600" dirty="0"/>
              <a:t>银屑病规范化诊疗考试（</a:t>
            </a:r>
            <a:r>
              <a:rPr lang="en-US" altLang="zh-CN" sz="1600" dirty="0"/>
              <a:t>100</a:t>
            </a:r>
            <a:r>
              <a:rPr lang="zh-CN" altLang="en-US" sz="1600" dirty="0"/>
              <a:t>分）</a:t>
            </a:r>
            <a:endParaRPr lang="en-US" altLang="zh-CN" sz="1600" dirty="0"/>
          </a:p>
        </p:txBody>
      </p:sp>
      <p:cxnSp>
        <p:nvCxnSpPr>
          <p:cNvPr id="48" name="直线连接符 47">
            <a:extLst>
              <a:ext uri="{FF2B5EF4-FFF2-40B4-BE49-F238E27FC236}">
                <a16:creationId xmlns:a16="http://schemas.microsoft.com/office/drawing/2014/main" id="{E98C5BAF-DC44-9F45-A8CE-097ADA66EDAE}"/>
              </a:ext>
            </a:extLst>
          </p:cNvPr>
          <p:cNvCxnSpPr>
            <a:cxnSpLocks/>
          </p:cNvCxnSpPr>
          <p:nvPr/>
        </p:nvCxnSpPr>
        <p:spPr>
          <a:xfrm>
            <a:off x="496584" y="4926765"/>
            <a:ext cx="29718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肘形连接符 51">
            <a:extLst>
              <a:ext uri="{FF2B5EF4-FFF2-40B4-BE49-F238E27FC236}">
                <a16:creationId xmlns:a16="http://schemas.microsoft.com/office/drawing/2014/main" id="{F07522B8-3699-0C42-80AD-E7737C910EE4}"/>
              </a:ext>
            </a:extLst>
          </p:cNvPr>
          <p:cNvCxnSpPr>
            <a:cxnSpLocks/>
            <a:stCxn id="19" idx="3"/>
          </p:cNvCxnSpPr>
          <p:nvPr/>
        </p:nvCxnSpPr>
        <p:spPr>
          <a:xfrm>
            <a:off x="3522711" y="1781247"/>
            <a:ext cx="833403" cy="1393583"/>
          </a:xfrm>
          <a:prstGeom prst="bentConnector2">
            <a:avLst/>
          </a:prstGeom>
          <a:ln>
            <a:solidFill>
              <a:srgbClr val="00C9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肘形连接符 58">
            <a:extLst>
              <a:ext uri="{FF2B5EF4-FFF2-40B4-BE49-F238E27FC236}">
                <a16:creationId xmlns:a16="http://schemas.microsoft.com/office/drawing/2014/main" id="{077B3B52-5052-A94D-8DEE-A47381CEF586}"/>
              </a:ext>
            </a:extLst>
          </p:cNvPr>
          <p:cNvCxnSpPr>
            <a:stCxn id="25" idx="1"/>
          </p:cNvCxnSpPr>
          <p:nvPr/>
        </p:nvCxnSpPr>
        <p:spPr>
          <a:xfrm rot="10800000" flipH="1" flipV="1">
            <a:off x="5142245" y="1743571"/>
            <a:ext cx="254013" cy="1979898"/>
          </a:xfrm>
          <a:prstGeom prst="bentConnector4">
            <a:avLst>
              <a:gd name="adj1" fmla="val -89995"/>
              <a:gd name="adj2" fmla="val 55052"/>
            </a:avLst>
          </a:prstGeom>
          <a:ln>
            <a:solidFill>
              <a:srgbClr val="2932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肘形连接符 60">
            <a:extLst>
              <a:ext uri="{FF2B5EF4-FFF2-40B4-BE49-F238E27FC236}">
                <a16:creationId xmlns:a16="http://schemas.microsoft.com/office/drawing/2014/main" id="{BBD2AA21-5ED3-5D4F-BACB-A660CB5F63C9}"/>
              </a:ext>
            </a:extLst>
          </p:cNvPr>
          <p:cNvCxnSpPr>
            <a:cxnSpLocks/>
            <a:endCxn id="22" idx="3"/>
          </p:cNvCxnSpPr>
          <p:nvPr/>
        </p:nvCxnSpPr>
        <p:spPr>
          <a:xfrm rot="5400000">
            <a:off x="3068008" y="4138633"/>
            <a:ext cx="822567" cy="473511"/>
          </a:xfrm>
          <a:prstGeom prst="bentConnector2">
            <a:avLst/>
          </a:prstGeom>
          <a:ln>
            <a:solidFill>
              <a:srgbClr val="B4CB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矩形 68">
            <a:extLst>
              <a:ext uri="{FF2B5EF4-FFF2-40B4-BE49-F238E27FC236}">
                <a16:creationId xmlns:a16="http://schemas.microsoft.com/office/drawing/2014/main" id="{C702D2B7-261E-C842-B408-903536DD4102}"/>
              </a:ext>
            </a:extLst>
          </p:cNvPr>
          <p:cNvSpPr/>
          <p:nvPr/>
        </p:nvSpPr>
        <p:spPr>
          <a:xfrm>
            <a:off x="4081794" y="3412755"/>
            <a:ext cx="1084200" cy="1145710"/>
          </a:xfrm>
          <a:prstGeom prst="rect">
            <a:avLst/>
          </a:prstGeom>
          <a:solidFill>
            <a:srgbClr val="7030A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000" dirty="0"/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BE7B39FF-88BB-3B42-94AA-70C60B447159}"/>
              </a:ext>
            </a:extLst>
          </p:cNvPr>
          <p:cNvSpPr txBox="1"/>
          <p:nvPr/>
        </p:nvSpPr>
        <p:spPr>
          <a:xfrm>
            <a:off x="4015650" y="3735505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认证标准</a:t>
            </a:r>
            <a:endParaRPr kumimoji="1" lang="en-US" altLang="zh-CN" sz="20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kumimoji="1" lang="en-US" altLang="zh-CN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600</a:t>
            </a:r>
            <a:r>
              <a:rPr kumimoji="1" lang="zh-CN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分</a:t>
            </a:r>
          </a:p>
        </p:txBody>
      </p:sp>
      <p:sp>
        <p:nvSpPr>
          <p:cNvPr id="39" name="圆角矩形 7">
            <a:extLst>
              <a:ext uri="{FF2B5EF4-FFF2-40B4-BE49-F238E27FC236}">
                <a16:creationId xmlns:a16="http://schemas.microsoft.com/office/drawing/2014/main" id="{83F975C9-DB53-4066-AABF-3EAB87E774FB}"/>
              </a:ext>
            </a:extLst>
          </p:cNvPr>
          <p:cNvSpPr/>
          <p:nvPr/>
        </p:nvSpPr>
        <p:spPr>
          <a:xfrm>
            <a:off x="6905571" y="57461"/>
            <a:ext cx="2160000" cy="319408"/>
          </a:xfrm>
          <a:prstGeom prst="roundRect">
            <a:avLst/>
          </a:prstGeom>
          <a:solidFill>
            <a:srgbClr val="A9232D"/>
          </a:solidFill>
          <a:ln w="57150">
            <a:solidFill>
              <a:srgbClr val="A923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defTabSz="457200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1" lang="zh-CN" altLang="en-US" sz="16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中心建设考核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599877" y="6189163"/>
            <a:ext cx="7126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总分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600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450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分以上且所有必须项合格，认定为合格</a:t>
            </a:r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7542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对象 1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730462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5" name="think-cell 幻灯片" r:id="rId5" imgW="225" imgH="225" progId="TCLayout.ActiveDocument.1">
                  <p:embed/>
                </p:oleObj>
              </mc:Choice>
              <mc:Fallback>
                <p:oleObj name="think-cell 幻灯片" r:id="rId5" imgW="225" imgH="225" progId="TCLayout.ActiveDocument.1">
                  <p:embed/>
                  <p:pic>
                    <p:nvPicPr>
                      <p:cNvPr id="13" name="对象 1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标题 1">
            <a:extLst>
              <a:ext uri="{FF2B5EF4-FFF2-40B4-BE49-F238E27FC236}">
                <a16:creationId xmlns:a16="http://schemas.microsoft.com/office/drawing/2014/main" id="{1649FB98-9B0D-9E43-8263-9E4E7B0F9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343" y="484279"/>
            <a:ext cx="7886700" cy="656152"/>
          </a:xfrm>
        </p:spPr>
        <p:txBody>
          <a:bodyPr/>
          <a:lstStyle/>
          <a:p>
            <a:pPr algn="ctr"/>
            <a:r>
              <a:rPr kumimoji="1" lang="zh-CN" altLang="en-US" dirty="0"/>
              <a:t>中心建设考核条目及评分</a:t>
            </a:r>
            <a:r>
              <a:rPr kumimoji="1" lang="en-US" altLang="zh-CN" dirty="0"/>
              <a:t>(1)</a:t>
            </a:r>
            <a:endParaRPr kumimoji="1" lang="zh-CN" altLang="en-US" dirty="0"/>
          </a:p>
        </p:txBody>
      </p:sp>
      <p:sp>
        <p:nvSpPr>
          <p:cNvPr id="12" name="圆角矩形 7">
            <a:extLst>
              <a:ext uri="{FF2B5EF4-FFF2-40B4-BE49-F238E27FC236}">
                <a16:creationId xmlns:a16="http://schemas.microsoft.com/office/drawing/2014/main" id="{83F975C9-DB53-4066-AABF-3EAB87E774FB}"/>
              </a:ext>
            </a:extLst>
          </p:cNvPr>
          <p:cNvSpPr/>
          <p:nvPr/>
        </p:nvSpPr>
        <p:spPr>
          <a:xfrm>
            <a:off x="6905571" y="57461"/>
            <a:ext cx="2160000" cy="319408"/>
          </a:xfrm>
          <a:prstGeom prst="roundRect">
            <a:avLst/>
          </a:prstGeom>
          <a:solidFill>
            <a:srgbClr val="A9232D"/>
          </a:solidFill>
          <a:ln w="57150">
            <a:solidFill>
              <a:srgbClr val="A923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defTabSz="457200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1" lang="zh-CN" altLang="en-US" sz="16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中心建设考核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C72EEC51-338F-EF48-A1B6-5147CDE235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2636772"/>
              </p:ext>
            </p:extLst>
          </p:nvPr>
        </p:nvGraphicFramePr>
        <p:xfrm>
          <a:off x="117071" y="1047963"/>
          <a:ext cx="8680419" cy="557090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83995">
                  <a:extLst>
                    <a:ext uri="{9D8B030D-6E8A-4147-A177-3AD203B41FA5}">
                      <a16:colId xmlns:a16="http://schemas.microsoft.com/office/drawing/2014/main" val="2907583920"/>
                    </a:ext>
                  </a:extLst>
                </a:gridCol>
                <a:gridCol w="1066887">
                  <a:extLst>
                    <a:ext uri="{9D8B030D-6E8A-4147-A177-3AD203B41FA5}">
                      <a16:colId xmlns:a16="http://schemas.microsoft.com/office/drawing/2014/main" val="2990446449"/>
                    </a:ext>
                  </a:extLst>
                </a:gridCol>
                <a:gridCol w="3662355">
                  <a:extLst>
                    <a:ext uri="{9D8B030D-6E8A-4147-A177-3AD203B41FA5}">
                      <a16:colId xmlns:a16="http://schemas.microsoft.com/office/drawing/2014/main" val="2275796889"/>
                    </a:ext>
                  </a:extLst>
                </a:gridCol>
                <a:gridCol w="2486502">
                  <a:extLst>
                    <a:ext uri="{9D8B030D-6E8A-4147-A177-3AD203B41FA5}">
                      <a16:colId xmlns:a16="http://schemas.microsoft.com/office/drawing/2014/main" val="4032752100"/>
                    </a:ext>
                  </a:extLst>
                </a:gridCol>
                <a:gridCol w="580680">
                  <a:extLst>
                    <a:ext uri="{9D8B030D-6E8A-4147-A177-3AD203B41FA5}">
                      <a16:colId xmlns:a16="http://schemas.microsoft.com/office/drawing/2014/main" val="464993997"/>
                    </a:ext>
                  </a:extLst>
                </a:gridCol>
              </a:tblGrid>
              <a:tr h="31229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认证考核项目</a:t>
                      </a:r>
                    </a:p>
                  </a:txBody>
                  <a:tcPr anchor="ctr">
                    <a:solidFill>
                      <a:srgbClr val="8F1D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条目</a:t>
                      </a:r>
                    </a:p>
                  </a:txBody>
                  <a:tcPr anchor="ctr">
                    <a:solidFill>
                      <a:srgbClr val="8F1D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细则</a:t>
                      </a:r>
                    </a:p>
                  </a:txBody>
                  <a:tcPr anchor="ctr">
                    <a:solidFill>
                      <a:srgbClr val="8F1D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评分标准</a:t>
                      </a:r>
                    </a:p>
                  </a:txBody>
                  <a:tcPr anchor="ctr">
                    <a:solidFill>
                      <a:srgbClr val="8F1D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权重</a:t>
                      </a:r>
                    </a:p>
                  </a:txBody>
                  <a:tcPr anchor="ctr">
                    <a:solidFill>
                      <a:srgbClr val="8F1D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3537493"/>
                  </a:ext>
                </a:extLst>
              </a:tr>
              <a:tr h="195184">
                <a:tc rowSpan="7">
                  <a:txBody>
                    <a:bodyPr/>
                    <a:lstStyle/>
                    <a:p>
                      <a:r>
                        <a:rPr lang="zh-CN" altLang="en-US" sz="14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基本条件与资质（</a:t>
                      </a:r>
                      <a:r>
                        <a:rPr lang="en-US" altLang="zh-CN" sz="14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400</a:t>
                      </a:r>
                      <a:r>
                        <a:rPr lang="zh-CN" altLang="en-US" sz="14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分）</a:t>
                      </a:r>
                      <a:endParaRPr lang="en-US" altLang="zh-CN" sz="14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（续下页）</a:t>
                      </a:r>
                      <a:endParaRPr lang="en-US" altLang="zh-CN" sz="12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r>
                        <a:rPr kumimoji="1" lang="zh-CN" altLang="en-US" sz="14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银屑病规范化诊疗</a:t>
                      </a:r>
                      <a:r>
                        <a:rPr lang="zh-CN" altLang="en-US" sz="14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管理团队（</a:t>
                      </a:r>
                      <a:r>
                        <a:rPr lang="en-US" altLang="zh-CN" sz="14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40</a:t>
                      </a:r>
                      <a:r>
                        <a:rPr lang="zh-CN" altLang="en-US" sz="14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分）</a:t>
                      </a:r>
                      <a:endParaRPr lang="en-US" altLang="zh-CN" sz="1400" b="1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有科室以上行政职务的项目牵头人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现场抽查、上传人员资料，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10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必备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561756"/>
                  </a:ext>
                </a:extLst>
              </a:tr>
              <a:tr h="195184">
                <a:tc vMerge="1">
                  <a:txBody>
                    <a:bodyPr/>
                    <a:lstStyle/>
                    <a:p>
                      <a:endParaRPr lang="zh-CN" altLang="en-US" sz="11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sz="110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银屑病专业医生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现场抽查、上传人员资料，</a:t>
                      </a:r>
                      <a:r>
                        <a:rPr kumimoji="0" lang="en-US" altLang="zh-CN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10</a:t>
                      </a:r>
                      <a:r>
                        <a:rPr kumimoji="0" lang="zh-CN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必备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3070594"/>
                  </a:ext>
                </a:extLst>
              </a:tr>
              <a:tr h="195184">
                <a:tc vMerge="1">
                  <a:txBody>
                    <a:bodyPr/>
                    <a:lstStyle/>
                    <a:p>
                      <a:endParaRPr lang="zh-CN" altLang="en-US" sz="11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sz="110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专门数据处理员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现场抽查、上传人员资料，</a:t>
                      </a:r>
                      <a:r>
                        <a:rPr kumimoji="0" lang="en-US" altLang="zh-CN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10</a:t>
                      </a:r>
                      <a:r>
                        <a:rPr kumimoji="0" lang="zh-CN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必备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8361982"/>
                  </a:ext>
                </a:extLst>
              </a:tr>
              <a:tr h="195184">
                <a:tc vMerge="1">
                  <a:txBody>
                    <a:bodyPr/>
                    <a:lstStyle/>
                    <a:p>
                      <a:endParaRPr lang="zh-CN" altLang="en-US" sz="11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sz="110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专门联络员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现场抽查、上传人员资料，</a:t>
                      </a:r>
                      <a:r>
                        <a:rPr kumimoji="0" lang="en-US" altLang="zh-CN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10</a:t>
                      </a:r>
                      <a:r>
                        <a:rPr kumimoji="0" lang="zh-CN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必备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9650517"/>
                  </a:ext>
                </a:extLst>
              </a:tr>
              <a:tr h="580901">
                <a:tc vMerge="1">
                  <a:txBody>
                    <a:bodyPr/>
                    <a:lstStyle/>
                    <a:p>
                      <a:endParaRPr lang="zh-CN" altLang="en-US" sz="80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4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医院对银屑病规范化诊疗中心的支持（</a:t>
                      </a:r>
                      <a:r>
                        <a:rPr lang="en-US" altLang="zh-CN" sz="14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35</a:t>
                      </a:r>
                      <a:r>
                        <a:rPr lang="zh-CN" altLang="en-US" sz="14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分）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400" kern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医院领导理解</a:t>
                      </a: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银屑病规范化诊疗中心</a:t>
                      </a:r>
                      <a:r>
                        <a:rPr lang="zh-CN" altLang="zh-CN" sz="1400" kern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建设的意义，为</a:t>
                      </a: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中心</a:t>
                      </a:r>
                      <a:r>
                        <a:rPr lang="zh-CN" altLang="zh-CN" sz="1400" kern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建设和发展提供人力、物力、协调等行政支持。</a:t>
                      </a: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并签订医院承诺函以及伦理联盟协议。（</a:t>
                      </a: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35</a:t>
                      </a: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分）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上传资料，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35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必备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5735053"/>
                  </a:ext>
                </a:extLst>
              </a:tr>
              <a:tr h="663625">
                <a:tc vMerge="1">
                  <a:txBody>
                    <a:bodyPr/>
                    <a:lstStyle/>
                    <a:p>
                      <a:endParaRPr lang="zh-CN" altLang="en-US" sz="8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zh-CN" altLang="en-US" sz="14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银屑病专业门诊（</a:t>
                      </a:r>
                      <a:r>
                        <a:rPr lang="en-US" altLang="zh-CN" sz="14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110</a:t>
                      </a:r>
                      <a:r>
                        <a:rPr lang="zh-CN" altLang="en-US" sz="14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分）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每周不少于两天有银屑病为专业方向的皮肤科医生出诊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zh-CN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现场抽查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、上传证明材料，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10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必备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062606"/>
                  </a:ext>
                </a:extLst>
              </a:tr>
              <a:tr h="5465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sz="90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医院药房能够正常开具生物制剂，能够顺利开展银屑病生物制剂治疗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医院药房没有生物制剂，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0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分；有一种机制的生物制剂，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50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分；有大于等于两种机制的生物制剂，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100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上传证明材料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8113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806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对象 1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654099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0" name="think-cell 幻灯片" r:id="rId5" imgW="225" imgH="225" progId="TCLayout.ActiveDocument.1">
                  <p:embed/>
                </p:oleObj>
              </mc:Choice>
              <mc:Fallback>
                <p:oleObj name="think-cell 幻灯片" r:id="rId5" imgW="225" imgH="225" progId="TCLayout.ActiveDocument.1">
                  <p:embed/>
                  <p:pic>
                    <p:nvPicPr>
                      <p:cNvPr id="13" name="对象 1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标题 1">
            <a:extLst>
              <a:ext uri="{FF2B5EF4-FFF2-40B4-BE49-F238E27FC236}">
                <a16:creationId xmlns:a16="http://schemas.microsoft.com/office/drawing/2014/main" id="{1649FB98-9B0D-9E43-8263-9E4E7B0F9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343" y="484279"/>
            <a:ext cx="7886700" cy="656152"/>
          </a:xfrm>
        </p:spPr>
        <p:txBody>
          <a:bodyPr/>
          <a:lstStyle/>
          <a:p>
            <a:pPr algn="ctr"/>
            <a:r>
              <a:rPr kumimoji="1" lang="zh-CN" altLang="en-US" dirty="0"/>
              <a:t>中心建设考核条目及评分</a:t>
            </a:r>
            <a:r>
              <a:rPr kumimoji="1" lang="en-US" altLang="zh-CN" dirty="0"/>
              <a:t>(2)</a:t>
            </a:r>
            <a:endParaRPr kumimoji="1" lang="zh-CN" altLang="en-US" dirty="0"/>
          </a:p>
        </p:txBody>
      </p:sp>
      <p:sp>
        <p:nvSpPr>
          <p:cNvPr id="12" name="圆角矩形 7">
            <a:extLst>
              <a:ext uri="{FF2B5EF4-FFF2-40B4-BE49-F238E27FC236}">
                <a16:creationId xmlns:a16="http://schemas.microsoft.com/office/drawing/2014/main" id="{83F975C9-DB53-4066-AABF-3EAB87E774FB}"/>
              </a:ext>
            </a:extLst>
          </p:cNvPr>
          <p:cNvSpPr/>
          <p:nvPr/>
        </p:nvSpPr>
        <p:spPr>
          <a:xfrm>
            <a:off x="6905571" y="57461"/>
            <a:ext cx="2160000" cy="319408"/>
          </a:xfrm>
          <a:prstGeom prst="roundRect">
            <a:avLst/>
          </a:prstGeom>
          <a:solidFill>
            <a:srgbClr val="A9232D"/>
          </a:solidFill>
          <a:ln w="57150">
            <a:solidFill>
              <a:srgbClr val="A923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defTabSz="457200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1" lang="zh-CN" altLang="en-US" sz="16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中心建设考核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C72EEC51-338F-EF48-A1B6-5147CDE235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2019654"/>
              </p:ext>
            </p:extLst>
          </p:nvPr>
        </p:nvGraphicFramePr>
        <p:xfrm>
          <a:off x="117071" y="1047963"/>
          <a:ext cx="8757421" cy="408594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91836">
                  <a:extLst>
                    <a:ext uri="{9D8B030D-6E8A-4147-A177-3AD203B41FA5}">
                      <a16:colId xmlns:a16="http://schemas.microsoft.com/office/drawing/2014/main" val="2907583920"/>
                    </a:ext>
                  </a:extLst>
                </a:gridCol>
                <a:gridCol w="1076352">
                  <a:extLst>
                    <a:ext uri="{9D8B030D-6E8A-4147-A177-3AD203B41FA5}">
                      <a16:colId xmlns:a16="http://schemas.microsoft.com/office/drawing/2014/main" val="2990446449"/>
                    </a:ext>
                  </a:extLst>
                </a:gridCol>
                <a:gridCol w="3694843">
                  <a:extLst>
                    <a:ext uri="{9D8B030D-6E8A-4147-A177-3AD203B41FA5}">
                      <a16:colId xmlns:a16="http://schemas.microsoft.com/office/drawing/2014/main" val="2275796889"/>
                    </a:ext>
                  </a:extLst>
                </a:gridCol>
                <a:gridCol w="2508559">
                  <a:extLst>
                    <a:ext uri="{9D8B030D-6E8A-4147-A177-3AD203B41FA5}">
                      <a16:colId xmlns:a16="http://schemas.microsoft.com/office/drawing/2014/main" val="4032752100"/>
                    </a:ext>
                  </a:extLst>
                </a:gridCol>
                <a:gridCol w="585831">
                  <a:extLst>
                    <a:ext uri="{9D8B030D-6E8A-4147-A177-3AD203B41FA5}">
                      <a16:colId xmlns:a16="http://schemas.microsoft.com/office/drawing/2014/main" val="464993997"/>
                    </a:ext>
                  </a:extLst>
                </a:gridCol>
              </a:tblGrid>
              <a:tr h="31229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认证考核项目</a:t>
                      </a:r>
                    </a:p>
                  </a:txBody>
                  <a:tcPr anchor="ctr">
                    <a:solidFill>
                      <a:srgbClr val="8F1D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条目</a:t>
                      </a:r>
                    </a:p>
                  </a:txBody>
                  <a:tcPr anchor="ctr">
                    <a:solidFill>
                      <a:srgbClr val="8F1D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细则</a:t>
                      </a:r>
                    </a:p>
                  </a:txBody>
                  <a:tcPr anchor="ctr">
                    <a:solidFill>
                      <a:srgbClr val="8F1D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评分标准</a:t>
                      </a:r>
                    </a:p>
                  </a:txBody>
                  <a:tcPr anchor="ctr">
                    <a:solidFill>
                      <a:srgbClr val="8F1D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权重</a:t>
                      </a:r>
                    </a:p>
                  </a:txBody>
                  <a:tcPr anchor="ctr">
                    <a:solidFill>
                      <a:srgbClr val="8F1D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3537493"/>
                  </a:ext>
                </a:extLst>
              </a:tr>
              <a:tr h="312294">
                <a:tc rowSpan="5">
                  <a:txBody>
                    <a:bodyPr/>
                    <a:lstStyle/>
                    <a:p>
                      <a:r>
                        <a:rPr lang="zh-CN" altLang="en-US" sz="12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（续上页）</a:t>
                      </a:r>
                      <a:endParaRPr lang="en-US" altLang="zh-CN" sz="12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r>
                        <a:rPr lang="zh-CN" altLang="en-US" sz="16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基本条件与资质（</a:t>
                      </a:r>
                      <a:r>
                        <a:rPr lang="en-US" altLang="zh-CN" sz="16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400</a:t>
                      </a:r>
                      <a:r>
                        <a:rPr lang="zh-CN" altLang="en-US" sz="16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分）</a:t>
                      </a:r>
                    </a:p>
                  </a:txBody>
                  <a:tcPr anchor="ctr"/>
                </a:tc>
                <a:tc rowSpan="5">
                  <a:txBody>
                    <a:bodyPr/>
                    <a:lstStyle/>
                    <a:p>
                      <a:r>
                        <a:rPr lang="zh-CN" altLang="en-US" sz="16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随访数据的填报与管理（</a:t>
                      </a:r>
                      <a:r>
                        <a:rPr lang="en-US" altLang="zh-CN" sz="16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215</a:t>
                      </a:r>
                      <a:r>
                        <a:rPr lang="zh-CN" altLang="en-US" sz="16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分）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制定了数据库的管理规范、使用细则及监督管理制度，并有数据的审核制度，确保数据库的真实、客观、准确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zh-CN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现场抽查，</a:t>
                      </a:r>
                      <a:r>
                        <a:rPr kumimoji="0" lang="en-US" altLang="zh-CN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10</a:t>
                      </a:r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必备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5104699"/>
                  </a:ext>
                </a:extLst>
              </a:tr>
              <a:tr h="702661">
                <a:tc vMerge="1">
                  <a:txBody>
                    <a:bodyPr/>
                    <a:lstStyle/>
                    <a:p>
                      <a:endParaRPr lang="zh-CN" altLang="en-US" sz="8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CN" altLang="en-US" sz="8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患者的诊断、用药情况、检测、随访事件等可以溯源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0" lang="zh-CN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现场抽查</a:t>
                      </a:r>
                      <a:r>
                        <a:rPr lang="zh-CN" altLang="en-US" sz="1600" kern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，</a:t>
                      </a:r>
                      <a:r>
                        <a:rPr lang="en-US" altLang="zh-CN" sz="1600" kern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25</a:t>
                      </a:r>
                      <a:r>
                        <a:rPr lang="zh-CN" altLang="en-US" sz="1600" kern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必备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9482617"/>
                  </a:ext>
                </a:extLst>
              </a:tr>
              <a:tr h="3383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900" b="1" kern="1200" dirty="0">
                        <a:solidFill>
                          <a:schemeClr val="dk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16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新病例录入数量</a:t>
                      </a:r>
                      <a:endParaRPr kumimoji="1" lang="en-US" altLang="zh-CN" sz="160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＜</a:t>
                      </a:r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50</a:t>
                      </a:r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人</a:t>
                      </a:r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</a:t>
                      </a:r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月，</a:t>
                      </a:r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0</a:t>
                      </a:r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分；</a:t>
                      </a:r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≥50</a:t>
                      </a:r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人</a:t>
                      </a:r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</a:t>
                      </a:r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月，</a:t>
                      </a:r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40</a:t>
                      </a:r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分；</a:t>
                      </a:r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≥70</a:t>
                      </a:r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人</a:t>
                      </a:r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</a:t>
                      </a:r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月，</a:t>
                      </a:r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60</a:t>
                      </a:r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6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58742151"/>
                  </a:ext>
                </a:extLst>
              </a:tr>
              <a:tr h="3383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900" b="1" kern="1200" dirty="0">
                        <a:solidFill>
                          <a:schemeClr val="dk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16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数据录入模块数据填写完整率</a:t>
                      </a:r>
                      <a:endParaRPr kumimoji="1" lang="en-US" altLang="zh-CN" sz="160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＜</a:t>
                      </a:r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85%</a:t>
                      </a:r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，</a:t>
                      </a:r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0</a:t>
                      </a:r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分；</a:t>
                      </a:r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≥85%</a:t>
                      </a:r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，</a:t>
                      </a:r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40</a:t>
                      </a:r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分；</a:t>
                      </a:r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≥95%</a:t>
                      </a:r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，</a:t>
                      </a:r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60</a:t>
                      </a:r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6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6459989"/>
                  </a:ext>
                </a:extLst>
              </a:tr>
              <a:tr h="3383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sz="90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16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数据库录入皮损照片上传完整率</a:t>
                      </a:r>
                      <a:endParaRPr kumimoji="1" lang="en-US" altLang="zh-CN" sz="160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＜</a:t>
                      </a:r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80%</a:t>
                      </a:r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，</a:t>
                      </a:r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0</a:t>
                      </a:r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分；</a:t>
                      </a:r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≥80%</a:t>
                      </a:r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，</a:t>
                      </a:r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40</a:t>
                      </a:r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分；</a:t>
                      </a:r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≥90%</a:t>
                      </a:r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，</a:t>
                      </a:r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60</a:t>
                      </a:r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6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28709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610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13281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9" name="think-cell 幻灯片" r:id="rId4" imgW="225" imgH="225" progId="TCLayout.ActiveDocument.1">
                  <p:embed/>
                </p:oleObj>
              </mc:Choice>
              <mc:Fallback>
                <p:oleObj name="think-cell 幻灯片" r:id="rId4" imgW="225" imgH="22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C72EEC51-338F-EF48-A1B6-5147CDE235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8314059"/>
              </p:ext>
            </p:extLst>
          </p:nvPr>
        </p:nvGraphicFramePr>
        <p:xfrm>
          <a:off x="155573" y="1036320"/>
          <a:ext cx="8805547" cy="5821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37960">
                  <a:extLst>
                    <a:ext uri="{9D8B030D-6E8A-4147-A177-3AD203B41FA5}">
                      <a16:colId xmlns:a16="http://schemas.microsoft.com/office/drawing/2014/main" val="2907583920"/>
                    </a:ext>
                  </a:extLst>
                </a:gridCol>
                <a:gridCol w="1145406">
                  <a:extLst>
                    <a:ext uri="{9D8B030D-6E8A-4147-A177-3AD203B41FA5}">
                      <a16:colId xmlns:a16="http://schemas.microsoft.com/office/drawing/2014/main" val="2990446449"/>
                    </a:ext>
                  </a:extLst>
                </a:gridCol>
                <a:gridCol w="4880008">
                  <a:extLst>
                    <a:ext uri="{9D8B030D-6E8A-4147-A177-3AD203B41FA5}">
                      <a16:colId xmlns:a16="http://schemas.microsoft.com/office/drawing/2014/main" val="2275796889"/>
                    </a:ext>
                  </a:extLst>
                </a:gridCol>
                <a:gridCol w="1145407">
                  <a:extLst>
                    <a:ext uri="{9D8B030D-6E8A-4147-A177-3AD203B41FA5}">
                      <a16:colId xmlns:a16="http://schemas.microsoft.com/office/drawing/2014/main" val="4032752100"/>
                    </a:ext>
                  </a:extLst>
                </a:gridCol>
                <a:gridCol w="596766">
                  <a:extLst>
                    <a:ext uri="{9D8B030D-6E8A-4147-A177-3AD203B41FA5}">
                      <a16:colId xmlns:a16="http://schemas.microsoft.com/office/drawing/2014/main" val="464993997"/>
                    </a:ext>
                  </a:extLst>
                </a:gridCol>
              </a:tblGrid>
              <a:tr h="46888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认证考核项目</a:t>
                      </a:r>
                    </a:p>
                  </a:txBody>
                  <a:tcPr anchor="ctr">
                    <a:solidFill>
                      <a:srgbClr val="8F1D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条目</a:t>
                      </a:r>
                    </a:p>
                  </a:txBody>
                  <a:tcPr anchor="ctr">
                    <a:solidFill>
                      <a:srgbClr val="8F1D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细则</a:t>
                      </a:r>
                    </a:p>
                  </a:txBody>
                  <a:tcPr anchor="ctr">
                    <a:solidFill>
                      <a:srgbClr val="8F1D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评分标准</a:t>
                      </a:r>
                    </a:p>
                  </a:txBody>
                  <a:tcPr anchor="ctr">
                    <a:solidFill>
                      <a:srgbClr val="8F1D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权重</a:t>
                      </a:r>
                    </a:p>
                  </a:txBody>
                  <a:tcPr anchor="ctr">
                    <a:solidFill>
                      <a:srgbClr val="8F1D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3537493"/>
                  </a:ext>
                </a:extLst>
              </a:tr>
              <a:tr h="239959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银屑病规范化</a:t>
                      </a:r>
                      <a:r>
                        <a:rPr kumimoji="1" lang="zh-CN" altLang="en-US" sz="1600" b="1" dirty="0" smtClean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治疗</a:t>
                      </a:r>
                      <a:r>
                        <a:rPr kumimoji="1" lang="zh-CN" altLang="en-US" sz="1600" b="1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与管理</a:t>
                      </a:r>
                      <a:endParaRPr lang="en-US" altLang="zh-CN" sz="1600" b="1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（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150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银屑病规范化诊疗内部培训</a:t>
                      </a:r>
                      <a:endParaRPr lang="en-US" altLang="zh-CN" sz="1600" b="1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（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50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分）</a:t>
                      </a:r>
                      <a:endParaRPr lang="en-US" altLang="zh-CN" sz="1600" b="1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组织银屑病规范化诊疗团队进行包含以下内容的培训：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不同药物适用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人群筛查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治疗前筛查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治疗目标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1" lang="zh-CN" altLang="en-US" sz="14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选择适合的药物</a:t>
                      </a:r>
                      <a:endParaRPr kumimoji="1" lang="en-US" altLang="zh-CN" sz="140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诱导期治疗期间监测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诱导期疗效评估及随访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维持期治疗监测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维持期疗效评估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1" lang="zh-CN" altLang="en-US" sz="14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维持期</a:t>
                      </a:r>
                      <a:r>
                        <a:rPr kumimoji="1" lang="zh-CN" altLang="en-US" sz="1400" dirty="0" smtClean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特殊情况处理</a:t>
                      </a:r>
                      <a:endParaRPr kumimoji="1" lang="en-US" altLang="zh-CN" sz="140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维持期减停量方案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再治疗方案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上传能够体现培训主题的培训照片，</a:t>
                      </a:r>
                      <a:r>
                        <a:rPr lang="en-US" altLang="zh-CN" sz="14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50</a:t>
                      </a:r>
                      <a:r>
                        <a:rPr lang="zh-CN" altLang="en-US" sz="14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必备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561756"/>
                  </a:ext>
                </a:extLst>
              </a:tr>
              <a:tr h="2399590">
                <a:tc vMerge="1">
                  <a:txBody>
                    <a:bodyPr/>
                    <a:lstStyle/>
                    <a:p>
                      <a:endParaRPr lang="zh-CN" altLang="en-US" sz="11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银屑病规范化诊疗考试</a:t>
                      </a:r>
                      <a:endParaRPr lang="en-US" altLang="zh-CN" sz="1600" b="1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（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100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分）</a:t>
                      </a:r>
                      <a:endParaRPr lang="en-US" altLang="zh-CN" sz="1600" b="1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组织银屑病规范化诊疗团队进行包含以下内容的考核：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不同药物适用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人群筛查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治疗前筛查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治疗目标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1" lang="zh-CN" altLang="en-US" sz="14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选择适合的药物</a:t>
                      </a:r>
                      <a:endParaRPr kumimoji="1" lang="en-US" altLang="zh-CN" sz="140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诱导期治疗期间监测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诱导期疗效评估及随访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维持期治疗监测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维持期疗效评估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1" lang="zh-CN" altLang="en-US" sz="14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维持期</a:t>
                      </a:r>
                      <a:r>
                        <a:rPr kumimoji="1" lang="zh-CN" altLang="en-US" sz="1400" dirty="0" smtClean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特殊情况处理</a:t>
                      </a:r>
                      <a:endParaRPr kumimoji="1" lang="en-US" altLang="zh-CN" sz="140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维持期减停量方案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再治疗方案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4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上传考核证明资料，</a:t>
                      </a:r>
                      <a:r>
                        <a:rPr lang="en-US" altLang="zh-CN" sz="14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100</a:t>
                      </a:r>
                      <a:r>
                        <a:rPr lang="zh-CN" altLang="en-US" sz="14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必备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4867354"/>
                  </a:ext>
                </a:extLst>
              </a:tr>
            </a:tbl>
          </a:graphicData>
        </a:graphic>
      </p:graphicFrame>
      <p:sp>
        <p:nvSpPr>
          <p:cNvPr id="3" name="圆角矩形 7">
            <a:extLst>
              <a:ext uri="{FF2B5EF4-FFF2-40B4-BE49-F238E27FC236}">
                <a16:creationId xmlns:a16="http://schemas.microsoft.com/office/drawing/2014/main" id="{83F975C9-DB53-4066-AABF-3EAB87E774FB}"/>
              </a:ext>
            </a:extLst>
          </p:cNvPr>
          <p:cNvSpPr/>
          <p:nvPr/>
        </p:nvSpPr>
        <p:spPr>
          <a:xfrm>
            <a:off x="6905571" y="57461"/>
            <a:ext cx="2160000" cy="319408"/>
          </a:xfrm>
          <a:prstGeom prst="roundRect">
            <a:avLst/>
          </a:prstGeom>
          <a:solidFill>
            <a:srgbClr val="A9232D"/>
          </a:solidFill>
          <a:ln w="57150">
            <a:solidFill>
              <a:srgbClr val="A923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defTabSz="457200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1" lang="zh-CN" altLang="en-US" sz="16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中心建设考核</a:t>
            </a:r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1649FB98-9B0D-9E43-8263-9E4E7B0F9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343" y="484279"/>
            <a:ext cx="7886700" cy="656152"/>
          </a:xfrm>
        </p:spPr>
        <p:txBody>
          <a:bodyPr/>
          <a:lstStyle/>
          <a:p>
            <a:pPr algn="ctr"/>
            <a:r>
              <a:rPr kumimoji="1" lang="zh-CN" altLang="en-US" dirty="0"/>
              <a:t>中心建设考核条目及评分</a:t>
            </a:r>
            <a:r>
              <a:rPr kumimoji="1" lang="en-US" altLang="zh-CN" dirty="0"/>
              <a:t>(3)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0556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414246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4" name="think-cell 幻灯片" r:id="rId5" imgW="225" imgH="225" progId="TCLayout.ActiveDocument.1">
                  <p:embed/>
                </p:oleObj>
              </mc:Choice>
              <mc:Fallback>
                <p:oleObj name="think-cell 幻灯片" r:id="rId5" imgW="225" imgH="22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C72EEC51-338F-EF48-A1B6-5147CDE235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2864292"/>
              </p:ext>
            </p:extLst>
          </p:nvPr>
        </p:nvGraphicFramePr>
        <p:xfrm>
          <a:off x="189737" y="1247841"/>
          <a:ext cx="8771384" cy="46428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90644">
                  <a:extLst>
                    <a:ext uri="{9D8B030D-6E8A-4147-A177-3AD203B41FA5}">
                      <a16:colId xmlns:a16="http://schemas.microsoft.com/office/drawing/2014/main" val="2907583920"/>
                    </a:ext>
                  </a:extLst>
                </a:gridCol>
                <a:gridCol w="1074913">
                  <a:extLst>
                    <a:ext uri="{9D8B030D-6E8A-4147-A177-3AD203B41FA5}">
                      <a16:colId xmlns:a16="http://schemas.microsoft.com/office/drawing/2014/main" val="2990446449"/>
                    </a:ext>
                  </a:extLst>
                </a:gridCol>
                <a:gridCol w="3284873">
                  <a:extLst>
                    <a:ext uri="{9D8B030D-6E8A-4147-A177-3AD203B41FA5}">
                      <a16:colId xmlns:a16="http://schemas.microsoft.com/office/drawing/2014/main" val="2275796889"/>
                    </a:ext>
                  </a:extLst>
                </a:gridCol>
                <a:gridCol w="2910235">
                  <a:extLst>
                    <a:ext uri="{9D8B030D-6E8A-4147-A177-3AD203B41FA5}">
                      <a16:colId xmlns:a16="http://schemas.microsoft.com/office/drawing/2014/main" val="4032752100"/>
                    </a:ext>
                  </a:extLst>
                </a:gridCol>
                <a:gridCol w="610719">
                  <a:extLst>
                    <a:ext uri="{9D8B030D-6E8A-4147-A177-3AD203B41FA5}">
                      <a16:colId xmlns:a16="http://schemas.microsoft.com/office/drawing/2014/main" val="464993997"/>
                    </a:ext>
                  </a:extLst>
                </a:gridCol>
              </a:tblGrid>
              <a:tr h="77118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认证考核项目</a:t>
                      </a:r>
                    </a:p>
                  </a:txBody>
                  <a:tcPr anchor="ctr">
                    <a:solidFill>
                      <a:srgbClr val="8F1D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条目</a:t>
                      </a:r>
                    </a:p>
                  </a:txBody>
                  <a:tcPr anchor="ctr">
                    <a:solidFill>
                      <a:srgbClr val="8F1D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细则</a:t>
                      </a:r>
                    </a:p>
                  </a:txBody>
                  <a:tcPr anchor="ctr">
                    <a:solidFill>
                      <a:srgbClr val="8F1D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评分标准</a:t>
                      </a:r>
                    </a:p>
                  </a:txBody>
                  <a:tcPr anchor="ctr">
                    <a:solidFill>
                      <a:srgbClr val="8F1D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权重</a:t>
                      </a:r>
                    </a:p>
                  </a:txBody>
                  <a:tcPr anchor="ctr">
                    <a:solidFill>
                      <a:srgbClr val="8F1D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3537493"/>
                  </a:ext>
                </a:extLst>
              </a:tr>
              <a:tr h="1030429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16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培训与教育</a:t>
                      </a:r>
                      <a:endParaRPr lang="en-US" altLang="zh-CN" sz="1600" b="1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r>
                        <a:rPr lang="zh-CN" altLang="en-US" sz="16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（</a:t>
                      </a:r>
                      <a:r>
                        <a:rPr lang="en-US" altLang="zh-CN" sz="16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50</a:t>
                      </a:r>
                      <a:r>
                        <a:rPr lang="zh-CN" altLang="en-US" sz="16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交流及培训（</a:t>
                      </a:r>
                      <a:r>
                        <a:rPr lang="en-US" altLang="zh-CN" sz="16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20</a:t>
                      </a:r>
                      <a:r>
                        <a:rPr lang="zh-CN" altLang="en-US" sz="16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分）</a:t>
                      </a:r>
                      <a:endParaRPr lang="en-US" altLang="zh-CN" sz="1600" b="1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组织医院内或院际银屑病相关学习交流会</a:t>
                      </a:r>
                      <a:endParaRPr lang="en-US" altLang="zh-CN" sz="16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上传活动资料，</a:t>
                      </a:r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5</a:t>
                      </a:r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</a:t>
                      </a:r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</a:t>
                      </a:r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次，封顶</a:t>
                      </a:r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20</a:t>
                      </a:r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561756"/>
                  </a:ext>
                </a:extLst>
              </a:tr>
              <a:tr h="1420603">
                <a:tc vMerge="1">
                  <a:txBody>
                    <a:bodyPr/>
                    <a:lstStyle/>
                    <a:p>
                      <a:endParaRPr lang="zh-CN" altLang="en-US" sz="11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600" b="1" kern="12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参与国家中心发起的会议活动（</a:t>
                      </a:r>
                      <a:r>
                        <a:rPr lang="en-US" altLang="zh-CN" sz="1600" b="1" kern="12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20</a:t>
                      </a:r>
                      <a:r>
                        <a:rPr lang="zh-CN" altLang="en-US" sz="1600" b="1" kern="12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分）</a:t>
                      </a:r>
                      <a:endParaRPr lang="zh-CN" altLang="en-US" sz="1600" b="1" kern="120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医院代表参与</a:t>
                      </a:r>
                      <a:r>
                        <a:rPr lang="zh-CN" altLang="en-US" sz="1600" kern="12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国家中心发起的会议活动</a:t>
                      </a:r>
                      <a:endParaRPr lang="en-US" altLang="zh-CN" sz="16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上传活动参与凭证等，</a:t>
                      </a:r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5</a:t>
                      </a:r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</a:t>
                      </a:r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</a:t>
                      </a:r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次，封顶</a:t>
                      </a:r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20</a:t>
                      </a:r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3070594"/>
                  </a:ext>
                </a:extLst>
              </a:tr>
              <a:tr h="142060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6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银屑病患者及家属的健康教育（</a:t>
                      </a:r>
                      <a:r>
                        <a:rPr lang="en-US" altLang="zh-CN" sz="16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10</a:t>
                      </a:r>
                      <a:r>
                        <a:rPr lang="zh-CN" altLang="en-US" sz="1600" b="1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分）</a:t>
                      </a:r>
                      <a:endParaRPr lang="zh-CN" altLang="en-US" sz="1600" b="1" kern="120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有效进行患者及家属健康教育</a:t>
                      </a:r>
                      <a:endParaRPr lang="en-US" altLang="zh-CN" sz="16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上传资料，</a:t>
                      </a:r>
                      <a:r>
                        <a:rPr lang="en-US" altLang="zh-CN" sz="16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10</a:t>
                      </a:r>
                      <a:r>
                        <a:rPr lang="zh-CN" altLang="en-US" sz="16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526389"/>
                  </a:ext>
                </a:extLst>
              </a:tr>
            </a:tbl>
          </a:graphicData>
        </a:graphic>
      </p:graphicFrame>
      <p:sp>
        <p:nvSpPr>
          <p:cNvPr id="6" name="圆角矩形 7">
            <a:extLst>
              <a:ext uri="{FF2B5EF4-FFF2-40B4-BE49-F238E27FC236}">
                <a16:creationId xmlns:a16="http://schemas.microsoft.com/office/drawing/2014/main" id="{83F975C9-DB53-4066-AABF-3EAB87E774FB}"/>
              </a:ext>
            </a:extLst>
          </p:cNvPr>
          <p:cNvSpPr/>
          <p:nvPr/>
        </p:nvSpPr>
        <p:spPr>
          <a:xfrm>
            <a:off x="6905571" y="57461"/>
            <a:ext cx="2160000" cy="319408"/>
          </a:xfrm>
          <a:prstGeom prst="roundRect">
            <a:avLst/>
          </a:prstGeom>
          <a:solidFill>
            <a:srgbClr val="A9232D"/>
          </a:solidFill>
          <a:ln w="57150">
            <a:solidFill>
              <a:srgbClr val="A923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defTabSz="457200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1" lang="zh-CN" altLang="en-US" sz="16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中心建设考核</a:t>
            </a:r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1649FB98-9B0D-9E43-8263-9E4E7B0F9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343" y="484279"/>
            <a:ext cx="7886700" cy="656152"/>
          </a:xfrm>
        </p:spPr>
        <p:txBody>
          <a:bodyPr/>
          <a:lstStyle/>
          <a:p>
            <a:pPr algn="ctr"/>
            <a:r>
              <a:rPr kumimoji="1" lang="zh-CN" altLang="en-US" dirty="0"/>
              <a:t>中心建设考核条目及评分</a:t>
            </a:r>
            <a:r>
              <a:rPr kumimoji="1" lang="en-US" altLang="zh-CN" dirty="0"/>
              <a:t>(4)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6122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5060&quot;&gt;&lt;version val=&quot;28292&quot;/&gt;&lt;CPresentation id=&quot;1&quot;&gt;&lt;m_precDefaultNumber&gt;&lt;m_yearfmt&gt;&lt;begin val=&quot;0&quot;/&gt;&lt;end val=&quot;4&quot;/&gt;&lt;/m_yearfmt&gt;&lt;/m_precDefaultNumber&gt;&lt;m_precDefaultPercent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Year&gt;&lt;m_yearfmt&gt;&lt;begin val=&quot;0&quot;/&gt;&lt;end val=&quot;4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bNumberIsYear val=&quot;0&quot;/&gt;&lt;m_strFormatTime&gt;%d.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0&quot;/&gt;&lt;/m_mruColor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lvtG2nThudbqVaGPXjrI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AtfJwN5eFuURTJFlA72e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2490</Words>
  <Application>Microsoft Office PowerPoint</Application>
  <PresentationFormat>全屏显示(4:3)</PresentationFormat>
  <Paragraphs>261</Paragraphs>
  <Slides>13</Slides>
  <Notes>3</Notes>
  <HiddenSlides>0</HiddenSlides>
  <MMClips>0</MMClips>
  <ScaleCrop>false</ScaleCrop>
  <HeadingPairs>
    <vt:vector size="8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等线</vt:lpstr>
      <vt:lpstr>黑体</vt:lpstr>
      <vt:lpstr>Microsoft YaHei</vt:lpstr>
      <vt:lpstr>Microsoft YaHei</vt:lpstr>
      <vt:lpstr>Arial</vt:lpstr>
      <vt:lpstr>自定义设计方案</vt:lpstr>
      <vt:lpstr>think-cell 幻灯片</vt:lpstr>
      <vt:lpstr>PowerPoint 演示文稿</vt:lpstr>
      <vt:lpstr>银屑病规范化诊疗中心申请流程</vt:lpstr>
      <vt:lpstr>PowerPoint 演示文稿</vt:lpstr>
      <vt:lpstr>PowerPoint 演示文稿</vt:lpstr>
      <vt:lpstr>中心建设考核三大核心要素</vt:lpstr>
      <vt:lpstr>中心建设考核条目及评分(1)</vt:lpstr>
      <vt:lpstr>中心建设考核条目及评分(2)</vt:lpstr>
      <vt:lpstr>中心建设考核条目及评分(3)</vt:lpstr>
      <vt:lpstr>中心建设考核条目及评分(4)</vt:lpstr>
      <vt:lpstr>PowerPoint 演示文稿</vt:lpstr>
      <vt:lpstr>维持认证质控考核条目及评分-中心建设考核</vt:lpstr>
      <vt:lpstr>维持认证质控考核条目及评分 -诊疗能力考核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Guo, Yuhan</cp:lastModifiedBy>
  <cp:revision>84</cp:revision>
  <dcterms:created xsi:type="dcterms:W3CDTF">2019-06-28T01:51:00Z</dcterms:created>
  <dcterms:modified xsi:type="dcterms:W3CDTF">2020-09-04T08:27:28Z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