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38" r:id="rId2"/>
    <p:sldId id="1322" r:id="rId3"/>
    <p:sldId id="1324" r:id="rId4"/>
    <p:sldId id="1320" r:id="rId5"/>
    <p:sldId id="1343" r:id="rId6"/>
    <p:sldId id="1340" r:id="rId7"/>
    <p:sldId id="1341" r:id="rId8"/>
    <p:sldId id="1342" r:id="rId9"/>
    <p:sldId id="1337" r:id="rId10"/>
    <p:sldId id="1339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A9232D"/>
    <a:srgbClr val="8F1D25"/>
    <a:srgbClr val="E0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 showGuides="1">
      <p:cViewPr varScale="1">
        <p:scale>
          <a:sx n="62" d="100"/>
          <a:sy n="62" d="100"/>
        </p:scale>
        <p:origin x="996" y="36"/>
      </p:cViewPr>
      <p:guideLst>
        <p:guide orient="horz" pos="2180"/>
        <p:guide pos="2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D4B2F-DF15-4756-B1EC-679BA3CAF7F8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4A33-D3D9-46AC-9FF7-01FE58201F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04A33-D3D9-46AC-9FF7-01FE58201F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69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2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2300" y="1122363"/>
            <a:ext cx="7912100" cy="177323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7912100" cy="533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849" y="5327003"/>
            <a:ext cx="6660479" cy="938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814084" y="191386"/>
            <a:ext cx="2062716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1" y="144195"/>
            <a:ext cx="1867660" cy="43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8901952" y="6568298"/>
            <a:ext cx="2958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9EDB17-C628-429E-A90B-D07ED3508588}" type="slidenum">
              <a:rPr lang="zh-CN" altLang="en-US" sz="825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zh-CN" altLang="en-US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36277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think-cell 幻灯片" r:id="rId7" imgW="225" imgH="225" progId="TCLayout.ActiveDocument.1">
                  <p:embed/>
                </p:oleObj>
              </mc:Choice>
              <mc:Fallback>
                <p:oleObj name="think-cell 幻灯片" r:id="rId7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889000"/>
            <a:ext cx="78867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lvl="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zh-CN" altLang="en-US"/>
              <a:t>单击此处编辑母版文本样式</a:t>
            </a:r>
          </a:p>
          <a:p>
            <a:pPr marL="514350" lvl="1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二级</a:t>
            </a:r>
          </a:p>
          <a:p>
            <a:pPr marL="857250" lvl="2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三级</a:t>
            </a:r>
          </a:p>
          <a:p>
            <a:pPr marL="1200150" lvl="3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四级</a:t>
            </a:r>
          </a:p>
          <a:p>
            <a:pPr marL="1543050" lvl="4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五级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015" y="230190"/>
            <a:ext cx="2495414" cy="331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1" y="144195"/>
            <a:ext cx="1867660" cy="430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 smtClean="0">
          <a:solidFill>
            <a:srgbClr val="A9232D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1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5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35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35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10" Type="http://schemas.openxmlformats.org/officeDocument/2006/relationships/image" Target="../media/image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psocenter.c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BB037-07AA-4E3A-AF20-0E5E9498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0064"/>
          <a:stretch/>
        </p:blipFill>
        <p:spPr>
          <a:xfrm>
            <a:off x="-115503" y="0"/>
            <a:ext cx="934613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29752A-0797-47A4-9079-A226D1640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226476"/>
            <a:ext cx="2525574" cy="5268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03F325-7D09-4857-8D52-17D00157497A}"/>
              </a:ext>
            </a:extLst>
          </p:cNvPr>
          <p:cNvSpPr txBox="1"/>
          <p:nvPr/>
        </p:nvSpPr>
        <p:spPr>
          <a:xfrm>
            <a:off x="86627" y="267841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9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BB037-07AA-4E3A-AF20-0E5E9498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0064"/>
          <a:stretch/>
        </p:blipFill>
        <p:spPr>
          <a:xfrm>
            <a:off x="-115503" y="0"/>
            <a:ext cx="934613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29752A-0797-47A4-9079-A226D1640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226476"/>
            <a:ext cx="2525574" cy="5268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03F325-7D09-4857-8D52-17D00157497A}"/>
              </a:ext>
            </a:extLst>
          </p:cNvPr>
          <p:cNvSpPr txBox="1"/>
          <p:nvPr/>
        </p:nvSpPr>
        <p:spPr>
          <a:xfrm>
            <a:off x="0" y="2975542"/>
            <a:ext cx="9144000" cy="906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0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6344A0E-EA3A-46EE-A335-ACA84141CD64}"/>
              </a:ext>
            </a:extLst>
          </p:cNvPr>
          <p:cNvSpPr/>
          <p:nvPr/>
        </p:nvSpPr>
        <p:spPr>
          <a:xfrm>
            <a:off x="383747" y="2680595"/>
            <a:ext cx="3799428" cy="3224513"/>
          </a:xfrm>
          <a:prstGeom prst="rect">
            <a:avLst/>
          </a:prstGeom>
          <a:solidFill>
            <a:srgbClr val="A923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BE8045D-BC31-4D6E-A7C4-393235902286}"/>
              </a:ext>
            </a:extLst>
          </p:cNvPr>
          <p:cNvSpPr/>
          <p:nvPr/>
        </p:nvSpPr>
        <p:spPr>
          <a:xfrm>
            <a:off x="526385" y="2838664"/>
            <a:ext cx="3799428" cy="3224512"/>
          </a:xfrm>
          <a:prstGeom prst="rect">
            <a:avLst/>
          </a:prstGeom>
          <a:solidFill>
            <a:schemeClr val="bg1"/>
          </a:solidFill>
          <a:ln>
            <a:solidFill>
              <a:srgbClr val="8F1D25"/>
            </a:solidFill>
          </a:ln>
          <a:effectLst>
            <a:outerShdw blurRad="1143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890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think-cell 幻灯片" r:id="rId5" imgW="5715" imgH="5715" progId="TCLayout.ActiveDocument.1">
                  <p:embed/>
                </p:oleObj>
              </mc:Choice>
              <mc:Fallback>
                <p:oleObj name="think-cell 幻灯片" r:id="rId5" imgW="5715" imgH="571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66631" y="801162"/>
            <a:ext cx="8208979" cy="472916"/>
          </a:xfrm>
        </p:spPr>
        <p:txBody>
          <a:bodyPr vert="horz" lIns="36000" tIns="36000" rIns="36000" bIns="36000" rtlCol="0" anchor="t" anchorCtr="0">
            <a:no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国家皮肤与免疫疾病中心的发展和建设规划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D6F741D-C699-4BC4-BBBB-42522BE9534F}"/>
              </a:ext>
            </a:extLst>
          </p:cNvPr>
          <p:cNvSpPr/>
          <p:nvPr/>
        </p:nvSpPr>
        <p:spPr>
          <a:xfrm>
            <a:off x="1314752" y="1745608"/>
            <a:ext cx="2222695" cy="504000"/>
          </a:xfrm>
          <a:prstGeom prst="round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任务目标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66B35E86-88A8-4F7C-8E90-9DDC37CF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31" y="2977707"/>
            <a:ext cx="3555204" cy="25860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建立健全皮肤健康促进与皮肤疾病诊治全国协作网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开展多中心合作，协同研究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出台指南规范及成果转化应用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推动医疗均质化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科普宣传，提高中国人群皮肤健康意识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5610E48-DC30-478F-AB8B-78AD269A8E4B}"/>
              </a:ext>
            </a:extLst>
          </p:cNvPr>
          <p:cNvSpPr/>
          <p:nvPr/>
        </p:nvSpPr>
        <p:spPr>
          <a:xfrm>
            <a:off x="5697422" y="1745608"/>
            <a:ext cx="2222695" cy="504000"/>
          </a:xfrm>
          <a:prstGeom prst="round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核心策略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19BB3BC-D95A-4737-BE46-B1276BA5A95A}"/>
              </a:ext>
            </a:extLst>
          </p:cNvPr>
          <p:cNvSpPr/>
          <p:nvPr/>
        </p:nvSpPr>
        <p:spPr>
          <a:xfrm>
            <a:off x="4815070" y="2680595"/>
            <a:ext cx="3799428" cy="3224513"/>
          </a:xfrm>
          <a:prstGeom prst="rect">
            <a:avLst/>
          </a:prstGeom>
          <a:solidFill>
            <a:srgbClr val="A923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A1194F6-6176-41EB-A7AA-A98F7A2C6E80}"/>
              </a:ext>
            </a:extLst>
          </p:cNvPr>
          <p:cNvSpPr/>
          <p:nvPr/>
        </p:nvSpPr>
        <p:spPr>
          <a:xfrm>
            <a:off x="4957708" y="2838664"/>
            <a:ext cx="3799428" cy="3224512"/>
          </a:xfrm>
          <a:prstGeom prst="rect">
            <a:avLst/>
          </a:prstGeom>
          <a:solidFill>
            <a:schemeClr val="bg1"/>
          </a:solidFill>
          <a:ln>
            <a:solidFill>
              <a:srgbClr val="8F1D25"/>
            </a:solidFill>
          </a:ln>
          <a:effectLst>
            <a:outerShdw blurRad="1143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C6314CDF-31CE-40D2-831B-EFD7025BBEBD}"/>
              </a:ext>
            </a:extLst>
          </p:cNvPr>
          <p:cNvSpPr txBox="1">
            <a:spLocks/>
          </p:cNvSpPr>
          <p:nvPr/>
        </p:nvSpPr>
        <p:spPr>
          <a:xfrm>
            <a:off x="5036233" y="2977707"/>
            <a:ext cx="3541136" cy="2339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1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以共赢的协同机制和清晰的责权利划分促进各方合作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以开放的理念积极引入“大行业”领域的创新诊疗模式和应用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布局建设皮肤专科公共基础设施，促进学科高效高质发展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建立“皮肤科综合服务体系”支持全国皮肤科发展</a:t>
            </a:r>
          </a:p>
        </p:txBody>
      </p:sp>
      <p:pic>
        <p:nvPicPr>
          <p:cNvPr id="36" name="图形 35" descr="靶心">
            <a:extLst>
              <a:ext uri="{FF2B5EF4-FFF2-40B4-BE49-F238E27FC236}">
                <a16:creationId xmlns:a16="http://schemas.microsoft.com/office/drawing/2014/main" id="{42713381-7886-42D3-ACEE-72FC8A254A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39835" y="1786346"/>
            <a:ext cx="432000" cy="432000"/>
          </a:xfrm>
          <a:prstGeom prst="rect">
            <a:avLst/>
          </a:prstGeom>
        </p:spPr>
      </p:pic>
      <p:pic>
        <p:nvPicPr>
          <p:cNvPr id="40" name="图形 39" descr="、灯泡和齿轮">
            <a:extLst>
              <a:ext uri="{FF2B5EF4-FFF2-40B4-BE49-F238E27FC236}">
                <a16:creationId xmlns:a16="http://schemas.microsoft.com/office/drawing/2014/main" id="{491D71C3-5375-4DD3-B1D3-0C85EE8A35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72318" y="178634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57E7AE4F-947F-4C61-B428-721139154CB8}"/>
              </a:ext>
            </a:extLst>
          </p:cNvPr>
          <p:cNvSpPr txBox="1">
            <a:spLocks/>
          </p:cNvSpPr>
          <p:nvPr/>
        </p:nvSpPr>
        <p:spPr>
          <a:xfrm>
            <a:off x="566631" y="801162"/>
            <a:ext cx="8208979" cy="47291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400" dirty="0"/>
              <a:t>2020</a:t>
            </a:r>
            <a:r>
              <a:rPr lang="zh-CN" altLang="en-US" sz="2400" dirty="0"/>
              <a:t>年国家中心关键工作内容概述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9A64FD-0D3E-4C3E-B3BF-34B54B12E113}"/>
              </a:ext>
            </a:extLst>
          </p:cNvPr>
          <p:cNvSpPr/>
          <p:nvPr/>
        </p:nvSpPr>
        <p:spPr>
          <a:xfrm>
            <a:off x="383747" y="2578997"/>
            <a:ext cx="3799428" cy="3808880"/>
          </a:xfrm>
          <a:prstGeom prst="rect">
            <a:avLst/>
          </a:prstGeom>
          <a:solidFill>
            <a:srgbClr val="A923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32D5F6-B3C7-4339-BA16-72B83BC550A8}"/>
              </a:ext>
            </a:extLst>
          </p:cNvPr>
          <p:cNvSpPr/>
          <p:nvPr/>
        </p:nvSpPr>
        <p:spPr>
          <a:xfrm>
            <a:off x="526385" y="2737065"/>
            <a:ext cx="3799428" cy="3808879"/>
          </a:xfrm>
          <a:prstGeom prst="rect">
            <a:avLst/>
          </a:prstGeom>
          <a:solidFill>
            <a:schemeClr val="bg1"/>
          </a:solidFill>
          <a:ln>
            <a:solidFill>
              <a:srgbClr val="8F1D25"/>
            </a:solidFill>
          </a:ln>
          <a:effectLst>
            <a:outerShdw blurRad="1143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44D2B4B-F76B-40B8-BAB1-3929F45E724D}"/>
              </a:ext>
            </a:extLst>
          </p:cNvPr>
          <p:cNvSpPr/>
          <p:nvPr/>
        </p:nvSpPr>
        <p:spPr>
          <a:xfrm>
            <a:off x="1445378" y="1745608"/>
            <a:ext cx="2222695" cy="612000"/>
          </a:xfrm>
          <a:prstGeom prst="round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核心任务目标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4B66A7C-09F8-46FF-901E-81645A07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31" y="2876109"/>
            <a:ext cx="3555204" cy="25860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以特定疾病为切入点初步构建并运营协作网体系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在已建立的协作网体系内推进多中心合作模式的探索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总结经验并向更多疾病领域</a:t>
            </a:r>
            <a:r>
              <a:rPr lang="en-US" altLang="zh-CN" sz="1800" dirty="0">
                <a:solidFill>
                  <a:schemeClr val="tx1"/>
                </a:solidFill>
              </a:rPr>
              <a:t>/</a:t>
            </a:r>
            <a:r>
              <a:rPr lang="zh-CN" altLang="en-US" sz="1800" dirty="0">
                <a:solidFill>
                  <a:schemeClr val="tx1"/>
                </a:solidFill>
              </a:rPr>
              <a:t>协作模式拓展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3ECD928-E2F9-4FBF-A6F1-E5B39CBFF81E}"/>
              </a:ext>
            </a:extLst>
          </p:cNvPr>
          <p:cNvSpPr/>
          <p:nvPr/>
        </p:nvSpPr>
        <p:spPr>
          <a:xfrm>
            <a:off x="5828048" y="1745608"/>
            <a:ext cx="2222695" cy="612000"/>
          </a:xfrm>
          <a:prstGeom prst="round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核心工作策略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78A67C-E769-4BB1-8E92-BD6E9BBEA666}"/>
              </a:ext>
            </a:extLst>
          </p:cNvPr>
          <p:cNvSpPr/>
          <p:nvPr/>
        </p:nvSpPr>
        <p:spPr>
          <a:xfrm>
            <a:off x="4815070" y="2578997"/>
            <a:ext cx="3799428" cy="3808880"/>
          </a:xfrm>
          <a:prstGeom prst="rect">
            <a:avLst/>
          </a:prstGeom>
          <a:solidFill>
            <a:srgbClr val="A923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06AA44-318F-4C36-9145-1F23005E77A7}"/>
              </a:ext>
            </a:extLst>
          </p:cNvPr>
          <p:cNvSpPr/>
          <p:nvPr/>
        </p:nvSpPr>
        <p:spPr>
          <a:xfrm>
            <a:off x="4957708" y="2737065"/>
            <a:ext cx="3799428" cy="3808879"/>
          </a:xfrm>
          <a:prstGeom prst="rect">
            <a:avLst/>
          </a:prstGeom>
          <a:solidFill>
            <a:schemeClr val="bg1"/>
          </a:solidFill>
          <a:ln>
            <a:solidFill>
              <a:srgbClr val="8F1D25"/>
            </a:solidFill>
          </a:ln>
          <a:effectLst>
            <a:outerShdw blurRad="1143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5F3AE675-10E7-471F-B082-7511D625F9DD}"/>
              </a:ext>
            </a:extLst>
          </p:cNvPr>
          <p:cNvSpPr txBox="1">
            <a:spLocks/>
          </p:cNvSpPr>
          <p:nvPr/>
        </p:nvSpPr>
        <p:spPr>
          <a:xfrm>
            <a:off x="5036233" y="2876109"/>
            <a:ext cx="3541136" cy="2339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1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选择银屑病作为试点病种拓展协作网发展机制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建立</a:t>
            </a:r>
            <a:r>
              <a:rPr lang="en-US" altLang="zh-CN" sz="1800" dirty="0">
                <a:solidFill>
                  <a:schemeClr val="tx1"/>
                </a:solidFill>
              </a:rPr>
              <a:t>【</a:t>
            </a:r>
            <a:r>
              <a:rPr lang="zh-CN" altLang="en-US" sz="1800" dirty="0">
                <a:solidFill>
                  <a:schemeClr val="tx1"/>
                </a:solidFill>
              </a:rPr>
              <a:t>银屑病规范化诊疗中心专项项目</a:t>
            </a:r>
            <a:r>
              <a:rPr lang="en-US" altLang="zh-CN" sz="1800" dirty="0">
                <a:solidFill>
                  <a:schemeClr val="tx1"/>
                </a:solidFill>
              </a:rPr>
              <a:t>】</a:t>
            </a:r>
            <a:r>
              <a:rPr lang="zh-CN" altLang="en-US" sz="1800" dirty="0">
                <a:solidFill>
                  <a:schemeClr val="tx1"/>
                </a:solidFill>
              </a:rPr>
              <a:t>作为发展机制承载平台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以医生教育</a:t>
            </a:r>
            <a:r>
              <a:rPr lang="en-US" altLang="zh-CN" sz="1800" dirty="0">
                <a:solidFill>
                  <a:schemeClr val="tx1"/>
                </a:solidFill>
              </a:rPr>
              <a:t>/</a:t>
            </a:r>
            <a:r>
              <a:rPr lang="zh-CN" altLang="en-US" sz="1800" dirty="0">
                <a:solidFill>
                  <a:schemeClr val="tx1"/>
                </a:solidFill>
              </a:rPr>
              <a:t>临床诊疗</a:t>
            </a:r>
            <a:r>
              <a:rPr lang="en-US" altLang="zh-CN" sz="1800" dirty="0">
                <a:solidFill>
                  <a:schemeClr val="tx1"/>
                </a:solidFill>
              </a:rPr>
              <a:t>/</a:t>
            </a:r>
            <a:r>
              <a:rPr lang="zh-CN" altLang="en-US" sz="1800" dirty="0">
                <a:solidFill>
                  <a:schemeClr val="tx1"/>
                </a:solidFill>
              </a:rPr>
              <a:t>病程管理作为多中心合作探索方向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全面开放国家中心的资源支持协作单位的实践</a:t>
            </a:r>
          </a:p>
          <a:p>
            <a:pPr algn="just">
              <a:lnSpc>
                <a:spcPct val="10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积极引入优质行业合作资源促进各类合作的全面发展</a:t>
            </a:r>
          </a:p>
        </p:txBody>
      </p:sp>
      <p:pic>
        <p:nvPicPr>
          <p:cNvPr id="15" name="图形 14" descr="靶心">
            <a:extLst>
              <a:ext uri="{FF2B5EF4-FFF2-40B4-BE49-F238E27FC236}">
                <a16:creationId xmlns:a16="http://schemas.microsoft.com/office/drawing/2014/main" id="{35D34DF3-C1A4-43AA-97BB-33CD9863D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7257" y="1715463"/>
            <a:ext cx="672289" cy="672289"/>
          </a:xfrm>
          <a:prstGeom prst="rect">
            <a:avLst/>
          </a:prstGeom>
        </p:spPr>
      </p:pic>
      <p:pic>
        <p:nvPicPr>
          <p:cNvPr id="16" name="图形 15" descr="、灯泡和齿轮">
            <a:extLst>
              <a:ext uri="{FF2B5EF4-FFF2-40B4-BE49-F238E27FC236}">
                <a16:creationId xmlns:a16="http://schemas.microsoft.com/office/drawing/2014/main" id="{3EA0CEFA-5089-45AF-870E-236C7AA22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66859" y="1749543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430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think-cell 幻灯片" r:id="rId4" imgW="225" imgH="225" progId="TCLayout.ActiveDocument.1">
                  <p:embed/>
                </p:oleObj>
              </mc:Choice>
              <mc:Fallback>
                <p:oleObj name="think-cell 幻灯片" r:id="rId4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814755" y="3965721"/>
            <a:ext cx="6897019" cy="2444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971550" y="1561021"/>
            <a:ext cx="7698740" cy="369332"/>
          </a:xfrm>
          <a:prstGeom prst="rect">
            <a:avLst/>
          </a:prstGeom>
          <a:solidFill>
            <a:schemeClr val="bg2"/>
          </a:solidFill>
          <a:ln w="28575">
            <a:noFill/>
            <a:prstDash val="sysDot"/>
          </a:ln>
        </p:spPr>
        <p:txBody>
          <a:bodyPr wrap="square" lIns="57600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促进银屑病的规范化治疗，从而提高中国银屑病诊疗水平。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6" y="1302167"/>
            <a:ext cx="961870" cy="96187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802583" y="2583102"/>
            <a:ext cx="2124000" cy="1188000"/>
          </a:xfrm>
          <a:prstGeom prst="roundRect">
            <a:avLst/>
          </a:prstGeom>
          <a:noFill/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普及银屑病的标准化诊疗流程，升级银屑病慢病管理体系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172767" y="2583102"/>
            <a:ext cx="2124000" cy="1188000"/>
          </a:xfrm>
          <a:prstGeom prst="roundRect">
            <a:avLst/>
          </a:prstGeom>
          <a:noFill/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建立中国银屑病病例数据库用于临床医学研究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517976" y="2583102"/>
            <a:ext cx="2124000" cy="1188000"/>
          </a:xfrm>
          <a:prstGeom prst="roundRect">
            <a:avLst/>
          </a:prstGeom>
          <a:noFill/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通过疑难病会诊和多维度教学提高中国银屑病诊疗水平</a:t>
            </a: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189" y="2125306"/>
            <a:ext cx="409575" cy="45656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65" y="2125306"/>
            <a:ext cx="423545" cy="456565"/>
          </a:xfrm>
          <a:prstGeom prst="rect">
            <a:avLst/>
          </a:prstGeom>
        </p:spPr>
      </p:pic>
      <p:pic>
        <p:nvPicPr>
          <p:cNvPr id="12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88" y="2096278"/>
            <a:ext cx="421820" cy="456565"/>
          </a:xfrm>
          <a:prstGeom prst="rect">
            <a:avLst/>
          </a:prstGeom>
        </p:spPr>
      </p:pic>
      <p:sp>
        <p:nvSpPr>
          <p:cNvPr id="13" name="五边形 12"/>
          <p:cNvSpPr/>
          <p:nvPr/>
        </p:nvSpPr>
        <p:spPr>
          <a:xfrm>
            <a:off x="260985" y="4215038"/>
            <a:ext cx="1511935" cy="446405"/>
          </a:xfrm>
          <a:prstGeom prst="homePlate">
            <a:avLst>
              <a:gd name="adj" fmla="val 31841"/>
            </a:avLst>
          </a:prstGeom>
          <a:solidFill>
            <a:srgbClr val="8F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分中心获益</a:t>
            </a:r>
          </a:p>
        </p:txBody>
      </p:sp>
      <p:sp>
        <p:nvSpPr>
          <p:cNvPr id="14" name="矩形 13"/>
          <p:cNvSpPr/>
          <p:nvPr/>
        </p:nvSpPr>
        <p:spPr>
          <a:xfrm>
            <a:off x="2001270" y="4139701"/>
            <a:ext cx="1935480" cy="563639"/>
          </a:xfrm>
          <a:prstGeom prst="rect">
            <a:avLst/>
          </a:prstGeom>
          <a:solidFill>
            <a:srgbClr val="8F1D25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促进科室建设</a:t>
            </a:r>
          </a:p>
        </p:txBody>
      </p:sp>
      <p:sp>
        <p:nvSpPr>
          <p:cNvPr id="15" name="矩形 14"/>
          <p:cNvSpPr/>
          <p:nvPr/>
        </p:nvSpPr>
        <p:spPr>
          <a:xfrm>
            <a:off x="4098560" y="4139701"/>
            <a:ext cx="2196000" cy="579049"/>
          </a:xfrm>
          <a:prstGeom prst="rect">
            <a:avLst/>
          </a:prstGeom>
          <a:solidFill>
            <a:srgbClr val="8F1D25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提升银屑病诊治品牌及知名度</a:t>
            </a:r>
          </a:p>
        </p:txBody>
      </p:sp>
      <p:sp>
        <p:nvSpPr>
          <p:cNvPr id="16" name="矩形 15"/>
          <p:cNvSpPr/>
          <p:nvPr/>
        </p:nvSpPr>
        <p:spPr>
          <a:xfrm>
            <a:off x="6447546" y="4139701"/>
            <a:ext cx="2004312" cy="579049"/>
          </a:xfrm>
          <a:prstGeom prst="rect">
            <a:avLst/>
          </a:prstGeom>
          <a:solidFill>
            <a:srgbClr val="8F1D25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利用全国大数据开展临床研究</a:t>
            </a:r>
          </a:p>
        </p:txBody>
      </p:sp>
      <p:sp>
        <p:nvSpPr>
          <p:cNvPr id="17" name="矩形 16"/>
          <p:cNvSpPr/>
          <p:nvPr/>
        </p:nvSpPr>
        <p:spPr>
          <a:xfrm>
            <a:off x="2001270" y="4881148"/>
            <a:ext cx="1936030" cy="613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建立完整的临床科研体系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01270" y="5631359"/>
            <a:ext cx="1936030" cy="613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以项目带动医教研协调发展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98560" y="4881148"/>
            <a:ext cx="2196000" cy="613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区域标杆医院效应吸引更多患者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7546" y="4881148"/>
            <a:ext cx="2002345" cy="613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资源共享，牵头大样本临床研究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8560" y="5645960"/>
            <a:ext cx="2196000" cy="5790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标准化规范化诊疗积淀学术和社会影响力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AF2211-9CB6-4568-98BB-63B11F02FAEA}"/>
              </a:ext>
            </a:extLst>
          </p:cNvPr>
          <p:cNvSpPr/>
          <p:nvPr/>
        </p:nvSpPr>
        <p:spPr>
          <a:xfrm>
            <a:off x="6447546" y="5647912"/>
            <a:ext cx="2002345" cy="577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共享科研平台，提高科研效率</a:t>
            </a:r>
            <a:endParaRPr 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C7AD41AF-385A-48B7-B385-EE83A1C04241}"/>
              </a:ext>
            </a:extLst>
          </p:cNvPr>
          <p:cNvSpPr txBox="1">
            <a:spLocks/>
          </p:cNvSpPr>
          <p:nvPr/>
        </p:nvSpPr>
        <p:spPr>
          <a:xfrm>
            <a:off x="566631" y="801162"/>
            <a:ext cx="8208979" cy="472916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2400" dirty="0"/>
              <a:t>建立银屑病规范化诊疗中心的意义</a:t>
            </a:r>
          </a:p>
        </p:txBody>
      </p:sp>
    </p:spTree>
    <p:extLst>
      <p:ext uri="{BB962C8B-B14F-4D97-AF65-F5344CB8AC3E}">
        <p14:creationId xmlns:p14="http://schemas.microsoft.com/office/powerpoint/2010/main" val="1350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66631" y="800897"/>
            <a:ext cx="8208979" cy="472916"/>
          </a:xfrm>
        </p:spPr>
        <p:txBody>
          <a:bodyPr vert="horz" lIns="36000" tIns="36000" rIns="36000" bIns="36000" rtlCol="0" anchor="t" anchorCtr="0">
            <a:no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银屑病规范化诊疗中心组织架构及职责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1271" y="3299110"/>
            <a:ext cx="8636470" cy="3267182"/>
            <a:chOff x="249601" y="1740777"/>
            <a:chExt cx="8636470" cy="430042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1D04A02-E7D3-4EDE-98B8-759F7287AF36}"/>
                </a:ext>
              </a:extLst>
            </p:cNvPr>
            <p:cNvSpPr/>
            <p:nvPr/>
          </p:nvSpPr>
          <p:spPr>
            <a:xfrm>
              <a:off x="736725" y="1880362"/>
              <a:ext cx="2482120" cy="720000"/>
            </a:xfrm>
            <a:prstGeom prst="rect">
              <a:avLst/>
            </a:prstGeom>
            <a:solidFill>
              <a:srgbClr val="8F1D25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银屑病规范化诊疗中心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主任委员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3D5ADB9-DDF2-4353-8254-F921B82D8443}"/>
                </a:ext>
              </a:extLst>
            </p:cNvPr>
            <p:cNvSpPr/>
            <p:nvPr/>
          </p:nvSpPr>
          <p:spPr>
            <a:xfrm>
              <a:off x="249601" y="3432555"/>
              <a:ext cx="2584073" cy="672262"/>
            </a:xfrm>
            <a:prstGeom prst="rect">
              <a:avLst/>
            </a:prstGeom>
            <a:solidFill>
              <a:srgbClr val="8F1D25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执行委员会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E624EE5-398F-4DBF-AFCF-116EBAF8CB4E}"/>
                </a:ext>
              </a:extLst>
            </p:cNvPr>
            <p:cNvSpPr/>
            <p:nvPr/>
          </p:nvSpPr>
          <p:spPr>
            <a:xfrm>
              <a:off x="3337376" y="3432555"/>
              <a:ext cx="2584072" cy="672262"/>
            </a:xfrm>
            <a:prstGeom prst="rect">
              <a:avLst/>
            </a:prstGeom>
            <a:solidFill>
              <a:srgbClr val="8F1D25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学术委员会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（专家顾问团）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350E4E0-9324-4066-9875-F035E6B8BC47}"/>
                </a:ext>
              </a:extLst>
            </p:cNvPr>
            <p:cNvSpPr/>
            <p:nvPr/>
          </p:nvSpPr>
          <p:spPr>
            <a:xfrm>
              <a:off x="6263456" y="3432555"/>
              <a:ext cx="2584072" cy="672262"/>
            </a:xfrm>
            <a:prstGeom prst="rect">
              <a:avLst/>
            </a:prstGeom>
            <a:solidFill>
              <a:srgbClr val="8F1D25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课题管理委员会</a:t>
              </a:r>
            </a:p>
          </p:txBody>
        </p:sp>
        <p:cxnSp>
          <p:nvCxnSpPr>
            <p:cNvPr id="52" name="连接符: 肘形 51">
              <a:extLst>
                <a:ext uri="{FF2B5EF4-FFF2-40B4-BE49-F238E27FC236}">
                  <a16:creationId xmlns:a16="http://schemas.microsoft.com/office/drawing/2014/main" id="{86125C5C-1A02-4FCD-85F5-1C4F54815C3C}"/>
                </a:ext>
              </a:extLst>
            </p:cNvPr>
            <p:cNvCxnSpPr>
              <a:cxnSpLocks/>
              <a:stCxn id="7" idx="2"/>
              <a:endCxn id="60" idx="0"/>
            </p:cNvCxnSpPr>
            <p:nvPr/>
          </p:nvCxnSpPr>
          <p:spPr>
            <a:xfrm rot="5400000">
              <a:off x="1343616" y="2798385"/>
              <a:ext cx="832193" cy="4361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F1D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连接符: 肘形 54">
              <a:extLst>
                <a:ext uri="{FF2B5EF4-FFF2-40B4-BE49-F238E27FC236}">
                  <a16:creationId xmlns:a16="http://schemas.microsoft.com/office/drawing/2014/main" id="{15EFE60D-F89E-4A71-8734-7E16531722D3}"/>
                </a:ext>
              </a:extLst>
            </p:cNvPr>
            <p:cNvCxnSpPr>
              <a:cxnSpLocks/>
              <a:stCxn id="7" idx="2"/>
              <a:endCxn id="13" idx="0"/>
            </p:cNvCxnSpPr>
            <p:nvPr/>
          </p:nvCxnSpPr>
          <p:spPr>
            <a:xfrm rot="16200000" flipH="1">
              <a:off x="4350542" y="227604"/>
              <a:ext cx="832193" cy="557770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F1D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71">
              <a:extLst>
                <a:ext uri="{FF2B5EF4-FFF2-40B4-BE49-F238E27FC236}">
                  <a16:creationId xmlns:a16="http://schemas.microsoft.com/office/drawing/2014/main" id="{0A5DF60D-3129-4C92-8B36-059A313C6412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rot="16200000" flipH="1">
              <a:off x="2887502" y="1690644"/>
              <a:ext cx="832193" cy="265162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8F1D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4D853DFA-BA95-41BF-B6DF-051576AF12C0}"/>
                </a:ext>
              </a:extLst>
            </p:cNvPr>
            <p:cNvGrpSpPr/>
            <p:nvPr/>
          </p:nvGrpSpPr>
          <p:grpSpPr>
            <a:xfrm>
              <a:off x="3337376" y="1740777"/>
              <a:ext cx="5548695" cy="1102065"/>
              <a:chOff x="2323033" y="1312407"/>
              <a:chExt cx="6603253" cy="1102065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181D409-9D58-4226-9A1F-0A168A0F4E0F}"/>
                  </a:ext>
                </a:extLst>
              </p:cNvPr>
              <p:cNvSpPr/>
              <p:nvPr/>
            </p:nvSpPr>
            <p:spPr>
              <a:xfrm>
                <a:off x="2913436" y="1317633"/>
                <a:ext cx="5942649" cy="84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召集和主持中心成员会议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组织制定本中心发展的长、短期计划，安排年度工作计划</a:t>
                </a:r>
              </a:p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有权对中心的组织架构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流程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分工进行决策和调整</a:t>
                </a: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C3E213D2-CF58-41B4-A06A-9248E9ED6475}"/>
                  </a:ext>
                </a:extLst>
              </p:cNvPr>
              <p:cNvSpPr/>
              <p:nvPr/>
            </p:nvSpPr>
            <p:spPr>
              <a:xfrm>
                <a:off x="2531524" y="1312407"/>
                <a:ext cx="6394762" cy="1102065"/>
              </a:xfrm>
              <a:prstGeom prst="rect">
                <a:avLst/>
              </a:prstGeom>
              <a:noFill/>
              <a:ln>
                <a:solidFill>
                  <a:srgbClr val="8F1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4285D364-F55A-41E5-8708-8E615261EA40}"/>
                  </a:ext>
                </a:extLst>
              </p:cNvPr>
              <p:cNvSpPr/>
              <p:nvPr/>
            </p:nvSpPr>
            <p:spPr>
              <a:xfrm>
                <a:off x="2323033" y="1485439"/>
                <a:ext cx="486442" cy="75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F1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rgbClr val="8F1D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职权</a:t>
                </a:r>
              </a:p>
            </p:txBody>
          </p:sp>
        </p:grpSp>
        <p:grpSp>
          <p:nvGrpSpPr>
            <p:cNvPr id="458" name="组合 457">
              <a:extLst>
                <a:ext uri="{FF2B5EF4-FFF2-40B4-BE49-F238E27FC236}">
                  <a16:creationId xmlns:a16="http://schemas.microsoft.com/office/drawing/2014/main" id="{4A36CF65-85F7-4348-8245-465AA7B412BA}"/>
                </a:ext>
              </a:extLst>
            </p:cNvPr>
            <p:cNvGrpSpPr/>
            <p:nvPr/>
          </p:nvGrpSpPr>
          <p:grpSpPr>
            <a:xfrm>
              <a:off x="266917" y="4297145"/>
              <a:ext cx="2593865" cy="1744060"/>
              <a:chOff x="403001" y="3935714"/>
              <a:chExt cx="2593865" cy="1990826"/>
            </a:xfrm>
          </p:grpSpPr>
          <p:sp>
            <p:nvSpPr>
              <p:cNvPr id="450" name="矩形 449">
                <a:extLst>
                  <a:ext uri="{FF2B5EF4-FFF2-40B4-BE49-F238E27FC236}">
                    <a16:creationId xmlns:a16="http://schemas.microsoft.com/office/drawing/2014/main" id="{9B341E03-84B6-4CD1-BDBD-CCB1CC6B296C}"/>
                  </a:ext>
                </a:extLst>
              </p:cNvPr>
              <p:cNvSpPr/>
              <p:nvPr/>
            </p:nvSpPr>
            <p:spPr>
              <a:xfrm>
                <a:off x="403002" y="4070463"/>
                <a:ext cx="2584072" cy="1856077"/>
              </a:xfrm>
              <a:prstGeom prst="rect">
                <a:avLst/>
              </a:prstGeom>
              <a:noFill/>
              <a:ln>
                <a:solidFill>
                  <a:srgbClr val="8F1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54" name="矩形 453">
                <a:extLst>
                  <a:ext uri="{FF2B5EF4-FFF2-40B4-BE49-F238E27FC236}">
                    <a16:creationId xmlns:a16="http://schemas.microsoft.com/office/drawing/2014/main" id="{64B0A97F-384A-4869-B0F5-C1C6A987001F}"/>
                  </a:ext>
                </a:extLst>
              </p:cNvPr>
              <p:cNvSpPr/>
              <p:nvPr/>
            </p:nvSpPr>
            <p:spPr>
              <a:xfrm>
                <a:off x="939038" y="3935714"/>
                <a:ext cx="1512000" cy="33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F1D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solidFill>
                      <a:srgbClr val="8F1D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职责</a:t>
                </a:r>
                <a:endParaRPr lang="zh-CN" altLang="en-US" sz="1600" b="1" dirty="0">
                  <a:solidFill>
                    <a:srgbClr val="8F1D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矩形 454">
                <a:extLst>
                  <a:ext uri="{FF2B5EF4-FFF2-40B4-BE49-F238E27FC236}">
                    <a16:creationId xmlns:a16="http://schemas.microsoft.com/office/drawing/2014/main" id="{37FD1A6F-59CE-49B3-8AF9-1C070AB2950D}"/>
                  </a:ext>
                </a:extLst>
              </p:cNvPr>
              <p:cNvSpPr/>
              <p:nvPr/>
            </p:nvSpPr>
            <p:spPr>
              <a:xfrm>
                <a:off x="403001" y="4337717"/>
                <a:ext cx="2593865" cy="12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在中心主任领导下，负责中心及大数据平台的日常运行与完善，</a:t>
                </a:r>
                <a:r>
                  <a:rPr lang="en-US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组织实施分中心单位的认证考核</a:t>
                </a:r>
                <a:r>
                  <a:rPr lang="zh-CN" altLang="en-US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D2C029C3-9296-4554-8D61-27D3DFF3CDBC}"/>
                </a:ext>
              </a:extLst>
            </p:cNvPr>
            <p:cNvSpPr/>
            <p:nvPr/>
          </p:nvSpPr>
          <p:spPr>
            <a:xfrm>
              <a:off x="3337377" y="4431894"/>
              <a:ext cx="2584072" cy="1609311"/>
            </a:xfrm>
            <a:prstGeom prst="rect">
              <a:avLst/>
            </a:prstGeom>
            <a:noFill/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461" name="矩形 460">
              <a:extLst>
                <a:ext uri="{FF2B5EF4-FFF2-40B4-BE49-F238E27FC236}">
                  <a16:creationId xmlns:a16="http://schemas.microsoft.com/office/drawing/2014/main" id="{E915DBA7-17CE-4B40-A8B0-8F27A3888A7A}"/>
                </a:ext>
              </a:extLst>
            </p:cNvPr>
            <p:cNvSpPr/>
            <p:nvPr/>
          </p:nvSpPr>
          <p:spPr>
            <a:xfrm>
              <a:off x="3337376" y="4699148"/>
              <a:ext cx="258407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为中心的发展提供咨询指导，</a:t>
              </a:r>
              <a:r>
                <a:rPr lang="en-US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给予重大科研项目论证把关。 </a:t>
              </a:r>
              <a:endPara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70DF6EBF-0A7B-4679-83C8-C570E572AD05}"/>
                </a:ext>
              </a:extLst>
            </p:cNvPr>
            <p:cNvSpPr/>
            <p:nvPr/>
          </p:nvSpPr>
          <p:spPr>
            <a:xfrm>
              <a:off x="6263457" y="4431894"/>
              <a:ext cx="2584072" cy="1609311"/>
            </a:xfrm>
            <a:prstGeom prst="rect">
              <a:avLst/>
            </a:prstGeom>
            <a:noFill/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4" name="矩形 463">
              <a:extLst>
                <a:ext uri="{FF2B5EF4-FFF2-40B4-BE49-F238E27FC236}">
                  <a16:creationId xmlns:a16="http://schemas.microsoft.com/office/drawing/2014/main" id="{0377884D-7769-4006-BD45-C42133D6C808}"/>
                </a:ext>
              </a:extLst>
            </p:cNvPr>
            <p:cNvSpPr/>
            <p:nvPr/>
          </p:nvSpPr>
          <p:spPr>
            <a:xfrm>
              <a:off x="6273249" y="4695222"/>
              <a:ext cx="2553832" cy="84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altLang="en-US" sz="14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负责中心及分中心单位所申请课题的审核</a:t>
              </a:r>
              <a:r>
                <a:rPr lang="en-US" altLang="en-US"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en-US" sz="14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组织答辩及项目实施情况监督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5" name="矩形 464">
              <a:extLst>
                <a:ext uri="{FF2B5EF4-FFF2-40B4-BE49-F238E27FC236}">
                  <a16:creationId xmlns:a16="http://schemas.microsoft.com/office/drawing/2014/main" id="{42D51DD8-4D43-464B-AD47-F4C455C0420B}"/>
                </a:ext>
              </a:extLst>
            </p:cNvPr>
            <p:cNvSpPr/>
            <p:nvPr/>
          </p:nvSpPr>
          <p:spPr>
            <a:xfrm>
              <a:off x="3873412" y="4297429"/>
              <a:ext cx="1512000" cy="33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rgbClr val="8F1D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职责</a:t>
              </a: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76832FD6-F979-41A7-A81F-23D20D326C38}"/>
                </a:ext>
              </a:extLst>
            </p:cNvPr>
            <p:cNvSpPr/>
            <p:nvPr/>
          </p:nvSpPr>
          <p:spPr>
            <a:xfrm>
              <a:off x="6821124" y="4297429"/>
              <a:ext cx="1512000" cy="33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1D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rgbClr val="8F1D2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职责</a:t>
              </a:r>
            </a:p>
          </p:txBody>
        </p:sp>
      </p:grp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B2E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B2E2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9" y="1379293"/>
            <a:ext cx="3131452" cy="389923"/>
          </a:xfrm>
          <a:prstGeom prst="rect">
            <a:avLst/>
          </a:prstGeom>
        </p:spPr>
      </p:pic>
      <p:sp>
        <p:nvSpPr>
          <p:cNvPr id="37" name="矩形 8"/>
          <p:cNvSpPr/>
          <p:nvPr/>
        </p:nvSpPr>
        <p:spPr>
          <a:xfrm>
            <a:off x="1313193" y="1363376"/>
            <a:ext cx="6552626" cy="908490"/>
          </a:xfrm>
          <a:prstGeom prst="rect">
            <a:avLst/>
          </a:prstGeom>
          <a:noFill/>
          <a:ln w="19050"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9" y="1858075"/>
            <a:ext cx="2775003" cy="284177"/>
          </a:xfrm>
          <a:prstGeom prst="rect">
            <a:avLst/>
          </a:prstGeom>
        </p:spPr>
      </p:pic>
      <p:pic>
        <p:nvPicPr>
          <p:cNvPr id="39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25" y="1427886"/>
            <a:ext cx="3243020" cy="337640"/>
          </a:xfrm>
          <a:prstGeom prst="rect">
            <a:avLst/>
          </a:prstGeom>
        </p:spPr>
      </p:pic>
      <p:pic>
        <p:nvPicPr>
          <p:cNvPr id="40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959" y="1851923"/>
            <a:ext cx="420643" cy="406814"/>
          </a:xfrm>
          <a:prstGeom prst="rect">
            <a:avLst/>
          </a:prstGeom>
        </p:spPr>
      </p:pic>
      <p:sp>
        <p:nvSpPr>
          <p:cNvPr id="41" name="文本框 16"/>
          <p:cNvSpPr txBox="1"/>
          <p:nvPr/>
        </p:nvSpPr>
        <p:spPr>
          <a:xfrm>
            <a:off x="4897602" y="1841224"/>
            <a:ext cx="271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中央军委后勤保障部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箭头: 下 14">
            <a:extLst>
              <a:ext uri="{FF2B5EF4-FFF2-40B4-BE49-F238E27FC236}">
                <a16:creationId xmlns:a16="http://schemas.microsoft.com/office/drawing/2014/main" id="{28671975-B473-45A0-A58A-96462C847328}"/>
              </a:ext>
            </a:extLst>
          </p:cNvPr>
          <p:cNvSpPr/>
          <p:nvPr/>
        </p:nvSpPr>
        <p:spPr>
          <a:xfrm>
            <a:off x="4237356" y="2277350"/>
            <a:ext cx="249107" cy="271251"/>
          </a:xfrm>
          <a:prstGeom prst="downArrow">
            <a:avLst/>
          </a:prstGeom>
          <a:solidFill>
            <a:srgbClr val="8F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0095E9BC-68F1-4F8D-94C2-5AB020386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7775" y="2538642"/>
            <a:ext cx="2588268" cy="364607"/>
          </a:xfrm>
          <a:prstGeom prst="rect">
            <a:avLst/>
          </a:prstGeom>
        </p:spPr>
      </p:pic>
      <p:sp>
        <p:nvSpPr>
          <p:cNvPr id="44" name="箭头: 下 14">
            <a:extLst>
              <a:ext uri="{FF2B5EF4-FFF2-40B4-BE49-F238E27FC236}">
                <a16:creationId xmlns:a16="http://schemas.microsoft.com/office/drawing/2014/main" id="{28671975-B473-45A0-A58A-96462C847328}"/>
              </a:ext>
            </a:extLst>
          </p:cNvPr>
          <p:cNvSpPr/>
          <p:nvPr/>
        </p:nvSpPr>
        <p:spPr>
          <a:xfrm>
            <a:off x="4227081" y="2965554"/>
            <a:ext cx="249107" cy="271251"/>
          </a:xfrm>
          <a:prstGeom prst="downArrow">
            <a:avLst/>
          </a:prstGeom>
          <a:solidFill>
            <a:srgbClr val="8F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0AC2704D-0F70-440F-A41E-92C23390EBD5}"/>
              </a:ext>
            </a:extLst>
          </p:cNvPr>
          <p:cNvSpPr/>
          <p:nvPr/>
        </p:nvSpPr>
        <p:spPr>
          <a:xfrm>
            <a:off x="6718852" y="1132404"/>
            <a:ext cx="1630005" cy="465844"/>
          </a:xfrm>
          <a:prstGeom prst="roundRect">
            <a:avLst/>
          </a:prstGeom>
          <a:solidFill>
            <a:srgbClr val="8F1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D3FDF3F5-36F1-464C-8A14-8FF3D77551A8}"/>
              </a:ext>
            </a:extLst>
          </p:cNvPr>
          <p:cNvSpPr/>
          <p:nvPr/>
        </p:nvSpPr>
        <p:spPr>
          <a:xfrm>
            <a:off x="723025" y="5943600"/>
            <a:ext cx="4646353" cy="834569"/>
          </a:xfrm>
          <a:prstGeom prst="rect">
            <a:avLst/>
          </a:prstGeom>
          <a:noFill/>
          <a:ln>
            <a:solidFill>
              <a:srgbClr val="A923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249" y="412936"/>
            <a:ext cx="8233088" cy="534567"/>
          </a:xfr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银屑病规范化诊疗中心申请流程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线箭头连接符 16"/>
          <p:cNvCxnSpPr>
            <a:cxnSpLocks/>
            <a:stCxn id="4" idx="2"/>
            <a:endCxn id="45" idx="0"/>
          </p:cNvCxnSpPr>
          <p:nvPr/>
        </p:nvCxnSpPr>
        <p:spPr>
          <a:xfrm>
            <a:off x="3046211" y="1451811"/>
            <a:ext cx="0" cy="215708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723026" y="983811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与国家皮肤与免疫临床医学研究中心签订</a:t>
            </a:r>
            <a:r>
              <a:rPr kumimoji="1"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伦理联盟协议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且医院承诺全力支持</a:t>
            </a:r>
          </a:p>
        </p:txBody>
      </p:sp>
      <p:sp>
        <p:nvSpPr>
          <p:cNvPr id="45" name="圆角矩形 3">
            <a:extLst>
              <a:ext uri="{FF2B5EF4-FFF2-40B4-BE49-F238E27FC236}">
                <a16:creationId xmlns:a16="http://schemas.microsoft.com/office/drawing/2014/main" id="{2693D0D8-C0BF-49ED-8105-25784F257C53}"/>
              </a:ext>
            </a:extLst>
          </p:cNvPr>
          <p:cNvSpPr/>
          <p:nvPr/>
        </p:nvSpPr>
        <p:spPr>
          <a:xfrm>
            <a:off x="723026" y="1667519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中心申报</a:t>
            </a:r>
          </a:p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（在官网注册，并填写中心建设申请）</a:t>
            </a:r>
          </a:p>
        </p:txBody>
      </p:sp>
      <p:cxnSp>
        <p:nvCxnSpPr>
          <p:cNvPr id="47" name="直线箭头连接符 16">
            <a:extLst>
              <a:ext uri="{FF2B5EF4-FFF2-40B4-BE49-F238E27FC236}">
                <a16:creationId xmlns:a16="http://schemas.microsoft.com/office/drawing/2014/main" id="{C127B851-88DB-44B5-AE0F-03CE6EEA80AE}"/>
              </a:ext>
            </a:extLst>
          </p:cNvPr>
          <p:cNvCxnSpPr>
            <a:cxnSpLocks/>
            <a:stCxn id="45" idx="2"/>
            <a:endCxn id="24" idx="0"/>
          </p:cNvCxnSpPr>
          <p:nvPr/>
        </p:nvCxnSpPr>
        <p:spPr>
          <a:xfrm>
            <a:off x="3046211" y="2135519"/>
            <a:ext cx="0" cy="156183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菱形 23">
            <a:extLst>
              <a:ext uri="{FF2B5EF4-FFF2-40B4-BE49-F238E27FC236}">
                <a16:creationId xmlns:a16="http://schemas.microsoft.com/office/drawing/2014/main" id="{40A83DAD-E001-487E-8A6E-1043A2FA8BFE}"/>
              </a:ext>
            </a:extLst>
          </p:cNvPr>
          <p:cNvSpPr/>
          <p:nvPr/>
        </p:nvSpPr>
        <p:spPr>
          <a:xfrm>
            <a:off x="1415873" y="2291702"/>
            <a:ext cx="3260675" cy="318817"/>
          </a:xfrm>
          <a:prstGeom prst="diamond">
            <a:avLst/>
          </a:prstGeom>
          <a:solidFill>
            <a:srgbClr val="A9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符合申报条件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F0A4C52-5537-4564-9A73-4D62979D425D}"/>
              </a:ext>
            </a:extLst>
          </p:cNvPr>
          <p:cNvSpPr txBox="1"/>
          <p:nvPr/>
        </p:nvSpPr>
        <p:spPr>
          <a:xfrm>
            <a:off x="919875" y="140366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CA9AB9B-20C7-46BC-A820-7000C16F6DFA}"/>
              </a:ext>
            </a:extLst>
          </p:cNvPr>
          <p:cNvSpPr txBox="1"/>
          <p:nvPr/>
        </p:nvSpPr>
        <p:spPr>
          <a:xfrm>
            <a:off x="919875" y="210856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65" name="圆角矩形 5">
            <a:extLst>
              <a:ext uri="{FF2B5EF4-FFF2-40B4-BE49-F238E27FC236}">
                <a16:creationId xmlns:a16="http://schemas.microsoft.com/office/drawing/2014/main" id="{26EE9C84-AFC9-4E65-AB30-37F56166FA06}"/>
              </a:ext>
            </a:extLst>
          </p:cNvPr>
          <p:cNvSpPr/>
          <p:nvPr/>
        </p:nvSpPr>
        <p:spPr>
          <a:xfrm>
            <a:off x="723026" y="2754507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ts val="1800"/>
              </a:lnSpc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中心建设启动</a:t>
            </a:r>
          </a:p>
          <a:p>
            <a:pPr lvl="0" algn="ctr">
              <a:lnSpc>
                <a:spcPts val="1800"/>
              </a:lnSpc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（数据库安装及培训，医院启动会，数据库录入）</a:t>
            </a:r>
          </a:p>
        </p:txBody>
      </p:sp>
      <p:cxnSp>
        <p:nvCxnSpPr>
          <p:cNvPr id="74" name="直线箭头连接符 16">
            <a:extLst>
              <a:ext uri="{FF2B5EF4-FFF2-40B4-BE49-F238E27FC236}">
                <a16:creationId xmlns:a16="http://schemas.microsoft.com/office/drawing/2014/main" id="{3D2309C6-419F-49E2-8203-5CFD1FEB8BE4}"/>
              </a:ext>
            </a:extLst>
          </p:cNvPr>
          <p:cNvCxnSpPr>
            <a:cxnSpLocks/>
            <a:stCxn id="24" idx="2"/>
            <a:endCxn id="65" idx="0"/>
          </p:cNvCxnSpPr>
          <p:nvPr/>
        </p:nvCxnSpPr>
        <p:spPr>
          <a:xfrm>
            <a:off x="3046211" y="2610519"/>
            <a:ext cx="0" cy="143988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01AEB008-FD6C-4A96-8CE3-BBFA8953CFB9}"/>
              </a:ext>
            </a:extLst>
          </p:cNvPr>
          <p:cNvSpPr txBox="1"/>
          <p:nvPr/>
        </p:nvSpPr>
        <p:spPr>
          <a:xfrm>
            <a:off x="919875" y="247826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</a:p>
        </p:txBody>
      </p:sp>
      <p:sp>
        <p:nvSpPr>
          <p:cNvPr id="79" name="圆角矩形 43">
            <a:extLst>
              <a:ext uri="{FF2B5EF4-FFF2-40B4-BE49-F238E27FC236}">
                <a16:creationId xmlns:a16="http://schemas.microsoft.com/office/drawing/2014/main" id="{825EDB4D-0E8C-4FF9-95FD-728E901827F7}"/>
              </a:ext>
            </a:extLst>
          </p:cNvPr>
          <p:cNvSpPr/>
          <p:nvPr/>
        </p:nvSpPr>
        <p:spPr>
          <a:xfrm>
            <a:off x="723026" y="3432936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中心认证申报（登陆官网，填写认证申请）</a:t>
            </a:r>
          </a:p>
        </p:txBody>
      </p:sp>
      <p:cxnSp>
        <p:nvCxnSpPr>
          <p:cNvPr id="80" name="直线箭头连接符 16">
            <a:extLst>
              <a:ext uri="{FF2B5EF4-FFF2-40B4-BE49-F238E27FC236}">
                <a16:creationId xmlns:a16="http://schemas.microsoft.com/office/drawing/2014/main" id="{FE8DEBF8-7166-44B6-BC22-46A87762B63F}"/>
              </a:ext>
            </a:extLst>
          </p:cNvPr>
          <p:cNvCxnSpPr>
            <a:cxnSpLocks/>
            <a:stCxn id="65" idx="2"/>
            <a:endCxn id="79" idx="0"/>
          </p:cNvCxnSpPr>
          <p:nvPr/>
        </p:nvCxnSpPr>
        <p:spPr>
          <a:xfrm>
            <a:off x="3046211" y="3222507"/>
            <a:ext cx="0" cy="210429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E6D7EE18-EACF-4835-9437-E769341E8943}"/>
              </a:ext>
            </a:extLst>
          </p:cNvPr>
          <p:cNvSpPr txBox="1"/>
          <p:nvPr/>
        </p:nvSpPr>
        <p:spPr>
          <a:xfrm>
            <a:off x="919875" y="3176154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数据填报满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87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723026" y="415135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88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3209395" y="414700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诊疗能力考核</a:t>
            </a:r>
          </a:p>
        </p:txBody>
      </p:sp>
      <p:cxnSp>
        <p:nvCxnSpPr>
          <p:cNvPr id="90" name="连接符: 肘形 89">
            <a:extLst>
              <a:ext uri="{FF2B5EF4-FFF2-40B4-BE49-F238E27FC236}">
                <a16:creationId xmlns:a16="http://schemas.microsoft.com/office/drawing/2014/main" id="{A3B0CC9C-117D-4A7F-A8C6-0CFFB5579463}"/>
              </a:ext>
            </a:extLst>
          </p:cNvPr>
          <p:cNvCxnSpPr>
            <a:stCxn id="79" idx="2"/>
            <a:endCxn id="87" idx="0"/>
          </p:cNvCxnSpPr>
          <p:nvPr/>
        </p:nvCxnSpPr>
        <p:spPr>
          <a:xfrm rot="5400000">
            <a:off x="2299412" y="3404551"/>
            <a:ext cx="250415" cy="1243185"/>
          </a:xfrm>
          <a:prstGeom prst="bentConnector3">
            <a:avLst/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肘形 90">
            <a:extLst>
              <a:ext uri="{FF2B5EF4-FFF2-40B4-BE49-F238E27FC236}">
                <a16:creationId xmlns:a16="http://schemas.microsoft.com/office/drawing/2014/main" id="{7D55CADE-A4E6-439C-9472-2AA7E200A81B}"/>
              </a:ext>
            </a:extLst>
          </p:cNvPr>
          <p:cNvCxnSpPr>
            <a:cxnSpLocks/>
            <a:stCxn id="79" idx="2"/>
            <a:endCxn id="88" idx="0"/>
          </p:cNvCxnSpPr>
          <p:nvPr/>
        </p:nvCxnSpPr>
        <p:spPr>
          <a:xfrm rot="16200000" flipH="1">
            <a:off x="3544770" y="3402377"/>
            <a:ext cx="246067" cy="1243184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B886E1D2-0599-451A-9CF9-1AD81E33E570}"/>
              </a:ext>
            </a:extLst>
          </p:cNvPr>
          <p:cNvSpPr txBox="1"/>
          <p:nvPr/>
        </p:nvSpPr>
        <p:spPr>
          <a:xfrm>
            <a:off x="919875" y="387695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99" name="菱形 98">
            <a:extLst>
              <a:ext uri="{FF2B5EF4-FFF2-40B4-BE49-F238E27FC236}">
                <a16:creationId xmlns:a16="http://schemas.microsoft.com/office/drawing/2014/main" id="{A0603E82-787C-45AD-96EE-BFC23A30F78A}"/>
              </a:ext>
            </a:extLst>
          </p:cNvPr>
          <p:cNvSpPr/>
          <p:nvPr/>
        </p:nvSpPr>
        <p:spPr>
          <a:xfrm>
            <a:off x="1415873" y="4685830"/>
            <a:ext cx="3260675" cy="318817"/>
          </a:xfrm>
          <a:prstGeom prst="diamond">
            <a:avLst/>
          </a:prstGeom>
          <a:solidFill>
            <a:srgbClr val="A9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均合格</a:t>
            </a:r>
          </a:p>
        </p:txBody>
      </p:sp>
      <p:cxnSp>
        <p:nvCxnSpPr>
          <p:cNvPr id="100" name="连接符: 肘形 99">
            <a:extLst>
              <a:ext uri="{FF2B5EF4-FFF2-40B4-BE49-F238E27FC236}">
                <a16:creationId xmlns:a16="http://schemas.microsoft.com/office/drawing/2014/main" id="{65403FE3-CB81-43FA-8ED9-E602B4BE441B}"/>
              </a:ext>
            </a:extLst>
          </p:cNvPr>
          <p:cNvCxnSpPr>
            <a:cxnSpLocks/>
            <a:stCxn id="88" idx="2"/>
            <a:endCxn id="99" idx="0"/>
          </p:cNvCxnSpPr>
          <p:nvPr/>
        </p:nvCxnSpPr>
        <p:spPr>
          <a:xfrm rot="5400000">
            <a:off x="3558094" y="3954528"/>
            <a:ext cx="219419" cy="1243184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连接符: 肘形 102">
            <a:extLst>
              <a:ext uri="{FF2B5EF4-FFF2-40B4-BE49-F238E27FC236}">
                <a16:creationId xmlns:a16="http://schemas.microsoft.com/office/drawing/2014/main" id="{E20A0EB7-0BF3-4A18-AB35-3513006ECAC1}"/>
              </a:ext>
            </a:extLst>
          </p:cNvPr>
          <p:cNvCxnSpPr>
            <a:cxnSpLocks/>
            <a:stCxn id="87" idx="2"/>
            <a:endCxn id="99" idx="0"/>
          </p:cNvCxnSpPr>
          <p:nvPr/>
        </p:nvCxnSpPr>
        <p:spPr>
          <a:xfrm rot="16200000" flipH="1">
            <a:off x="2317083" y="3956701"/>
            <a:ext cx="215071" cy="1243185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圆角矩形 10">
            <a:extLst>
              <a:ext uri="{FF2B5EF4-FFF2-40B4-BE49-F238E27FC236}">
                <a16:creationId xmlns:a16="http://schemas.microsoft.com/office/drawing/2014/main" id="{38EFC761-938C-47A5-A2E3-A31CB355F90C}"/>
              </a:ext>
            </a:extLst>
          </p:cNvPr>
          <p:cNvSpPr/>
          <p:nvPr/>
        </p:nvSpPr>
        <p:spPr>
          <a:xfrm>
            <a:off x="723026" y="5134554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600" b="1" dirty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认证为银屑病规范化诊疗中心（有效期3年）</a:t>
            </a:r>
          </a:p>
        </p:txBody>
      </p:sp>
      <p:sp>
        <p:nvSpPr>
          <p:cNvPr id="115" name="圆角矩形 11">
            <a:extLst>
              <a:ext uri="{FF2B5EF4-FFF2-40B4-BE49-F238E27FC236}">
                <a16:creationId xmlns:a16="http://schemas.microsoft.com/office/drawing/2014/main" id="{F0BB30C4-1B6B-49BE-AF02-C112549FFE39}"/>
              </a:ext>
            </a:extLst>
          </p:cNvPr>
          <p:cNvSpPr/>
          <p:nvPr/>
        </p:nvSpPr>
        <p:spPr>
          <a:xfrm>
            <a:off x="1763510" y="5790849"/>
            <a:ext cx="2565400" cy="296346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维持认证质控考核</a:t>
            </a:r>
          </a:p>
        </p:txBody>
      </p:sp>
      <p:sp>
        <p:nvSpPr>
          <p:cNvPr id="132" name="圆角矩形 12">
            <a:extLst>
              <a:ext uri="{FF2B5EF4-FFF2-40B4-BE49-F238E27FC236}">
                <a16:creationId xmlns:a16="http://schemas.microsoft.com/office/drawing/2014/main" id="{5E7545AC-4AB8-423B-AED4-D858B4E009E9}"/>
              </a:ext>
            </a:extLst>
          </p:cNvPr>
          <p:cNvSpPr/>
          <p:nvPr/>
        </p:nvSpPr>
        <p:spPr>
          <a:xfrm>
            <a:off x="3248910" y="6442135"/>
            <a:ext cx="1080000" cy="288000"/>
          </a:xfrm>
          <a:prstGeom prst="roundRect">
            <a:avLst/>
          </a:prstGeom>
          <a:solidFill>
            <a:srgbClr val="A9232D"/>
          </a:solidFill>
          <a:ln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维持认证</a:t>
            </a:r>
          </a:p>
        </p:txBody>
      </p:sp>
      <p:sp>
        <p:nvSpPr>
          <p:cNvPr id="133" name="圆角矩形 13">
            <a:extLst>
              <a:ext uri="{FF2B5EF4-FFF2-40B4-BE49-F238E27FC236}">
                <a16:creationId xmlns:a16="http://schemas.microsoft.com/office/drawing/2014/main" id="{0212BCFF-EE24-4195-AAFE-1C361B7712E6}"/>
              </a:ext>
            </a:extLst>
          </p:cNvPr>
          <p:cNvSpPr/>
          <p:nvPr/>
        </p:nvSpPr>
        <p:spPr>
          <a:xfrm>
            <a:off x="1763510" y="6442135"/>
            <a:ext cx="1080000" cy="288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整改</a:t>
            </a:r>
          </a:p>
        </p:txBody>
      </p:sp>
      <p:cxnSp>
        <p:nvCxnSpPr>
          <p:cNvPr id="135" name="直线箭头连接符 34">
            <a:extLst>
              <a:ext uri="{FF2B5EF4-FFF2-40B4-BE49-F238E27FC236}">
                <a16:creationId xmlns:a16="http://schemas.microsoft.com/office/drawing/2014/main" id="{A5C0B383-A77E-4055-A7C0-B85F8000A2F2}"/>
              </a:ext>
            </a:extLst>
          </p:cNvPr>
          <p:cNvCxnSpPr>
            <a:cxnSpLocks/>
          </p:cNvCxnSpPr>
          <p:nvPr/>
        </p:nvCxnSpPr>
        <p:spPr>
          <a:xfrm>
            <a:off x="2108367" y="6188467"/>
            <a:ext cx="0" cy="220054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线箭头连接符 36">
            <a:extLst>
              <a:ext uri="{FF2B5EF4-FFF2-40B4-BE49-F238E27FC236}">
                <a16:creationId xmlns:a16="http://schemas.microsoft.com/office/drawing/2014/main" id="{734C0741-BEF6-4E02-B603-665BBEF2AB8F}"/>
              </a:ext>
            </a:extLst>
          </p:cNvPr>
          <p:cNvCxnSpPr/>
          <p:nvPr/>
        </p:nvCxnSpPr>
        <p:spPr>
          <a:xfrm flipV="1">
            <a:off x="1929860" y="6135109"/>
            <a:ext cx="3175" cy="215900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本框 136">
            <a:extLst>
              <a:ext uri="{FF2B5EF4-FFF2-40B4-BE49-F238E27FC236}">
                <a16:creationId xmlns:a16="http://schemas.microsoft.com/office/drawing/2014/main" id="{CDC6C64C-CEC8-4645-A340-FFAA73CA04D3}"/>
              </a:ext>
            </a:extLst>
          </p:cNvPr>
          <p:cNvSpPr txBox="1"/>
          <p:nvPr/>
        </p:nvSpPr>
        <p:spPr>
          <a:xfrm>
            <a:off x="2121651" y="612147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不合格</a:t>
            </a:r>
          </a:p>
        </p:txBody>
      </p:sp>
      <p:cxnSp>
        <p:nvCxnSpPr>
          <p:cNvPr id="159" name="直线箭头连接符 16">
            <a:extLst>
              <a:ext uri="{FF2B5EF4-FFF2-40B4-BE49-F238E27FC236}">
                <a16:creationId xmlns:a16="http://schemas.microsoft.com/office/drawing/2014/main" id="{B1D21937-A9AE-49A4-8E08-F2871AEADDB5}"/>
              </a:ext>
            </a:extLst>
          </p:cNvPr>
          <p:cNvCxnSpPr>
            <a:cxnSpLocks/>
            <a:stCxn id="99" idx="2"/>
            <a:endCxn id="114" idx="0"/>
          </p:cNvCxnSpPr>
          <p:nvPr/>
        </p:nvCxnSpPr>
        <p:spPr>
          <a:xfrm>
            <a:off x="3046211" y="5004647"/>
            <a:ext cx="0" cy="129907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68F0C42E-3684-46B1-9112-D7DB089CD81E}"/>
              </a:ext>
            </a:extLst>
          </p:cNvPr>
          <p:cNvSpPr txBox="1"/>
          <p:nvPr/>
        </p:nvSpPr>
        <p:spPr>
          <a:xfrm>
            <a:off x="919875" y="4834012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A321366-65BD-4D42-BB51-33D7DB7B0B8C}"/>
              </a:ext>
            </a:extLst>
          </p:cNvPr>
          <p:cNvSpPr txBox="1"/>
          <p:nvPr/>
        </p:nvSpPr>
        <p:spPr>
          <a:xfrm>
            <a:off x="919875" y="561339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A5DFF88-C50C-4D78-8825-4B28028D836C}"/>
              </a:ext>
            </a:extLst>
          </p:cNvPr>
          <p:cNvSpPr txBox="1"/>
          <p:nvPr/>
        </p:nvSpPr>
        <p:spPr>
          <a:xfrm>
            <a:off x="3446569" y="61214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合格</a:t>
            </a:r>
          </a:p>
        </p:txBody>
      </p:sp>
      <p:cxnSp>
        <p:nvCxnSpPr>
          <p:cNvPr id="172" name="直线箭头连接符 16">
            <a:extLst>
              <a:ext uri="{FF2B5EF4-FFF2-40B4-BE49-F238E27FC236}">
                <a16:creationId xmlns:a16="http://schemas.microsoft.com/office/drawing/2014/main" id="{AE25D98E-5DA4-41CF-A7D3-98B6F182F6E0}"/>
              </a:ext>
            </a:extLst>
          </p:cNvPr>
          <p:cNvCxnSpPr>
            <a:cxnSpLocks/>
            <a:stCxn id="114" idx="2"/>
            <a:endCxn id="115" idx="0"/>
          </p:cNvCxnSpPr>
          <p:nvPr/>
        </p:nvCxnSpPr>
        <p:spPr>
          <a:xfrm flipH="1">
            <a:off x="3046210" y="5602554"/>
            <a:ext cx="1" cy="188295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线箭头连接符 34">
            <a:extLst>
              <a:ext uri="{FF2B5EF4-FFF2-40B4-BE49-F238E27FC236}">
                <a16:creationId xmlns:a16="http://schemas.microsoft.com/office/drawing/2014/main" id="{55689132-458F-47F8-A197-AA52C3239860}"/>
              </a:ext>
            </a:extLst>
          </p:cNvPr>
          <p:cNvCxnSpPr>
            <a:cxnSpLocks/>
          </p:cNvCxnSpPr>
          <p:nvPr/>
        </p:nvCxnSpPr>
        <p:spPr>
          <a:xfrm>
            <a:off x="4076867" y="6188467"/>
            <a:ext cx="0" cy="220054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>
            <a:extLst>
              <a:ext uri="{FF2B5EF4-FFF2-40B4-BE49-F238E27FC236}">
                <a16:creationId xmlns:a16="http://schemas.microsoft.com/office/drawing/2014/main" id="{2550245D-6446-4CD8-A83B-39EEAC790385}"/>
              </a:ext>
            </a:extLst>
          </p:cNvPr>
          <p:cNvSpPr txBox="1"/>
          <p:nvPr/>
        </p:nvSpPr>
        <p:spPr>
          <a:xfrm>
            <a:off x="919875" y="6100744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个月内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E94586F4-CDBC-4A47-8B4A-774D0FBA4370}"/>
              </a:ext>
            </a:extLst>
          </p:cNvPr>
          <p:cNvSpPr txBox="1"/>
          <p:nvPr/>
        </p:nvSpPr>
        <p:spPr>
          <a:xfrm>
            <a:off x="6359922" y="5154192"/>
            <a:ext cx="2344808" cy="1569660"/>
          </a:xfrm>
          <a:prstGeom prst="rect">
            <a:avLst/>
          </a:prstGeom>
          <a:noFill/>
          <a:ln>
            <a:solidFill>
              <a:srgbClr val="A9232D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连续两次认证不合格暂停中心挂牌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复牌条件：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个月内完成整改，且重新完成“银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屑病规范化诊疗中心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”认证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EC79B1C5-F578-4D3D-AF80-366560760792}"/>
              </a:ext>
            </a:extLst>
          </p:cNvPr>
          <p:cNvSpPr txBox="1"/>
          <p:nvPr/>
        </p:nvSpPr>
        <p:spPr>
          <a:xfrm>
            <a:off x="6359922" y="2869947"/>
            <a:ext cx="2386338" cy="1815882"/>
          </a:xfrm>
          <a:prstGeom prst="rect">
            <a:avLst/>
          </a:prstGeom>
          <a:noFill/>
          <a:ln>
            <a:solidFill>
              <a:srgbClr val="A9232D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认证到期，如连续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年维持认证合格，则自动续期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如期间存在维持认证不合格，需重新完成“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银屑病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化诊疗中心认证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”考核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4" name="连接符: 肘形 203">
            <a:extLst>
              <a:ext uri="{FF2B5EF4-FFF2-40B4-BE49-F238E27FC236}">
                <a16:creationId xmlns:a16="http://schemas.microsoft.com/office/drawing/2014/main" id="{D9BCC6A6-E72E-4EB7-9040-8248CE3B001A}"/>
              </a:ext>
            </a:extLst>
          </p:cNvPr>
          <p:cNvCxnSpPr>
            <a:cxnSpLocks/>
            <a:stCxn id="171" idx="3"/>
            <a:endCxn id="183" idx="1"/>
          </p:cNvCxnSpPr>
          <p:nvPr/>
        </p:nvCxnSpPr>
        <p:spPr>
          <a:xfrm flipV="1">
            <a:off x="5369378" y="5939022"/>
            <a:ext cx="990544" cy="421863"/>
          </a:xfrm>
          <a:prstGeom prst="bentConnector3">
            <a:avLst>
              <a:gd name="adj1" fmla="val 50000"/>
            </a:avLst>
          </a:prstGeom>
          <a:ln>
            <a:solidFill>
              <a:srgbClr val="A9232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连接符: 肘形 212">
            <a:extLst>
              <a:ext uri="{FF2B5EF4-FFF2-40B4-BE49-F238E27FC236}">
                <a16:creationId xmlns:a16="http://schemas.microsoft.com/office/drawing/2014/main" id="{0CC88118-E4CA-4854-B5C2-3B3D34D8EA74}"/>
              </a:ext>
            </a:extLst>
          </p:cNvPr>
          <p:cNvCxnSpPr>
            <a:cxnSpLocks/>
            <a:stCxn id="114" idx="3"/>
            <a:endCxn id="199" idx="1"/>
          </p:cNvCxnSpPr>
          <p:nvPr/>
        </p:nvCxnSpPr>
        <p:spPr>
          <a:xfrm flipV="1">
            <a:off x="5369395" y="3777888"/>
            <a:ext cx="990527" cy="1590666"/>
          </a:xfrm>
          <a:prstGeom prst="bentConnector3">
            <a:avLst>
              <a:gd name="adj1" fmla="val 50000"/>
            </a:avLst>
          </a:prstGeom>
          <a:ln>
            <a:solidFill>
              <a:srgbClr val="A9232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8544F92-F95B-4E77-8678-A4EEE0DB7C49}"/>
              </a:ext>
            </a:extLst>
          </p:cNvPr>
          <p:cNvSpPr txBox="1"/>
          <p:nvPr/>
        </p:nvSpPr>
        <p:spPr>
          <a:xfrm>
            <a:off x="6359922" y="1192118"/>
            <a:ext cx="23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实时工作评估</a:t>
            </a:r>
          </a:p>
        </p:txBody>
      </p:sp>
    </p:spTree>
    <p:extLst>
      <p:ext uri="{BB962C8B-B14F-4D97-AF65-F5344CB8AC3E}">
        <p14:creationId xmlns:p14="http://schemas.microsoft.com/office/powerpoint/2010/main" val="30886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think-cell 幻灯片" r:id="rId4" imgW="338" imgH="338" progId="TCLayout.ActiveDocument.1">
                  <p:embed/>
                </p:oleObj>
              </mc:Choice>
              <mc:Fallback>
                <p:oleObj name="think-cell 幻灯片" r:id="rId4" imgW="338" imgH="338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折角形 5"/>
          <p:cNvSpPr/>
          <p:nvPr/>
        </p:nvSpPr>
        <p:spPr>
          <a:xfrm>
            <a:off x="849855" y="1731981"/>
            <a:ext cx="7842325" cy="49781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与国家皮肤与免疫临床医学研究中心签订伦理联盟协议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医院承诺全力支持（签订承诺函）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）三级公立医院（含皮肤专科医院）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）独立的皮肤科门诊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银屑病规范化诊疗团队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）银屑病患者月均门诊量大于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）有生物制剂治疗银屑病使用经验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）能够提供数据库传输的网络及硬件设备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 txBox="1"/>
          <p:nvPr/>
        </p:nvSpPr>
        <p:spPr bwMode="gray">
          <a:xfrm>
            <a:off x="89962" y="580941"/>
            <a:ext cx="8784976" cy="49847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lang="zh-CN" altLang="en-US" sz="2400" b="1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中心申报条件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3132607" y="1361745"/>
            <a:ext cx="2871814" cy="370236"/>
          </a:xfrm>
          <a:prstGeom prst="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中心申报条件</a:t>
            </a:r>
            <a:endParaRPr 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3E9D28F-15BA-9744-9608-D5A5B9498369}"/>
              </a:ext>
            </a:extLst>
          </p:cNvPr>
          <p:cNvSpPr txBox="1">
            <a:spLocks/>
          </p:cNvSpPr>
          <p:nvPr/>
        </p:nvSpPr>
        <p:spPr>
          <a:xfrm>
            <a:off x="1112744" y="1551730"/>
            <a:ext cx="7886700" cy="2579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1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4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think-cell 幻灯片" r:id="rId4" imgW="338" imgH="338" progId="TCLayout.ActiveDocument.1">
                  <p:embed/>
                </p:oleObj>
              </mc:Choice>
              <mc:Fallback>
                <p:oleObj name="think-cell 幻灯片" r:id="rId4" imgW="338" imgH="338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折角形 8"/>
          <p:cNvSpPr/>
          <p:nvPr/>
        </p:nvSpPr>
        <p:spPr>
          <a:xfrm>
            <a:off x="849855" y="1731981"/>
            <a:ext cx="7842325" cy="4978162"/>
          </a:xfrm>
          <a:prstGeom prst="foldedCorner">
            <a:avLst>
              <a:gd name="adj" fmla="val 58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 txBox="1"/>
          <p:nvPr/>
        </p:nvSpPr>
        <p:spPr bwMode="gray">
          <a:xfrm>
            <a:off x="89962" y="580941"/>
            <a:ext cx="8784976" cy="49847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defTabSz="685800"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rgbClr val="A9232D"/>
                </a:solidFill>
              </a:rPr>
              <a:t>中心认证要求</a:t>
            </a:r>
            <a:r>
              <a:rPr lang="zh-CN" altLang="en-US" u="sng" dirty="0">
                <a:solidFill>
                  <a:srgbClr val="A9232D"/>
                </a:solidFill>
              </a:rPr>
              <a:t>（试用版）</a:t>
            </a:r>
            <a:endParaRPr lang="en-US" altLang="zh-CN" u="sng" dirty="0">
              <a:solidFill>
                <a:srgbClr val="A9232D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27530" y="1361745"/>
            <a:ext cx="2871814" cy="370236"/>
          </a:xfrm>
          <a:prstGeom prst="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认证考核条件</a:t>
            </a:r>
            <a:endParaRPr 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1813807" y="208917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5434660" y="208917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诊疗能力考核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90914" y="2682928"/>
            <a:ext cx="3221011" cy="289380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基本条件与资质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病规范化治疗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与管理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培训与教育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11767" y="2682928"/>
            <a:ext cx="3221011" cy="289380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系统治疗患者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诊疗结局考核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不良反应记录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患者随访率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生活质量评估率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2439" y="5715208"/>
            <a:ext cx="367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分以上且所有必须项合格，认定为合格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1767" y="5715208"/>
            <a:ext cx="3610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满分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分，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400-500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分为普通（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分（含）以上为优秀（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819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2532399" y="2016457"/>
            <a:ext cx="3548805" cy="5800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1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hlinkClick r:id="rId2"/>
              </a:rPr>
              <a:t>http://www.psocenter.cn/</a:t>
            </a:r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33" y="2596468"/>
            <a:ext cx="3055987" cy="3055987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 bwMode="gray">
          <a:xfrm>
            <a:off x="72377" y="809541"/>
            <a:ext cx="8784976" cy="49847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defTabSz="685800"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A9232D"/>
                </a:solidFill>
              </a:rPr>
              <a:t>项目官网和公众号</a:t>
            </a:r>
            <a:endParaRPr lang="en-US" altLang="zh-CN" dirty="0">
              <a:solidFill>
                <a:srgbClr val="A9232D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7349" y="19726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项目官网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7349" y="38458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3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全屏显示(4:3)</PresentationFormat>
  <Paragraphs>119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Microsoft YaHei</vt:lpstr>
      <vt:lpstr>Microsoft YaHei</vt:lpstr>
      <vt:lpstr>Arial</vt:lpstr>
      <vt:lpstr>Times New Roman</vt:lpstr>
      <vt:lpstr>自定义设计方案</vt:lpstr>
      <vt:lpstr>think-cell 幻灯片</vt:lpstr>
      <vt:lpstr>PowerPoint 演示文稿</vt:lpstr>
      <vt:lpstr>国家皮肤与免疫疾病中心的发展和建设规划</vt:lpstr>
      <vt:lpstr>PowerPoint 演示文稿</vt:lpstr>
      <vt:lpstr>PowerPoint 演示文稿</vt:lpstr>
      <vt:lpstr>银屑病规范化诊疗中心组织架构及职责</vt:lpstr>
      <vt:lpstr>银屑病规范化诊疗中心申请流程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Guo, Yuhan</cp:lastModifiedBy>
  <cp:revision>126</cp:revision>
  <dcterms:created xsi:type="dcterms:W3CDTF">2019-06-28T01:51:00Z</dcterms:created>
  <dcterms:modified xsi:type="dcterms:W3CDTF">2020-09-04T08:24:40Z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